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9" r:id="rId3"/>
    <p:sldId id="283" r:id="rId4"/>
    <p:sldId id="290" r:id="rId5"/>
    <p:sldId id="289" r:id="rId6"/>
    <p:sldId id="291" r:id="rId7"/>
    <p:sldId id="294" r:id="rId8"/>
    <p:sldId id="28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433"/>
    <a:srgbClr val="D0D8E8"/>
    <a:srgbClr val="EAEDF4"/>
    <a:srgbClr val="45A59D"/>
    <a:srgbClr val="424A54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70"/>
    <p:restoredTop sz="96327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41D84-D9D4-B941-81C5-EDDB6B969F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11557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59528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80485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59298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041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9656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84381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06943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41442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6519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18 janvier 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18 janvier 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3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483768" y="3429000"/>
            <a:ext cx="5616624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Réforme de la composition de la Commission de la recherche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ABE426-4768-E747-A044-2490E98AF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Réforme de la composition de la CR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6B1BF-053D-1F4F-9A15-3CF63A4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cadre juridique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16F5E4-81C1-894E-BC22-7444CB922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4032597"/>
          </a:xfrm>
        </p:spPr>
        <p:txBody>
          <a:bodyPr/>
          <a:lstStyle/>
          <a:p>
            <a:r>
              <a:rPr lang="fr-FR" b="1" dirty="0"/>
              <a:t>Article L. 712-5 du code de l’éducation :</a:t>
            </a:r>
          </a:p>
          <a:p>
            <a:pPr marL="457200" lvl="1" indent="0">
              <a:buNone/>
            </a:pPr>
            <a:r>
              <a:rPr lang="fr-FR" dirty="0"/>
              <a:t>La CR comprend de 20 à 40 membres ainsi répartis 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60 à 80 % de représentants du personnel, dont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la moitié au moins aux PU et autres HDR,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1/6</a:t>
            </a:r>
            <a:r>
              <a:rPr lang="fr-FR" baseline="30000" dirty="0"/>
              <a:t>e</a:t>
            </a:r>
            <a:r>
              <a:rPr lang="fr-FR" dirty="0"/>
              <a:t> au moins pour les docteurs,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1/12</a:t>
            </a:r>
            <a:r>
              <a:rPr lang="fr-FR" baseline="30000" dirty="0"/>
              <a:t>e</a:t>
            </a:r>
            <a:r>
              <a:rPr lang="fr-FR" dirty="0"/>
              <a:t> au moins pour les autres personnels,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/>
              <a:t>parmi lesquels la moitié au moins d’IT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10 à 15 % de représentants des doctorants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10 à 30 % de personnalités extérieures</a:t>
            </a:r>
          </a:p>
        </p:txBody>
      </p:sp>
    </p:spTree>
    <p:extLst>
      <p:ext uri="{BB962C8B-B14F-4D97-AF65-F5344CB8AC3E}">
        <p14:creationId xmlns:p14="http://schemas.microsoft.com/office/powerpoint/2010/main" val="320809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Réforme de la composition de la CR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6B1BF-053D-1F4F-9A15-3CF63A4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cadre juridique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16F5E4-81C1-894E-BC22-7444CB922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4032597"/>
          </a:xfrm>
        </p:spPr>
        <p:txBody>
          <a:bodyPr/>
          <a:lstStyle/>
          <a:p>
            <a:r>
              <a:rPr lang="fr-FR" b="1" dirty="0"/>
              <a:t>Article L. 719-2 du code de l’éducation :</a:t>
            </a:r>
          </a:p>
          <a:p>
            <a:pPr marL="457200" lvl="1" indent="0">
              <a:buNone/>
            </a:pPr>
            <a:r>
              <a:rPr lang="fr-FR" dirty="0"/>
              <a:t>Au sein de la représentation des enseignants-chercheurs et personnels assimilés de chaque conseil, le nombre des professeurs et personnels de niveau équivalent </a:t>
            </a:r>
            <a:r>
              <a:rPr lang="fr-FR" b="1" dirty="0"/>
              <a:t>doit être égal </a:t>
            </a:r>
            <a:r>
              <a:rPr lang="fr-FR" dirty="0"/>
              <a:t>à celui des autres personnels</a:t>
            </a:r>
          </a:p>
          <a:p>
            <a:pPr indent="-285750">
              <a:spcBef>
                <a:spcPts val="1632"/>
              </a:spcBef>
            </a:pPr>
            <a:r>
              <a:rPr lang="fr-FR" dirty="0"/>
              <a:t>Pour la CR, cela signifie que :</a:t>
            </a:r>
          </a:p>
          <a:p>
            <a:pPr marL="457200" lvl="1" indent="0">
              <a:buNone/>
            </a:pPr>
            <a:r>
              <a:rPr lang="fr-FR" dirty="0"/>
              <a:t>collège A (PU) = collège B (HDR) + collège C (Docteurs) + collège D (autres E-C, E, C)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b="1" i="1" dirty="0">
                <a:solidFill>
                  <a:srgbClr val="AE1433"/>
                </a:solidFill>
              </a:rPr>
              <a:t>Règle actuellement non respectée</a:t>
            </a:r>
          </a:p>
        </p:txBody>
      </p:sp>
    </p:spTree>
    <p:extLst>
      <p:ext uri="{BB962C8B-B14F-4D97-AF65-F5344CB8AC3E}">
        <p14:creationId xmlns:p14="http://schemas.microsoft.com/office/powerpoint/2010/main" val="37719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Réforme de la composition de la CR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6B1BF-053D-1F4F-9A15-3CF63A4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Composition actuelle de la CR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D3BBD5B-DED8-C975-EC5E-93E9312F5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01154"/>
              </p:ext>
            </p:extLst>
          </p:nvPr>
        </p:nvGraphicFramePr>
        <p:xfrm>
          <a:off x="1668463" y="150876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241395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877087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4497725"/>
                    </a:ext>
                  </a:extLst>
                </a:gridCol>
              </a:tblGrid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Collèges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Sièges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Parité 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75049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15636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HDR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1600" b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33109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Docteurs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20129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Autres EC, E,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95831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94910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Autres personnels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81659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r>
                        <a:rPr lang="fr-FR" sz="1600" dirty="0"/>
                        <a:t>Collège des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07149"/>
                  </a:ext>
                </a:extLst>
              </a:tr>
              <a:tr h="436923">
                <a:tc>
                  <a:txBody>
                    <a:bodyPr/>
                    <a:lstStyle/>
                    <a:p>
                      <a:r>
                        <a:rPr lang="fr-FR" sz="1600" dirty="0"/>
                        <a:t>Personnalités extérieures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292205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r>
                        <a:rPr lang="fr-FR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4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Réforme de la composition de la CR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6B1BF-053D-1F4F-9A15-3CF63A4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Proposition de composition globale de la CR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C496A6C-9922-487C-DC2B-39475DD7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49758"/>
              </p:ext>
            </p:extLst>
          </p:nvPr>
        </p:nvGraphicFramePr>
        <p:xfrm>
          <a:off x="1668463" y="1690688"/>
          <a:ext cx="6096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241395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877087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583453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34497725"/>
                    </a:ext>
                  </a:extLst>
                </a:gridCol>
              </a:tblGrid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Collèges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Sièges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Parité 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75049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15636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HDR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16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33109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Docteurs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+ 1 siège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20129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Autres EC, E,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95831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94910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dirty="0"/>
                        <a:t>Autres personnels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81659"/>
                  </a:ext>
                </a:extLst>
              </a:tr>
              <a:tr h="497580">
                <a:tc>
                  <a:txBody>
                    <a:bodyPr/>
                    <a:lstStyle/>
                    <a:p>
                      <a:r>
                        <a:rPr lang="fr-FR" sz="1600" dirty="0"/>
                        <a:t>Collège des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07149"/>
                  </a:ext>
                </a:extLst>
              </a:tr>
              <a:tr h="497580">
                <a:tc>
                  <a:txBody>
                    <a:bodyPr/>
                    <a:lstStyle/>
                    <a:p>
                      <a:r>
                        <a:rPr lang="fr-FR" sz="1600" dirty="0"/>
                        <a:t>Personnalités extérieures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- 2 sièges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292205"/>
                  </a:ext>
                </a:extLst>
              </a:tr>
              <a:tr h="318626">
                <a:tc>
                  <a:txBody>
                    <a:bodyPr/>
                    <a:lstStyle/>
                    <a:p>
                      <a:r>
                        <a:rPr lang="fr-FR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- 1 siège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4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8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EF2F3-AE8E-5843-94B4-79A7D9B1D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Réforme de la composition de la CR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A6F8FA-2B89-9F49-86DD-5542DF6C9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16B1BF-053D-1F4F-9A15-3CF63A4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Proposition de répartition par secteur de formation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4300D53-E3D0-D91F-5E74-2E0DFE59F6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4032597"/>
          </a:xfrm>
        </p:spPr>
        <p:txBody>
          <a:bodyPr/>
          <a:lstStyle/>
          <a:p>
            <a:r>
              <a:rPr lang="fr-FR" b="1" dirty="0"/>
              <a:t>Constats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Accroissement du travail du CAC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Nécessité de disposer au sein du collège A et des collèges B + C d’au moins 2 E-C par secteur de formation afin de faciliter l’examen des carrières individuelles des E-C</a:t>
            </a:r>
          </a:p>
          <a:p>
            <a:pPr>
              <a:spcBef>
                <a:spcPts val="1632"/>
              </a:spcBef>
            </a:pPr>
            <a:r>
              <a:rPr lang="fr-FR" b="1" dirty="0"/>
              <a:t>Proposition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Répartition des sièges à la proportionnelle au plus fort reste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Au sein du collège A, attribution </a:t>
            </a:r>
            <a:r>
              <a:rPr lang="fr-FR" i="1" dirty="0"/>
              <a:t>a priori </a:t>
            </a:r>
            <a:r>
              <a:rPr lang="fr-FR" dirty="0"/>
              <a:t>de 2 sièges au secteur 1, puis répartition des autres sièges, </a:t>
            </a:r>
            <a:r>
              <a:rPr lang="fr-FR" u="sng" dirty="0"/>
              <a:t>pour les autres secteurs</a:t>
            </a:r>
            <a:r>
              <a:rPr lang="fr-FR" dirty="0"/>
              <a:t>, à la proportionnelle au plus fort reste</a:t>
            </a:r>
          </a:p>
        </p:txBody>
      </p:sp>
    </p:spTree>
    <p:extLst>
      <p:ext uri="{BB962C8B-B14F-4D97-AF65-F5344CB8AC3E}">
        <p14:creationId xmlns:p14="http://schemas.microsoft.com/office/powerpoint/2010/main" val="409160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F663B-D5EF-AD41-842B-35D1236F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95" y="1355793"/>
            <a:ext cx="5832410" cy="861774"/>
          </a:xfrm>
        </p:spPr>
        <p:txBody>
          <a:bodyPr/>
          <a:lstStyle/>
          <a:p>
            <a:r>
              <a:rPr lang="fr-FR" dirty="0"/>
              <a:t>Direction des affaires juridiques et du patrimoine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10D19A-793A-0B4D-AF59-606EBB5EF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r 27">
            <a:extLst>
              <a:ext uri="{FF2B5EF4-FFF2-40B4-BE49-F238E27FC236}">
                <a16:creationId xmlns:a16="http://schemas.microsoft.com/office/drawing/2014/main" id="{2F41BD58-9811-A54A-9863-8096E454A395}"/>
              </a:ext>
            </a:extLst>
          </p:cNvPr>
          <p:cNvGrpSpPr/>
          <p:nvPr/>
        </p:nvGrpSpPr>
        <p:grpSpPr>
          <a:xfrm>
            <a:off x="959413" y="4640433"/>
            <a:ext cx="312407" cy="312407"/>
            <a:chOff x="4873124" y="4292370"/>
            <a:chExt cx="692402" cy="69240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68A8943-A448-4F4D-AB44-892980CE56CA}"/>
                </a:ext>
              </a:extLst>
            </p:cNvPr>
            <p:cNvSpPr/>
            <p:nvPr/>
          </p:nvSpPr>
          <p:spPr>
            <a:xfrm>
              <a:off x="4873124" y="4292370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Shape 4815">
              <a:extLst>
                <a:ext uri="{FF2B5EF4-FFF2-40B4-BE49-F238E27FC236}">
                  <a16:creationId xmlns:a16="http://schemas.microsoft.com/office/drawing/2014/main" id="{6F2F9CE6-1917-1F47-9E5C-A8DF3F4B02C5}"/>
                </a:ext>
              </a:extLst>
            </p:cNvPr>
            <p:cNvSpPr/>
            <p:nvPr/>
          </p:nvSpPr>
          <p:spPr>
            <a:xfrm>
              <a:off x="5072880" y="4402104"/>
              <a:ext cx="292891" cy="472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40" y="0"/>
                  </a:moveTo>
                  <a:lnTo>
                    <a:pt x="60240" y="0"/>
                  </a:lnTo>
                  <a:cubicBezTo>
                    <a:pt x="25542" y="0"/>
                    <a:pt x="0" y="16200"/>
                    <a:pt x="0" y="37500"/>
                  </a:cubicBezTo>
                  <a:cubicBezTo>
                    <a:pt x="0" y="72000"/>
                    <a:pt x="60240" y="119700"/>
                    <a:pt x="60240" y="119700"/>
                  </a:cubicBezTo>
                  <a:cubicBezTo>
                    <a:pt x="60240" y="119700"/>
                    <a:pt x="119518" y="72000"/>
                    <a:pt x="119518" y="37500"/>
                  </a:cubicBezTo>
                  <a:cubicBezTo>
                    <a:pt x="119518" y="16200"/>
                    <a:pt x="93975" y="0"/>
                    <a:pt x="60240" y="0"/>
                  </a:cubicBezTo>
                  <a:close/>
                  <a:moveTo>
                    <a:pt x="60240" y="58800"/>
                  </a:moveTo>
                  <a:lnTo>
                    <a:pt x="60240" y="58800"/>
                  </a:lnTo>
                  <a:cubicBezTo>
                    <a:pt x="42409" y="58800"/>
                    <a:pt x="25542" y="48000"/>
                    <a:pt x="25542" y="37500"/>
                  </a:cubicBezTo>
                  <a:cubicBezTo>
                    <a:pt x="25542" y="26700"/>
                    <a:pt x="42409" y="16200"/>
                    <a:pt x="60240" y="16200"/>
                  </a:cubicBezTo>
                  <a:cubicBezTo>
                    <a:pt x="76626" y="16200"/>
                    <a:pt x="93975" y="26700"/>
                    <a:pt x="93975" y="37500"/>
                  </a:cubicBezTo>
                  <a:cubicBezTo>
                    <a:pt x="93975" y="48000"/>
                    <a:pt x="76626" y="58800"/>
                    <a:pt x="60240" y="58800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" name="Grouper 28">
            <a:extLst>
              <a:ext uri="{FF2B5EF4-FFF2-40B4-BE49-F238E27FC236}">
                <a16:creationId xmlns:a16="http://schemas.microsoft.com/office/drawing/2014/main" id="{E35DE227-348E-8144-9172-EA027156DC30}"/>
              </a:ext>
            </a:extLst>
          </p:cNvPr>
          <p:cNvGrpSpPr/>
          <p:nvPr/>
        </p:nvGrpSpPr>
        <p:grpSpPr>
          <a:xfrm>
            <a:off x="3047645" y="4640433"/>
            <a:ext cx="312407" cy="312407"/>
            <a:chOff x="5461891" y="4984772"/>
            <a:chExt cx="692402" cy="692402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B22FC89-A1A8-D149-84FF-9FBE18F2E174}"/>
                </a:ext>
              </a:extLst>
            </p:cNvPr>
            <p:cNvSpPr/>
            <p:nvPr/>
          </p:nvSpPr>
          <p:spPr>
            <a:xfrm>
              <a:off x="5461891" y="4984772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Shape 4882">
              <a:extLst>
                <a:ext uri="{FF2B5EF4-FFF2-40B4-BE49-F238E27FC236}">
                  <a16:creationId xmlns:a16="http://schemas.microsoft.com/office/drawing/2014/main" id="{3D6D28BE-809E-E447-8947-C238F5D06043}"/>
                </a:ext>
              </a:extLst>
            </p:cNvPr>
            <p:cNvSpPr/>
            <p:nvPr/>
          </p:nvSpPr>
          <p:spPr>
            <a:xfrm>
              <a:off x="5669474" y="5091794"/>
              <a:ext cx="277236" cy="4783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918" y="0"/>
                  </a:moveTo>
                  <a:lnTo>
                    <a:pt x="100918" y="0"/>
                  </a:lnTo>
                  <a:cubicBezTo>
                    <a:pt x="18657" y="0"/>
                    <a:pt x="18657" y="0"/>
                    <a:pt x="18657" y="0"/>
                  </a:cubicBezTo>
                  <a:cubicBezTo>
                    <a:pt x="7208" y="0"/>
                    <a:pt x="0" y="4417"/>
                    <a:pt x="0" y="10797"/>
                  </a:cubicBezTo>
                  <a:cubicBezTo>
                    <a:pt x="0" y="106503"/>
                    <a:pt x="0" y="106503"/>
                    <a:pt x="0" y="106503"/>
                  </a:cubicBezTo>
                  <a:cubicBezTo>
                    <a:pt x="0" y="112883"/>
                    <a:pt x="7208" y="119754"/>
                    <a:pt x="18657" y="119754"/>
                  </a:cubicBezTo>
                  <a:cubicBezTo>
                    <a:pt x="100918" y="119754"/>
                    <a:pt x="100918" y="119754"/>
                    <a:pt x="100918" y="119754"/>
                  </a:cubicBezTo>
                  <a:cubicBezTo>
                    <a:pt x="112367" y="119754"/>
                    <a:pt x="119575" y="112883"/>
                    <a:pt x="119575" y="106503"/>
                  </a:cubicBezTo>
                  <a:cubicBezTo>
                    <a:pt x="119575" y="10797"/>
                    <a:pt x="119575" y="10797"/>
                    <a:pt x="119575" y="10797"/>
                  </a:cubicBezTo>
                  <a:cubicBezTo>
                    <a:pt x="119575" y="4417"/>
                    <a:pt x="112367" y="0"/>
                    <a:pt x="100918" y="0"/>
                  </a:cubicBezTo>
                  <a:close/>
                  <a:moveTo>
                    <a:pt x="59787" y="112883"/>
                  </a:moveTo>
                  <a:lnTo>
                    <a:pt x="59787" y="112883"/>
                  </a:lnTo>
                  <a:cubicBezTo>
                    <a:pt x="52155" y="112883"/>
                    <a:pt x="44946" y="110674"/>
                    <a:pt x="44946" y="108711"/>
                  </a:cubicBezTo>
                  <a:cubicBezTo>
                    <a:pt x="44946" y="104294"/>
                    <a:pt x="52155" y="102085"/>
                    <a:pt x="59787" y="102085"/>
                  </a:cubicBezTo>
                  <a:cubicBezTo>
                    <a:pt x="67420" y="102085"/>
                    <a:pt x="74628" y="104294"/>
                    <a:pt x="74628" y="108711"/>
                  </a:cubicBezTo>
                  <a:cubicBezTo>
                    <a:pt x="74628" y="110674"/>
                    <a:pt x="67420" y="112883"/>
                    <a:pt x="59787" y="112883"/>
                  </a:cubicBezTo>
                  <a:close/>
                  <a:moveTo>
                    <a:pt x="104734" y="95705"/>
                  </a:moveTo>
                  <a:lnTo>
                    <a:pt x="104734" y="95705"/>
                  </a:lnTo>
                  <a:cubicBezTo>
                    <a:pt x="14840" y="95705"/>
                    <a:pt x="14840" y="95705"/>
                    <a:pt x="14840" y="95705"/>
                  </a:cubicBezTo>
                  <a:cubicBezTo>
                    <a:pt x="14840" y="15214"/>
                    <a:pt x="14840" y="15214"/>
                    <a:pt x="14840" y="15214"/>
                  </a:cubicBezTo>
                  <a:cubicBezTo>
                    <a:pt x="104734" y="15214"/>
                    <a:pt x="104734" y="15214"/>
                    <a:pt x="104734" y="15214"/>
                  </a:cubicBezTo>
                  <a:lnTo>
                    <a:pt x="104734" y="95705"/>
                  </a:ln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" name="Grouper 29">
            <a:extLst>
              <a:ext uri="{FF2B5EF4-FFF2-40B4-BE49-F238E27FC236}">
                <a16:creationId xmlns:a16="http://schemas.microsoft.com/office/drawing/2014/main" id="{FAE18AF5-F87B-3743-A7BC-EE0A48EFC73C}"/>
              </a:ext>
            </a:extLst>
          </p:cNvPr>
          <p:cNvGrpSpPr/>
          <p:nvPr/>
        </p:nvGrpSpPr>
        <p:grpSpPr>
          <a:xfrm>
            <a:off x="5622008" y="4640433"/>
            <a:ext cx="312407" cy="312407"/>
            <a:chOff x="6674071" y="4984772"/>
            <a:chExt cx="692402" cy="692402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212D855-1B95-AB4B-A198-E69154B30669}"/>
                </a:ext>
              </a:extLst>
            </p:cNvPr>
            <p:cNvSpPr/>
            <p:nvPr/>
          </p:nvSpPr>
          <p:spPr>
            <a:xfrm>
              <a:off x="6674071" y="4984772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Shape 4862">
              <a:extLst>
                <a:ext uri="{FF2B5EF4-FFF2-40B4-BE49-F238E27FC236}">
                  <a16:creationId xmlns:a16="http://schemas.microsoft.com/office/drawing/2014/main" id="{86629D4B-9443-2B45-BA1B-14FD6DD6B7A8}"/>
                </a:ext>
              </a:extLst>
            </p:cNvPr>
            <p:cNvSpPr/>
            <p:nvPr/>
          </p:nvSpPr>
          <p:spPr>
            <a:xfrm>
              <a:off x="6804248" y="5197366"/>
              <a:ext cx="432048" cy="267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85" y="11368"/>
                  </a:moveTo>
                  <a:lnTo>
                    <a:pt x="4685" y="11368"/>
                  </a:lnTo>
                  <a:cubicBezTo>
                    <a:pt x="9110" y="14736"/>
                    <a:pt x="52841" y="52631"/>
                    <a:pt x="52841" y="52631"/>
                  </a:cubicBezTo>
                  <a:cubicBezTo>
                    <a:pt x="55184" y="56000"/>
                    <a:pt x="57527" y="56000"/>
                    <a:pt x="60130" y="56000"/>
                  </a:cubicBezTo>
                  <a:cubicBezTo>
                    <a:pt x="62212" y="56000"/>
                    <a:pt x="64555" y="56000"/>
                    <a:pt x="64555" y="52631"/>
                  </a:cubicBezTo>
                  <a:cubicBezTo>
                    <a:pt x="66637" y="52631"/>
                    <a:pt x="110629" y="14736"/>
                    <a:pt x="112971" y="11368"/>
                  </a:cubicBezTo>
                  <a:cubicBezTo>
                    <a:pt x="117657" y="7578"/>
                    <a:pt x="119739" y="0"/>
                    <a:pt x="115314" y="0"/>
                  </a:cubicBezTo>
                  <a:cubicBezTo>
                    <a:pt x="4685" y="0"/>
                    <a:pt x="4685" y="0"/>
                    <a:pt x="4685" y="0"/>
                  </a:cubicBezTo>
                  <a:cubicBezTo>
                    <a:pt x="0" y="0"/>
                    <a:pt x="2342" y="7578"/>
                    <a:pt x="4685" y="11368"/>
                  </a:cubicBezTo>
                  <a:close/>
                  <a:moveTo>
                    <a:pt x="115314" y="33684"/>
                  </a:moveTo>
                  <a:lnTo>
                    <a:pt x="115314" y="33684"/>
                  </a:lnTo>
                  <a:cubicBezTo>
                    <a:pt x="112971" y="33684"/>
                    <a:pt x="66637" y="71157"/>
                    <a:pt x="64555" y="74947"/>
                  </a:cubicBezTo>
                  <a:cubicBezTo>
                    <a:pt x="64555" y="74947"/>
                    <a:pt x="62212" y="74947"/>
                    <a:pt x="60130" y="74947"/>
                  </a:cubicBezTo>
                  <a:cubicBezTo>
                    <a:pt x="57527" y="74947"/>
                    <a:pt x="55184" y="74947"/>
                    <a:pt x="52841" y="74947"/>
                  </a:cubicBezTo>
                  <a:cubicBezTo>
                    <a:pt x="50498" y="71157"/>
                    <a:pt x="7028" y="33684"/>
                    <a:pt x="4685" y="33684"/>
                  </a:cubicBezTo>
                  <a:cubicBezTo>
                    <a:pt x="2342" y="30315"/>
                    <a:pt x="2342" y="33684"/>
                    <a:pt x="2342" y="33684"/>
                  </a:cubicBezTo>
                  <a:cubicBezTo>
                    <a:pt x="2342" y="37052"/>
                    <a:pt x="2342" y="112000"/>
                    <a:pt x="2342" y="112000"/>
                  </a:cubicBezTo>
                  <a:cubicBezTo>
                    <a:pt x="2342" y="115789"/>
                    <a:pt x="4685" y="119578"/>
                    <a:pt x="9110" y="119578"/>
                  </a:cubicBezTo>
                  <a:cubicBezTo>
                    <a:pt x="110629" y="119578"/>
                    <a:pt x="110629" y="119578"/>
                    <a:pt x="110629" y="119578"/>
                  </a:cubicBezTo>
                  <a:cubicBezTo>
                    <a:pt x="115314" y="119578"/>
                    <a:pt x="117657" y="115789"/>
                    <a:pt x="117657" y="112000"/>
                  </a:cubicBezTo>
                  <a:cubicBezTo>
                    <a:pt x="117657" y="112000"/>
                    <a:pt x="117657" y="37052"/>
                    <a:pt x="117657" y="33684"/>
                  </a:cubicBezTo>
                  <a:cubicBezTo>
                    <a:pt x="117657" y="33684"/>
                    <a:pt x="117657" y="30315"/>
                    <a:pt x="115314" y="33684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" name="Grouper 30">
            <a:extLst>
              <a:ext uri="{FF2B5EF4-FFF2-40B4-BE49-F238E27FC236}">
                <a16:creationId xmlns:a16="http://schemas.microsoft.com/office/drawing/2014/main" id="{55CF4B50-8C08-2744-A6FE-F5EA791CDC3B}"/>
              </a:ext>
            </a:extLst>
          </p:cNvPr>
          <p:cNvGrpSpPr/>
          <p:nvPr/>
        </p:nvGrpSpPr>
        <p:grpSpPr>
          <a:xfrm>
            <a:off x="7749909" y="4640433"/>
            <a:ext cx="312407" cy="312407"/>
            <a:chOff x="7774460" y="4938985"/>
            <a:chExt cx="692402" cy="692402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1CCB341-618A-7B4A-893F-83B156A60F3C}"/>
                </a:ext>
              </a:extLst>
            </p:cNvPr>
            <p:cNvSpPr/>
            <p:nvPr/>
          </p:nvSpPr>
          <p:spPr>
            <a:xfrm>
              <a:off x="7774460" y="4938985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Shape 4880">
              <a:extLst>
                <a:ext uri="{FF2B5EF4-FFF2-40B4-BE49-F238E27FC236}">
                  <a16:creationId xmlns:a16="http://schemas.microsoft.com/office/drawing/2014/main" id="{97BB9FEC-F30D-664F-A06C-0DF3BB45CFD2}"/>
                </a:ext>
              </a:extLst>
            </p:cNvPr>
            <p:cNvSpPr/>
            <p:nvPr/>
          </p:nvSpPr>
          <p:spPr>
            <a:xfrm>
              <a:off x="7882643" y="5074367"/>
              <a:ext cx="476037" cy="421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6" y="62493"/>
                  </a:moveTo>
                  <a:lnTo>
                    <a:pt x="117396" y="62493"/>
                  </a:lnTo>
                  <a:cubicBezTo>
                    <a:pt x="64295" y="4987"/>
                    <a:pt x="64295" y="4987"/>
                    <a:pt x="64295" y="4987"/>
                  </a:cubicBezTo>
                  <a:cubicBezTo>
                    <a:pt x="61952" y="0"/>
                    <a:pt x="57527" y="0"/>
                    <a:pt x="55184" y="4987"/>
                  </a:cubicBezTo>
                  <a:cubicBezTo>
                    <a:pt x="2342" y="62493"/>
                    <a:pt x="2342" y="62493"/>
                    <a:pt x="2342" y="62493"/>
                  </a:cubicBezTo>
                  <a:cubicBezTo>
                    <a:pt x="0" y="64841"/>
                    <a:pt x="2342" y="67481"/>
                    <a:pt x="4685" y="67481"/>
                  </a:cubicBezTo>
                  <a:cubicBezTo>
                    <a:pt x="16138" y="67481"/>
                    <a:pt x="16138" y="67481"/>
                    <a:pt x="16138" y="67481"/>
                  </a:cubicBezTo>
                  <a:cubicBezTo>
                    <a:pt x="16138" y="114425"/>
                    <a:pt x="16138" y="114425"/>
                    <a:pt x="16138" y="114425"/>
                  </a:cubicBezTo>
                  <a:cubicBezTo>
                    <a:pt x="16138" y="117066"/>
                    <a:pt x="16138" y="119706"/>
                    <a:pt x="20563" y="119706"/>
                  </a:cubicBezTo>
                  <a:cubicBezTo>
                    <a:pt x="46073" y="119706"/>
                    <a:pt x="46073" y="119706"/>
                    <a:pt x="46073" y="119706"/>
                  </a:cubicBezTo>
                  <a:cubicBezTo>
                    <a:pt x="46073" y="72762"/>
                    <a:pt x="46073" y="72762"/>
                    <a:pt x="46073" y="72762"/>
                  </a:cubicBezTo>
                  <a:cubicBezTo>
                    <a:pt x="73665" y="72762"/>
                    <a:pt x="73665" y="72762"/>
                    <a:pt x="73665" y="72762"/>
                  </a:cubicBezTo>
                  <a:cubicBezTo>
                    <a:pt x="73665" y="119706"/>
                    <a:pt x="73665" y="119706"/>
                    <a:pt x="73665" y="119706"/>
                  </a:cubicBezTo>
                  <a:cubicBezTo>
                    <a:pt x="99175" y="119706"/>
                    <a:pt x="99175" y="119706"/>
                    <a:pt x="99175" y="119706"/>
                  </a:cubicBezTo>
                  <a:cubicBezTo>
                    <a:pt x="103600" y="119706"/>
                    <a:pt x="103600" y="117066"/>
                    <a:pt x="103600" y="114425"/>
                  </a:cubicBezTo>
                  <a:cubicBezTo>
                    <a:pt x="103600" y="67481"/>
                    <a:pt x="103600" y="67481"/>
                    <a:pt x="103600" y="67481"/>
                  </a:cubicBezTo>
                  <a:cubicBezTo>
                    <a:pt x="115314" y="67481"/>
                    <a:pt x="115314" y="67481"/>
                    <a:pt x="115314" y="67481"/>
                  </a:cubicBezTo>
                  <a:cubicBezTo>
                    <a:pt x="117396" y="67481"/>
                    <a:pt x="119739" y="64841"/>
                    <a:pt x="117396" y="62493"/>
                  </a:cubicBezTo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2745AC62-F185-1B48-B4CD-743837D1F236}"/>
              </a:ext>
            </a:extLst>
          </p:cNvPr>
          <p:cNvSpPr txBox="1"/>
          <p:nvPr/>
        </p:nvSpPr>
        <p:spPr>
          <a:xfrm>
            <a:off x="467544" y="50851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 rue du Plat d’Étain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white"/>
                </a:solidFill>
                <a:latin typeface="Arial" panose="020B0604020202020204"/>
              </a:rPr>
              <a:t>37000 Tours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Bât. E, 2</a:t>
            </a:r>
            <a:r>
              <a:rPr kumimoji="0" lang="fr-FR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étage, E2-160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BCA80B5-9024-6247-BC6C-521C11C284E3}"/>
              </a:ext>
            </a:extLst>
          </p:cNvPr>
          <p:cNvSpPr txBox="1"/>
          <p:nvPr/>
        </p:nvSpPr>
        <p:spPr>
          <a:xfrm>
            <a:off x="2771800" y="508518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800" dirty="0">
                <a:solidFill>
                  <a:prstClr val="white"/>
                </a:solidFill>
              </a:rPr>
              <a:t>02.47.36.81.28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2F6DB21-68E0-0941-8247-DC6CB818A0C9}"/>
              </a:ext>
            </a:extLst>
          </p:cNvPr>
          <p:cNvSpPr txBox="1"/>
          <p:nvPr/>
        </p:nvSpPr>
        <p:spPr>
          <a:xfrm>
            <a:off x="5292080" y="508518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daj@univ-tours.fr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7F5340F-6EB9-7748-8542-0BB838670AFF}"/>
              </a:ext>
            </a:extLst>
          </p:cNvPr>
          <p:cNvSpPr txBox="1"/>
          <p:nvPr/>
        </p:nvSpPr>
        <p:spPr>
          <a:xfrm>
            <a:off x="7308304" y="5085184"/>
            <a:ext cx="120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Intranet / Ressources / Juridique, Marchés, Patrimoine</a:t>
            </a:r>
          </a:p>
        </p:txBody>
      </p:sp>
    </p:spTree>
    <p:extLst>
      <p:ext uri="{BB962C8B-B14F-4D97-AF65-F5344CB8AC3E}">
        <p14:creationId xmlns:p14="http://schemas.microsoft.com/office/powerpoint/2010/main" val="124844835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 blanc-univTours 2020 (1)" id="{F3902CED-08F4-7249-9645-EF0875414340}" vid="{1DA66CA1-3D5E-0445-AB78-5D61B2C578ED}"/>
    </a:ext>
  </a:extLst>
</a:theme>
</file>

<file path=ppt/theme/theme2.xml><?xml version="1.0" encoding="utf-8"?>
<a:theme xmlns:a="http://schemas.openxmlformats.org/drawingml/2006/main" name="1_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 blanc-univTours 2020 (1)" id="{F3902CED-08F4-7249-9645-EF0875414340}" vid="{5B20F844-3003-A545-BD06-B84963AF16A2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couverture</Template>
  <TotalTime>183</TotalTime>
  <Words>427</Words>
  <Application>Microsoft Office PowerPoint</Application>
  <PresentationFormat>Affichage à l'écran (4:3)</PresentationFormat>
  <Paragraphs>90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Lato</vt:lpstr>
      <vt:lpstr>Wingdings</vt:lpstr>
      <vt:lpstr>couverture</vt:lpstr>
      <vt:lpstr>1_couverture</vt:lpstr>
      <vt:lpstr>Présentation PowerPoint</vt:lpstr>
      <vt:lpstr>Rappel du cadre juridique</vt:lpstr>
      <vt:lpstr>Rappel du cadre juridique</vt:lpstr>
      <vt:lpstr>Composition actuelle de la CR</vt:lpstr>
      <vt:lpstr>Proposition de composition globale de la CR</vt:lpstr>
      <vt:lpstr>Proposition de répartition par secteur de formation</vt:lpstr>
      <vt:lpstr>Direction des affaires juridiques et du patrimoine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Thuillier</dc:creator>
  <cp:lastModifiedBy>Isabelle Guillouet</cp:lastModifiedBy>
  <cp:revision>8</cp:revision>
  <cp:lastPrinted>2018-01-18T13:09:23Z</cp:lastPrinted>
  <dcterms:created xsi:type="dcterms:W3CDTF">2024-01-08T10:45:01Z</dcterms:created>
  <dcterms:modified xsi:type="dcterms:W3CDTF">2024-01-18T08:24:41Z</dcterms:modified>
</cp:coreProperties>
</file>