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8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8" r:id="rId18"/>
    <p:sldId id="280" r:id="rId19"/>
    <p:sldId id="279" r:id="rId20"/>
    <p:sldId id="271" r:id="rId21"/>
    <p:sldId id="272" r:id="rId22"/>
    <p:sldId id="273" r:id="rId23"/>
    <p:sldId id="274" r:id="rId24"/>
    <p:sldId id="275" r:id="rId25"/>
    <p:sldId id="276" r:id="rId26"/>
  </p:sldIdLst>
  <p:sldSz cx="9144000" cy="5143500" type="screen16x9"/>
  <p:notesSz cx="6858000" cy="9144000"/>
  <p:embeddedFontLst>
    <p:embeddedFont>
      <p:font typeface="Montserrat" panose="020B0604020202020204" charset="0"/>
      <p:regular r:id="rId28"/>
      <p:bold r:id="rId29"/>
      <p:italic r:id="rId30"/>
      <p:boldItalic r:id="rId31"/>
    </p:embeddedFont>
    <p:embeddedFont>
      <p:font typeface="Maven Pro"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98" autoAdjust="0"/>
  </p:normalViewPr>
  <p:slideViewPr>
    <p:cSldViewPr snapToGrid="0">
      <p:cViewPr varScale="1">
        <p:scale>
          <a:sx n="135" d="100"/>
          <a:sy n="135" d="100"/>
        </p:scale>
        <p:origin x="848" y="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267baf44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e267baf44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e14795d8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e14795d8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306d1693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e306d1693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fr-FR" b="1" dirty="0" smtClean="0"/>
              <a:t>Le scope 3 concernent les autres émissions indirectes. </a:t>
            </a:r>
            <a:r>
              <a:rPr lang="fr-FR" dirty="0" smtClean="0"/>
              <a:t>Le scope 3 regroupe quant à lui toutes les autres émissions de gaz à effet de serre qui ne sont pas liées directement à la fabrication du produit, mais à d’autres étapes du cycle de vie du produit (approvisionnement, transport, utilisation, fin de vie…). Par exemple, pour fabriquer un produit, il faut des matières premières. L’extraction de ces matières premières, leur transformation et leur transport jusqu’à l’usine de production, émettent des gaz à effet de serre. De la même façon, la fin de vie d’un produit ou son recyclage émettent également des gaz à effet de serre. Ces émissions indirectes liées au cycle de vie du produit sont comptabilisées dans le scope 3. On les appelle les autres émissions indirectes.</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10d1e5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310d1e5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267baf443_0_1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267baf443_0_1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267baf443_0_1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267baf443_0_1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e14795d8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ee14795d8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010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25c5f70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e25c5f70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267baf44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e267baf44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44f8ec675_0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44f8ec675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267baf44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e267baf44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25c5f700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e25c5f700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67baf443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267baf443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306d1693b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e306d1693b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marche à pied et vélo élevé mais déplacement automobile reste supérieur. On observe également que la part d’utilisation de la voiture individuelle représente quasiment 97% de l’ensemble des déplacements automobiles. Intéressant car cela nous donne déjà des pistes sur lesquels agir comme développer davantage le covoiturage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44f8ec675_0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44f8ec675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977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267baf4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267baf4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 bilan GES sert à déterminer combien de gaz à effet de serre ont été émis au cours des activités d’une organisation sur une période donnée. Ici 2019, pour éviter les aléa du à la COVID.</a:t>
            </a:r>
          </a:p>
          <a:p>
            <a:pPr marL="0" lvl="0" indent="0" algn="l" rtl="0">
              <a:spcBef>
                <a:spcPts val="0"/>
              </a:spcBef>
              <a:spcAft>
                <a:spcPts val="0"/>
              </a:spcAft>
              <a:buNone/>
            </a:pPr>
            <a:r>
              <a:rPr lang="fr-FR" dirty="0" smtClean="0"/>
              <a:t>On va ici parler de scope</a:t>
            </a:r>
            <a:r>
              <a:rPr lang="fr-FR" baseline="0" dirty="0" smtClean="0"/>
              <a:t> pour caractériser ce BGES. Ces scopes </a:t>
            </a:r>
            <a:r>
              <a:rPr lang="fr-FR" dirty="0" smtClean="0"/>
              <a:t>désignent le périmètre au sein duquel sont étudiées les émissions de gaz à effet de serre du</a:t>
            </a:r>
            <a:r>
              <a:rPr lang="fr-FR" baseline="0" dirty="0" smtClean="0"/>
              <a:t> labo. Ils sont aux nombres de 3.</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416a36fa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416a36fa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fr-FR" b="0" dirty="0" smtClean="0"/>
              <a:t>Le scope 1 caractérise les émissions directes. Il regroupe les émissions de gaz à effet de serre directement produites par le</a:t>
            </a:r>
            <a:r>
              <a:rPr lang="fr-FR" b="0" baseline="0" dirty="0" smtClean="0"/>
              <a:t> labo</a:t>
            </a:r>
            <a:r>
              <a:rPr lang="fr-FR" b="0" dirty="0" smtClean="0"/>
              <a:t>. Toutes les fabrications, activités qui ont nécessité l’utilisation de pétrole, la combustion de carburant</a:t>
            </a:r>
            <a:r>
              <a:rPr lang="fr-FR" b="0" baseline="0" dirty="0" smtClean="0"/>
              <a:t> qui </a:t>
            </a:r>
            <a:r>
              <a:rPr lang="fr-FR" b="0" dirty="0" smtClean="0"/>
              <a:t>a engendré des émissions de CO2 ou de méthane, toutes ces émissions sont comptabilisées dans le scope 1. On appelle ces émissions les émissions directes.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306d1693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306d1693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306d1693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306d1693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3211a233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3211a233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fr-FR" b="1" dirty="0" smtClean="0"/>
              <a:t>Le</a:t>
            </a:r>
            <a:r>
              <a:rPr lang="fr-FR" b="1" baseline="0" dirty="0" smtClean="0"/>
              <a:t> s</a:t>
            </a:r>
            <a:r>
              <a:rPr lang="fr-FR" b="1" dirty="0" smtClean="0"/>
              <a:t>cope 2 englobe les émissions indirectes liées aux consommations énergétiques. </a:t>
            </a:r>
            <a:r>
              <a:rPr lang="fr-FR" dirty="0" smtClean="0"/>
              <a:t>Le scope 2 regroupe les émissions de gaz à effet de serre liées aux consommations d’énergie nécessaires à la fabrication du produit. Par exemple, pour fabriquer un produit, il faut généralement consommer de l’électricité pour alimenter les usines où le produit est conçu. Cette consommation électrique en soi ne produit pas de gaz à effet de serre. Mais la production de l’électricité, elle, a émis des gaz à effet de serre. Toutes ces émissions liées à la consommation d’énergie secondaire sont comptabilisées dans le scope 2. On les appelle les émissions indirectes liées aux consommations énergétiques.</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44f8ec67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44f8ec67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ibrain.univ-tours.fr/version-francaise/greenla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idx="4294967295"/>
          </p:nvPr>
        </p:nvSpPr>
        <p:spPr>
          <a:xfrm>
            <a:off x="1539150" y="2072100"/>
            <a:ext cx="60657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sz="3022" b="1">
                <a:solidFill>
                  <a:schemeClr val="dk2"/>
                </a:solidFill>
                <a:latin typeface="Maven Pro"/>
                <a:ea typeface="Maven Pro"/>
                <a:cs typeface="Maven Pro"/>
                <a:sym typeface="Maven Pro"/>
              </a:rPr>
              <a:t>Bilan de gaz à effet de serre (2019)</a:t>
            </a:r>
            <a:endParaRPr sz="3022" b="1">
              <a:solidFill>
                <a:schemeClr val="dk2"/>
              </a:solidFill>
              <a:latin typeface="Maven Pro"/>
              <a:ea typeface="Maven Pro"/>
              <a:cs typeface="Maven Pro"/>
              <a:sym typeface="Maven Pro"/>
            </a:endParaRPr>
          </a:p>
          <a:p>
            <a:pPr marL="0" lvl="0" indent="0" algn="l" rtl="0">
              <a:lnSpc>
                <a:spcPct val="150000"/>
              </a:lnSpc>
              <a:spcBef>
                <a:spcPts val="0"/>
              </a:spcBef>
              <a:spcAft>
                <a:spcPts val="0"/>
              </a:spcAft>
              <a:buNone/>
            </a:pPr>
            <a:r>
              <a:rPr lang="fr" sz="2044" b="1">
                <a:solidFill>
                  <a:srgbClr val="6AA84F"/>
                </a:solidFill>
                <a:latin typeface="Maven Pro"/>
                <a:ea typeface="Maven Pro"/>
                <a:cs typeface="Maven Pro"/>
                <a:sym typeface="Maven Pro"/>
              </a:rPr>
              <a:t> Le collectif Greenlab pour le laboratoire iBrain </a:t>
            </a:r>
            <a:endParaRPr sz="2044" b="1">
              <a:solidFill>
                <a:srgbClr val="6AA84F"/>
              </a:solidFill>
              <a:latin typeface="Maven Pro"/>
              <a:ea typeface="Maven Pro"/>
              <a:cs typeface="Maven Pro"/>
              <a:sym typeface="Maven Pro"/>
            </a:endParaRPr>
          </a:p>
          <a:p>
            <a:pPr marL="0" lvl="0" indent="0" algn="l" rtl="0">
              <a:spcBef>
                <a:spcPts val="0"/>
              </a:spcBef>
              <a:spcAft>
                <a:spcPts val="0"/>
              </a:spcAft>
              <a:buNone/>
            </a:pPr>
            <a:endParaRPr b="1">
              <a:latin typeface="Maven Pro"/>
              <a:ea typeface="Maven Pro"/>
              <a:cs typeface="Maven Pro"/>
              <a:sym typeface="Maven Pro"/>
            </a:endParaRPr>
          </a:p>
        </p:txBody>
      </p:sp>
      <p:pic>
        <p:nvPicPr>
          <p:cNvPr id="55" name="Google Shape;55;p13"/>
          <p:cNvPicPr preferRelativeResize="0"/>
          <p:nvPr/>
        </p:nvPicPr>
        <p:blipFill>
          <a:blip r:embed="rId3">
            <a:alphaModFix amt="18000"/>
          </a:blip>
          <a:stretch>
            <a:fillRect/>
          </a:stretch>
        </p:blipFill>
        <p:spPr>
          <a:xfrm>
            <a:off x="2000263" y="0"/>
            <a:ext cx="5143473" cy="51435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1677300" y="469075"/>
            <a:ext cx="5789400" cy="599700"/>
          </a:xfrm>
          <a:prstGeom prst="rect">
            <a:avLst/>
          </a:prstGeom>
        </p:spPr>
        <p:txBody>
          <a:bodyPr spcFirstLastPara="1" wrap="square" lIns="91425" tIns="91425" rIns="91425" bIns="91425" anchor="t" anchorCtr="0">
            <a:normAutofit fontScale="90000"/>
          </a:bodyPr>
          <a:lstStyle/>
          <a:p>
            <a:pPr marL="457200" lvl="0" indent="-365760" algn="l" rtl="0">
              <a:spcBef>
                <a:spcPts val="0"/>
              </a:spcBef>
              <a:spcAft>
                <a:spcPts val="0"/>
              </a:spcAft>
              <a:buSzPct val="100000"/>
              <a:buAutoNum type="arabicPeriod"/>
            </a:pPr>
            <a:r>
              <a:rPr lang="fr" sz="2400" b="1">
                <a:latin typeface="Maven Pro"/>
                <a:ea typeface="Maven Pro"/>
                <a:cs typeface="Maven Pro"/>
                <a:sym typeface="Maven Pro"/>
              </a:rPr>
              <a:t>LEVIERS D’ACTION ENVISAGEABLES</a:t>
            </a:r>
            <a:endParaRPr sz="2400" b="1">
              <a:latin typeface="Maven Pro"/>
              <a:ea typeface="Maven Pro"/>
              <a:cs typeface="Maven Pro"/>
              <a:sym typeface="Maven Pro"/>
            </a:endParaRPr>
          </a:p>
        </p:txBody>
      </p:sp>
      <p:sp>
        <p:nvSpPr>
          <p:cNvPr id="119" name="Google Shape;119;p21"/>
          <p:cNvSpPr txBox="1">
            <a:spLocks noGrp="1"/>
          </p:cNvSpPr>
          <p:nvPr>
            <p:ph type="body" idx="1"/>
          </p:nvPr>
        </p:nvSpPr>
        <p:spPr>
          <a:xfrm>
            <a:off x="612450" y="1724100"/>
            <a:ext cx="7919100" cy="1415400"/>
          </a:xfrm>
          <a:prstGeom prst="rect">
            <a:avLst/>
          </a:prstGeom>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Clr>
                <a:srgbClr val="000000"/>
              </a:buClr>
              <a:buSzPts val="1400"/>
              <a:buFont typeface="Maven Pro"/>
              <a:buChar char="●"/>
            </a:pPr>
            <a:r>
              <a:rPr lang="fr" sz="1400">
                <a:solidFill>
                  <a:schemeClr val="dk1"/>
                </a:solidFill>
                <a:latin typeface="Maven Pro"/>
                <a:ea typeface="Maven Pro"/>
                <a:cs typeface="Maven Pro"/>
                <a:sym typeface="Maven Pro"/>
              </a:rPr>
              <a:t>Se faire accompagner par une maison de l’énergie pour réaliser les diagnostics énergétiques et faire le suivi de la transition énergétique des sites</a:t>
            </a:r>
            <a:endParaRPr sz="1400">
              <a:solidFill>
                <a:schemeClr val="dk1"/>
              </a:solidFill>
              <a:latin typeface="Maven Pro"/>
              <a:ea typeface="Maven Pro"/>
              <a:cs typeface="Maven Pro"/>
              <a:sym typeface="Maven Pro"/>
            </a:endParaRPr>
          </a:p>
          <a:p>
            <a:pPr marL="457200" lvl="0" indent="-317500" algn="just" rtl="0">
              <a:spcBef>
                <a:spcPts val="1000"/>
              </a:spcBef>
              <a:spcAft>
                <a:spcPts val="0"/>
              </a:spcAft>
              <a:buClr>
                <a:srgbClr val="000000"/>
              </a:buClr>
              <a:buSzPts val="1400"/>
              <a:buFont typeface="Maven Pro"/>
              <a:buChar char="●"/>
            </a:pPr>
            <a:r>
              <a:rPr lang="fr" sz="1400">
                <a:solidFill>
                  <a:srgbClr val="000000"/>
                </a:solidFill>
                <a:latin typeface="Maven Pro"/>
                <a:ea typeface="Maven Pro"/>
                <a:cs typeface="Maven Pro"/>
                <a:sym typeface="Maven Pro"/>
              </a:rPr>
              <a:t>Consommer de l’énergie verte</a:t>
            </a:r>
            <a:endParaRPr sz="1400">
              <a:solidFill>
                <a:srgbClr val="000000"/>
              </a:solidFill>
              <a:latin typeface="Maven Pro"/>
              <a:ea typeface="Maven Pro"/>
              <a:cs typeface="Maven Pro"/>
              <a:sym typeface="Maven Pro"/>
            </a:endParaRPr>
          </a:p>
          <a:p>
            <a:pPr marL="457200" lvl="0" indent="-317500" algn="just" rtl="0">
              <a:spcBef>
                <a:spcPts val="1000"/>
              </a:spcBef>
              <a:spcAft>
                <a:spcPts val="0"/>
              </a:spcAft>
              <a:buClr>
                <a:srgbClr val="000000"/>
              </a:buClr>
              <a:buSzPts val="1400"/>
              <a:buFont typeface="Maven Pro"/>
              <a:buChar char="●"/>
            </a:pPr>
            <a:r>
              <a:rPr lang="fr" sz="1400">
                <a:solidFill>
                  <a:srgbClr val="000000"/>
                </a:solidFill>
                <a:latin typeface="Maven Pro"/>
                <a:ea typeface="Maven Pro"/>
                <a:cs typeface="Maven Pro"/>
                <a:sym typeface="Maven Pro"/>
              </a:rPr>
              <a:t>Installer des panneaux photovoltaïques ou des éoliennes sur les sites</a:t>
            </a:r>
            <a:endParaRPr sz="1400">
              <a:solidFill>
                <a:srgbClr val="000000"/>
              </a:solidFill>
              <a:latin typeface="Maven Pro"/>
              <a:ea typeface="Maven Pro"/>
              <a:cs typeface="Maven Pro"/>
              <a:sym typeface="Maven Pro"/>
            </a:endParaRPr>
          </a:p>
          <a:p>
            <a:pPr marL="457200" lvl="0" indent="-317500" algn="just" rtl="0">
              <a:spcBef>
                <a:spcPts val="1000"/>
              </a:spcBef>
              <a:spcAft>
                <a:spcPts val="0"/>
              </a:spcAft>
              <a:buClr>
                <a:srgbClr val="000000"/>
              </a:buClr>
              <a:buSzPts val="1400"/>
              <a:buFont typeface="Maven Pro"/>
              <a:buChar char="●"/>
            </a:pPr>
            <a:r>
              <a:rPr lang="fr" sz="1400">
                <a:solidFill>
                  <a:srgbClr val="000000"/>
                </a:solidFill>
                <a:latin typeface="Maven Pro"/>
                <a:ea typeface="Maven Pro"/>
                <a:cs typeface="Maven Pro"/>
                <a:sym typeface="Maven Pro"/>
              </a:rPr>
              <a:t>Installer dans chaque réfrigérateur et congélateur un thermomètre pour contrôler le minimum requis</a:t>
            </a:r>
            <a:endParaRPr sz="1400">
              <a:solidFill>
                <a:srgbClr val="000000"/>
              </a:solidFill>
              <a:latin typeface="Maven Pro"/>
              <a:ea typeface="Maven Pro"/>
              <a:cs typeface="Maven Pro"/>
              <a:sym typeface="Maven Pro"/>
            </a:endParaRPr>
          </a:p>
          <a:p>
            <a:pPr marL="0" lvl="0" indent="0" algn="just" rtl="0">
              <a:spcBef>
                <a:spcPts val="1000"/>
              </a:spcBef>
              <a:spcAft>
                <a:spcPts val="0"/>
              </a:spcAft>
              <a:buNone/>
            </a:pPr>
            <a:endParaRPr sz="1400">
              <a:solidFill>
                <a:schemeClr val="dk1"/>
              </a:solidFill>
              <a:latin typeface="Maven Pro"/>
              <a:ea typeface="Maven Pro"/>
              <a:cs typeface="Maven Pro"/>
              <a:sym typeface="Maven Pro"/>
            </a:endParaRPr>
          </a:p>
          <a:p>
            <a:pPr marL="0" lvl="0" indent="0" algn="just" rtl="0">
              <a:lnSpc>
                <a:spcPct val="115000"/>
              </a:lnSpc>
              <a:spcBef>
                <a:spcPts val="1000"/>
              </a:spcBef>
              <a:spcAft>
                <a:spcPts val="0"/>
              </a:spcAft>
              <a:buNone/>
            </a:pPr>
            <a:endParaRPr sz="1200">
              <a:latin typeface="Maven Pro"/>
              <a:ea typeface="Maven Pro"/>
              <a:cs typeface="Maven Pro"/>
              <a:sym typeface="Maven Pro"/>
            </a:endParaRPr>
          </a:p>
        </p:txBody>
      </p:sp>
      <p:sp>
        <p:nvSpPr>
          <p:cNvPr id="120" name="Google Shape;120;p21"/>
          <p:cNvSpPr/>
          <p:nvPr/>
        </p:nvSpPr>
        <p:spPr>
          <a:xfrm>
            <a:off x="-189175" y="4976900"/>
            <a:ext cx="9423900" cy="242700"/>
          </a:xfrm>
          <a:prstGeom prst="rect">
            <a:avLst/>
          </a:prstGeom>
          <a:solidFill>
            <a:srgbClr val="FFFF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1"/>
          <p:cNvSpPr txBox="1"/>
          <p:nvPr/>
        </p:nvSpPr>
        <p:spPr>
          <a:xfrm>
            <a:off x="607800" y="1040575"/>
            <a:ext cx="7014000" cy="406200"/>
          </a:xfrm>
          <a:prstGeom prst="rect">
            <a:avLst/>
          </a:prstGeom>
          <a:noFill/>
          <a:ln>
            <a:noFill/>
          </a:ln>
        </p:spPr>
        <p:txBody>
          <a:bodyPr spcFirstLastPara="1" wrap="square" lIns="91425" tIns="91425" rIns="91425" bIns="91425" anchor="t" anchorCtr="0">
            <a:spAutoFit/>
          </a:bodyPr>
          <a:lstStyle/>
          <a:p>
            <a:pPr marL="457200" lvl="0" indent="-342900" algn="just" rtl="0">
              <a:lnSpc>
                <a:spcPct val="80000"/>
              </a:lnSpc>
              <a:spcBef>
                <a:spcPts val="0"/>
              </a:spcBef>
              <a:spcAft>
                <a:spcPts val="0"/>
              </a:spcAft>
              <a:buClr>
                <a:schemeClr val="dk1"/>
              </a:buClr>
              <a:buSzPts val="1800"/>
              <a:buFont typeface="Maven Pro"/>
              <a:buAutoNum type="alphaLcPeriod"/>
            </a:pPr>
            <a:r>
              <a:rPr lang="fr" sz="1800" b="1">
                <a:solidFill>
                  <a:schemeClr val="dk1"/>
                </a:solidFill>
                <a:latin typeface="Maven Pro"/>
                <a:ea typeface="Maven Pro"/>
                <a:cs typeface="Maven Pro"/>
                <a:sym typeface="Maven Pro"/>
              </a:rPr>
              <a:t>Les émissions liées à la consommation d’électricité </a:t>
            </a:r>
            <a:endParaRPr sz="1800" b="1">
              <a:latin typeface="Maven Pro"/>
              <a:ea typeface="Maven Pro"/>
              <a:cs typeface="Maven Pro"/>
              <a:sym typeface="Maven Pr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p:nvPr/>
        </p:nvSpPr>
        <p:spPr>
          <a:xfrm>
            <a:off x="734775" y="561100"/>
            <a:ext cx="7494900" cy="627900"/>
          </a:xfrm>
          <a:prstGeom prst="rect">
            <a:avLst/>
          </a:prstGeom>
          <a:noFill/>
          <a:ln>
            <a:noFill/>
          </a:ln>
        </p:spPr>
        <p:txBody>
          <a:bodyPr spcFirstLastPara="1" wrap="square" lIns="91425" tIns="91425" rIns="91425" bIns="91425" anchor="t" anchorCtr="0">
            <a:spAutoFit/>
          </a:bodyPr>
          <a:lstStyle/>
          <a:p>
            <a:pPr marL="0" lvl="0" indent="0" algn="just" rtl="0">
              <a:lnSpc>
                <a:spcPct val="80000"/>
              </a:lnSpc>
              <a:spcBef>
                <a:spcPts val="0"/>
              </a:spcBef>
              <a:spcAft>
                <a:spcPts val="0"/>
              </a:spcAft>
              <a:buNone/>
            </a:pPr>
            <a:r>
              <a:rPr lang="fr" sz="1800" b="1">
                <a:solidFill>
                  <a:schemeClr val="dk1"/>
                </a:solidFill>
                <a:latin typeface="Maven Pro"/>
                <a:ea typeface="Maven Pro"/>
                <a:cs typeface="Maven Pro"/>
                <a:sym typeface="Maven Pro"/>
              </a:rPr>
              <a:t>b. Les émissions liées à la consommation de vapeur, chaleur ou froid </a:t>
            </a:r>
            <a:endParaRPr sz="1800" b="1">
              <a:latin typeface="Maven Pro"/>
              <a:ea typeface="Maven Pro"/>
              <a:cs typeface="Maven Pro"/>
              <a:sym typeface="Maven Pro"/>
            </a:endParaRPr>
          </a:p>
        </p:txBody>
      </p:sp>
      <p:sp>
        <p:nvSpPr>
          <p:cNvPr id="127" name="Google Shape;127;p22"/>
          <p:cNvSpPr txBox="1"/>
          <p:nvPr/>
        </p:nvSpPr>
        <p:spPr>
          <a:xfrm>
            <a:off x="921825" y="1509650"/>
            <a:ext cx="7120800" cy="2604000"/>
          </a:xfrm>
          <a:prstGeom prst="rect">
            <a:avLst/>
          </a:prstGeom>
          <a:noFill/>
          <a:ln>
            <a:noFill/>
          </a:ln>
        </p:spPr>
        <p:txBody>
          <a:bodyPr spcFirstLastPara="1" wrap="square" lIns="91425" tIns="91425" rIns="91425" bIns="91425" anchor="t" anchorCtr="0">
            <a:spAutoFit/>
          </a:bodyPr>
          <a:lstStyle/>
          <a:p>
            <a:pPr marL="457200" lvl="0" indent="-317500" algn="just" rtl="0">
              <a:lnSpc>
                <a:spcPct val="115000"/>
              </a:lnSpc>
              <a:spcBef>
                <a:spcPts val="0"/>
              </a:spcBef>
              <a:spcAft>
                <a:spcPts val="0"/>
              </a:spcAft>
              <a:buClr>
                <a:schemeClr val="dk1"/>
              </a:buClr>
              <a:buSzPts val="1400"/>
              <a:buFont typeface="Maven Pro"/>
              <a:buChar char="●"/>
            </a:pPr>
            <a:r>
              <a:rPr lang="fr">
                <a:solidFill>
                  <a:schemeClr val="dk1"/>
                </a:solidFill>
                <a:latin typeface="Maven Pro"/>
                <a:ea typeface="Maven Pro"/>
                <a:cs typeface="Maven Pro"/>
                <a:sym typeface="Maven Pro"/>
              </a:rPr>
              <a:t>Remplacer les unités de chauffage par des chaufferie au bois ou des panneaux solaires</a:t>
            </a:r>
            <a:endParaRPr>
              <a:solidFill>
                <a:schemeClr val="dk1"/>
              </a:solidFill>
              <a:latin typeface="Maven Pro"/>
              <a:ea typeface="Maven Pro"/>
              <a:cs typeface="Maven Pro"/>
              <a:sym typeface="Maven Pro"/>
            </a:endParaRPr>
          </a:p>
          <a:p>
            <a:pPr marL="457200" lvl="0" indent="-317500" algn="just" rtl="0">
              <a:lnSpc>
                <a:spcPct val="115000"/>
              </a:lnSpc>
              <a:spcBef>
                <a:spcPts val="1000"/>
              </a:spcBef>
              <a:spcAft>
                <a:spcPts val="0"/>
              </a:spcAft>
              <a:buClr>
                <a:schemeClr val="dk1"/>
              </a:buClr>
              <a:buSzPts val="1400"/>
              <a:buFont typeface="Maven Pro"/>
              <a:buChar char="●"/>
            </a:pPr>
            <a:r>
              <a:rPr lang="fr">
                <a:solidFill>
                  <a:schemeClr val="dk1"/>
                </a:solidFill>
                <a:latin typeface="Maven Pro"/>
                <a:ea typeface="Maven Pro"/>
                <a:cs typeface="Maven Pro"/>
                <a:sym typeface="Maven Pro"/>
              </a:rPr>
              <a:t>Réaliser un schéma directeur énergies </a:t>
            </a:r>
            <a:endParaRPr>
              <a:solidFill>
                <a:schemeClr val="dk1"/>
              </a:solidFill>
              <a:latin typeface="Maven Pro"/>
              <a:ea typeface="Maven Pro"/>
              <a:cs typeface="Maven Pro"/>
              <a:sym typeface="Maven Pro"/>
            </a:endParaRPr>
          </a:p>
          <a:p>
            <a:pPr marL="457200" lvl="0" indent="-317500" algn="just" rtl="0">
              <a:lnSpc>
                <a:spcPct val="150000"/>
              </a:lnSpc>
              <a:spcBef>
                <a:spcPts val="1000"/>
              </a:spcBef>
              <a:spcAft>
                <a:spcPts val="0"/>
              </a:spcAft>
              <a:buClr>
                <a:schemeClr val="dk1"/>
              </a:buClr>
              <a:buSzPts val="1400"/>
              <a:buFont typeface="Maven Pro"/>
              <a:buChar char="●"/>
            </a:pPr>
            <a:r>
              <a:rPr lang="fr">
                <a:solidFill>
                  <a:schemeClr val="dk1"/>
                </a:solidFill>
                <a:latin typeface="Maven Pro"/>
                <a:ea typeface="Maven Pro"/>
                <a:cs typeface="Maven Pro"/>
                <a:sym typeface="Maven Pro"/>
              </a:rPr>
              <a:t>Régler la température des réfrigérateurs </a:t>
            </a:r>
            <a:endParaRPr>
              <a:solidFill>
                <a:schemeClr val="dk1"/>
              </a:solidFill>
              <a:latin typeface="Maven Pro"/>
              <a:ea typeface="Maven Pro"/>
              <a:cs typeface="Maven Pro"/>
              <a:sym typeface="Maven Pro"/>
            </a:endParaRPr>
          </a:p>
          <a:p>
            <a:pPr marL="457200" lvl="0" indent="-317500" algn="just" rtl="0">
              <a:lnSpc>
                <a:spcPct val="115000"/>
              </a:lnSpc>
              <a:spcBef>
                <a:spcPts val="1000"/>
              </a:spcBef>
              <a:spcAft>
                <a:spcPts val="0"/>
              </a:spcAft>
              <a:buClr>
                <a:schemeClr val="dk1"/>
              </a:buClr>
              <a:buSzPts val="1400"/>
              <a:buFont typeface="Maven Pro"/>
              <a:buChar char="●"/>
            </a:pPr>
            <a:r>
              <a:rPr lang="fr">
                <a:solidFill>
                  <a:schemeClr val="dk1"/>
                </a:solidFill>
                <a:latin typeface="Maven Pro"/>
                <a:ea typeface="Maven Pro"/>
                <a:cs typeface="Maven Pro"/>
                <a:sym typeface="Maven Pro"/>
              </a:rPr>
              <a:t>Récupérer la chaleur du groupe eau glacée</a:t>
            </a:r>
            <a:endParaRPr>
              <a:solidFill>
                <a:schemeClr val="dk1"/>
              </a:solidFill>
              <a:latin typeface="Maven Pro"/>
              <a:ea typeface="Maven Pro"/>
              <a:cs typeface="Maven Pro"/>
              <a:sym typeface="Maven Pro"/>
            </a:endParaRPr>
          </a:p>
          <a:p>
            <a:pPr marL="457200" lvl="0" indent="-317500" algn="just" rtl="0">
              <a:lnSpc>
                <a:spcPct val="115000"/>
              </a:lnSpc>
              <a:spcBef>
                <a:spcPts val="1000"/>
              </a:spcBef>
              <a:spcAft>
                <a:spcPts val="0"/>
              </a:spcAft>
              <a:buClr>
                <a:schemeClr val="dk1"/>
              </a:buClr>
              <a:buSzPts val="1400"/>
              <a:buFont typeface="Maven Pro"/>
              <a:buChar char="●"/>
            </a:pPr>
            <a:r>
              <a:rPr lang="fr">
                <a:solidFill>
                  <a:schemeClr val="dk1"/>
                </a:solidFill>
                <a:latin typeface="Maven Pro"/>
                <a:ea typeface="Maven Pro"/>
                <a:cs typeface="Maven Pro"/>
                <a:sym typeface="Maven Pro"/>
              </a:rPr>
              <a:t>Poser des compteurs énergies par bâtiment</a:t>
            </a:r>
            <a:endParaRPr>
              <a:solidFill>
                <a:schemeClr val="dk1"/>
              </a:solidFill>
              <a:latin typeface="Maven Pro"/>
              <a:ea typeface="Maven Pro"/>
              <a:cs typeface="Maven Pro"/>
              <a:sym typeface="Maven Pro"/>
            </a:endParaRPr>
          </a:p>
          <a:p>
            <a:pPr marL="457200" lvl="0" indent="-317500" algn="just" rtl="0">
              <a:lnSpc>
                <a:spcPct val="115000"/>
              </a:lnSpc>
              <a:spcBef>
                <a:spcPts val="1000"/>
              </a:spcBef>
              <a:spcAft>
                <a:spcPts val="1000"/>
              </a:spcAft>
              <a:buClr>
                <a:schemeClr val="dk1"/>
              </a:buClr>
              <a:buSzPts val="1400"/>
              <a:buFont typeface="Maven Pro"/>
              <a:buChar char="●"/>
            </a:pPr>
            <a:r>
              <a:rPr lang="fr">
                <a:solidFill>
                  <a:schemeClr val="dk1"/>
                </a:solidFill>
                <a:latin typeface="Maven Pro"/>
                <a:ea typeface="Maven Pro"/>
                <a:cs typeface="Maven Pro"/>
                <a:sym typeface="Maven Pro"/>
              </a:rPr>
              <a:t>Couper l’eau chaude dans les sanitaires</a:t>
            </a:r>
            <a:endParaRPr>
              <a:solidFill>
                <a:schemeClr val="dk1"/>
              </a:solidFill>
              <a:latin typeface="Maven Pro"/>
              <a:ea typeface="Maven Pro"/>
              <a:cs typeface="Maven Pro"/>
              <a:sym typeface="Maven Pro"/>
            </a:endParaRPr>
          </a:p>
        </p:txBody>
      </p:sp>
      <p:sp>
        <p:nvSpPr>
          <p:cNvPr id="128" name="Google Shape;128;p22"/>
          <p:cNvSpPr/>
          <p:nvPr/>
        </p:nvSpPr>
        <p:spPr>
          <a:xfrm>
            <a:off x="-189175" y="4976900"/>
            <a:ext cx="9423900" cy="242700"/>
          </a:xfrm>
          <a:prstGeom prst="rect">
            <a:avLst/>
          </a:prstGeom>
          <a:solidFill>
            <a:srgbClr val="FFFF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00300" y="496825"/>
            <a:ext cx="854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latin typeface="Maven Pro"/>
                <a:ea typeface="Maven Pro"/>
                <a:cs typeface="Maven Pro"/>
                <a:sym typeface="Maven Pro"/>
              </a:rPr>
              <a:t>IV. SCOPE 3 - AUTRES ÉMISSIONS INDIRECTES DE GES</a:t>
            </a:r>
            <a:endParaRPr b="1">
              <a:latin typeface="Maven Pro"/>
              <a:ea typeface="Maven Pro"/>
              <a:cs typeface="Maven Pro"/>
              <a:sym typeface="Maven Pro"/>
            </a:endParaRPr>
          </a:p>
          <a:p>
            <a:pPr marL="0" lvl="0" indent="0" algn="l" rtl="0">
              <a:spcBef>
                <a:spcPts val="0"/>
              </a:spcBef>
              <a:spcAft>
                <a:spcPts val="0"/>
              </a:spcAft>
              <a:buNone/>
            </a:pPr>
            <a:endParaRPr b="1">
              <a:latin typeface="Maven Pro"/>
              <a:ea typeface="Maven Pro"/>
              <a:cs typeface="Maven Pro"/>
              <a:sym typeface="Maven Pro"/>
            </a:endParaRPr>
          </a:p>
        </p:txBody>
      </p:sp>
      <p:sp>
        <p:nvSpPr>
          <p:cNvPr id="134" name="Google Shape;134;p23"/>
          <p:cNvSpPr txBox="1">
            <a:spLocks noGrp="1"/>
          </p:cNvSpPr>
          <p:nvPr>
            <p:ph type="body" idx="1"/>
          </p:nvPr>
        </p:nvSpPr>
        <p:spPr>
          <a:xfrm>
            <a:off x="549075" y="2004275"/>
            <a:ext cx="4260300" cy="1987500"/>
          </a:xfrm>
          <a:prstGeom prst="rect">
            <a:avLst/>
          </a:prstGeom>
        </p:spPr>
        <p:txBody>
          <a:bodyPr spcFirstLastPara="1" wrap="square" lIns="91425" tIns="91425" rIns="91425" bIns="91425" anchor="t" anchorCtr="0">
            <a:noAutofit/>
          </a:bodyPr>
          <a:lstStyle/>
          <a:p>
            <a:pPr marL="0" lvl="0" indent="0" algn="just" rtl="0">
              <a:lnSpc>
                <a:spcPct val="95000"/>
              </a:lnSpc>
              <a:spcBef>
                <a:spcPts val="0"/>
              </a:spcBef>
              <a:spcAft>
                <a:spcPts val="0"/>
              </a:spcAft>
              <a:buSzPts val="523"/>
              <a:buNone/>
            </a:pPr>
            <a:r>
              <a:rPr lang="fr" sz="1400">
                <a:solidFill>
                  <a:schemeClr val="dk1"/>
                </a:solidFill>
                <a:latin typeface="Maven Pro"/>
                <a:ea typeface="Maven Pro"/>
                <a:cs typeface="Maven Pro"/>
                <a:sym typeface="Maven Pro"/>
              </a:rPr>
              <a:t>Émissions émises à l’extérieur du laboratoire</a:t>
            </a:r>
            <a:endParaRPr sz="1400">
              <a:solidFill>
                <a:schemeClr val="dk1"/>
              </a:solidFill>
              <a:latin typeface="Maven Pro"/>
              <a:ea typeface="Maven Pro"/>
              <a:cs typeface="Maven Pro"/>
              <a:sym typeface="Maven Pro"/>
            </a:endParaRPr>
          </a:p>
          <a:p>
            <a:pPr marL="457200" lvl="0" indent="-317500" algn="just" rtl="0">
              <a:lnSpc>
                <a:spcPct val="95000"/>
              </a:lnSpc>
              <a:spcBef>
                <a:spcPts val="120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Émissions liées à l'énergie non incluses dans les deux premiers scopes : </a:t>
            </a:r>
            <a:r>
              <a:rPr lang="fr" sz="1400" b="1">
                <a:solidFill>
                  <a:schemeClr val="dk1"/>
                </a:solidFill>
                <a:latin typeface="Maven Pro"/>
                <a:ea typeface="Maven Pro"/>
                <a:cs typeface="Maven Pro"/>
                <a:sym typeface="Maven Pro"/>
              </a:rPr>
              <a:t>31 teqCO₂</a:t>
            </a:r>
            <a:endParaRPr sz="1400" b="1">
              <a:solidFill>
                <a:schemeClr val="dk1"/>
              </a:solidFill>
              <a:latin typeface="Maven Pro"/>
              <a:ea typeface="Maven Pro"/>
              <a:cs typeface="Maven Pro"/>
              <a:sym typeface="Maven Pro"/>
            </a:endParaRPr>
          </a:p>
          <a:p>
            <a:pPr marL="457200" lvl="0" indent="-317500" algn="just" rtl="0">
              <a:lnSpc>
                <a:spcPct val="95000"/>
              </a:lnSpc>
              <a:spcBef>
                <a:spcPts val="100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Déplacements professionnels : </a:t>
            </a:r>
            <a:r>
              <a:rPr lang="fr" sz="1400" b="1">
                <a:solidFill>
                  <a:schemeClr val="dk1"/>
                </a:solidFill>
                <a:latin typeface="Maven Pro"/>
                <a:ea typeface="Maven Pro"/>
                <a:cs typeface="Maven Pro"/>
                <a:sym typeface="Maven Pro"/>
              </a:rPr>
              <a:t>16 teqCO₂</a:t>
            </a:r>
            <a:endParaRPr sz="1400" b="1">
              <a:solidFill>
                <a:schemeClr val="dk1"/>
              </a:solidFill>
              <a:latin typeface="Maven Pro"/>
              <a:ea typeface="Maven Pro"/>
              <a:cs typeface="Maven Pro"/>
              <a:sym typeface="Maven Pro"/>
            </a:endParaRPr>
          </a:p>
          <a:p>
            <a:pPr marL="457200" lvl="0" indent="-317500" algn="just" rtl="0">
              <a:lnSpc>
                <a:spcPct val="95000"/>
              </a:lnSpc>
              <a:spcBef>
                <a:spcPts val="100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Déplacements domicile travail : </a:t>
            </a:r>
            <a:r>
              <a:rPr lang="fr" sz="1400" b="1">
                <a:solidFill>
                  <a:schemeClr val="dk1"/>
                </a:solidFill>
                <a:latin typeface="Maven Pro"/>
                <a:ea typeface="Maven Pro"/>
                <a:cs typeface="Maven Pro"/>
                <a:sym typeface="Maven Pro"/>
              </a:rPr>
              <a:t>380 teqCO₂</a:t>
            </a:r>
            <a:endParaRPr sz="1400" b="1">
              <a:solidFill>
                <a:schemeClr val="dk1"/>
              </a:solidFill>
              <a:latin typeface="Maven Pro"/>
              <a:ea typeface="Maven Pro"/>
              <a:cs typeface="Maven Pro"/>
              <a:sym typeface="Maven Pro"/>
            </a:endParaRPr>
          </a:p>
          <a:p>
            <a:pPr marL="0" lvl="0" indent="0" algn="just" rtl="0">
              <a:lnSpc>
                <a:spcPct val="95000"/>
              </a:lnSpc>
              <a:spcBef>
                <a:spcPts val="1000"/>
              </a:spcBef>
              <a:spcAft>
                <a:spcPts val="0"/>
              </a:spcAft>
              <a:buSzPts val="523"/>
              <a:buNone/>
            </a:pPr>
            <a:endParaRPr sz="1400">
              <a:solidFill>
                <a:schemeClr val="dk1"/>
              </a:solidFill>
              <a:latin typeface="Maven Pro"/>
              <a:ea typeface="Maven Pro"/>
              <a:cs typeface="Maven Pro"/>
              <a:sym typeface="Maven Pro"/>
            </a:endParaRPr>
          </a:p>
          <a:p>
            <a:pPr marL="457200" lvl="0" indent="0" algn="just" rtl="0">
              <a:lnSpc>
                <a:spcPct val="95000"/>
              </a:lnSpc>
              <a:spcBef>
                <a:spcPts val="1200"/>
              </a:spcBef>
              <a:spcAft>
                <a:spcPts val="1200"/>
              </a:spcAft>
              <a:buSzPts val="523"/>
              <a:buNone/>
            </a:pPr>
            <a:endParaRPr sz="1400" b="1">
              <a:solidFill>
                <a:schemeClr val="dk1"/>
              </a:solidFill>
              <a:latin typeface="Maven Pro"/>
              <a:ea typeface="Maven Pro"/>
              <a:cs typeface="Maven Pro"/>
              <a:sym typeface="Maven Pro"/>
            </a:endParaRPr>
          </a:p>
        </p:txBody>
      </p:sp>
      <p:sp>
        <p:nvSpPr>
          <p:cNvPr id="135" name="Google Shape;135;p23"/>
          <p:cNvSpPr/>
          <p:nvPr/>
        </p:nvSpPr>
        <p:spPr>
          <a:xfrm>
            <a:off x="-189175" y="4976900"/>
            <a:ext cx="9423900" cy="2427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6" name="Google Shape;136;p23"/>
          <p:cNvPicPr preferRelativeResize="0"/>
          <p:nvPr/>
        </p:nvPicPr>
        <p:blipFill rotWithShape="1">
          <a:blip r:embed="rId3">
            <a:alphaModFix/>
          </a:blip>
          <a:srcRect b="19458"/>
          <a:stretch/>
        </p:blipFill>
        <p:spPr>
          <a:xfrm>
            <a:off x="8191399" y="4320550"/>
            <a:ext cx="747176" cy="558825"/>
          </a:xfrm>
          <a:prstGeom prst="rect">
            <a:avLst/>
          </a:prstGeom>
          <a:noFill/>
          <a:ln>
            <a:noFill/>
          </a:ln>
        </p:spPr>
      </p:pic>
      <p:pic>
        <p:nvPicPr>
          <p:cNvPr id="137" name="Google Shape;137;p23"/>
          <p:cNvPicPr preferRelativeResize="0"/>
          <p:nvPr/>
        </p:nvPicPr>
        <p:blipFill>
          <a:blip r:embed="rId4">
            <a:alphaModFix/>
          </a:blip>
          <a:stretch>
            <a:fillRect/>
          </a:stretch>
        </p:blipFill>
        <p:spPr>
          <a:xfrm>
            <a:off x="4778250" y="1475750"/>
            <a:ext cx="4267200" cy="2844800"/>
          </a:xfrm>
          <a:prstGeom prst="rect">
            <a:avLst/>
          </a:prstGeom>
          <a:noFill/>
          <a:ln>
            <a:noFill/>
          </a:ln>
        </p:spPr>
      </p:pic>
      <p:sp>
        <p:nvSpPr>
          <p:cNvPr id="138" name="Google Shape;138;p23"/>
          <p:cNvSpPr txBox="1"/>
          <p:nvPr/>
        </p:nvSpPr>
        <p:spPr>
          <a:xfrm>
            <a:off x="708075" y="1229100"/>
            <a:ext cx="4101300" cy="615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b="1">
                <a:solidFill>
                  <a:schemeClr val="dk1"/>
                </a:solidFill>
                <a:latin typeface="Maven Pro"/>
                <a:ea typeface="Maven Pro"/>
                <a:cs typeface="Maven Pro"/>
                <a:sym typeface="Maven Pro"/>
              </a:rPr>
              <a:t>428 TEQCO₂ SOIT 2 568 000 KM AVEC UNE VOITURE DIESEL</a:t>
            </a:r>
            <a:endParaRPr/>
          </a:p>
        </p:txBody>
      </p:sp>
      <p:sp>
        <p:nvSpPr>
          <p:cNvPr id="139" name="Google Shape;139;p23"/>
          <p:cNvSpPr txBox="1"/>
          <p:nvPr/>
        </p:nvSpPr>
        <p:spPr>
          <a:xfrm>
            <a:off x="2805375" y="4151350"/>
            <a:ext cx="2004000" cy="389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just" rtl="0">
              <a:lnSpc>
                <a:spcPct val="95000"/>
              </a:lnSpc>
              <a:spcBef>
                <a:spcPts val="0"/>
              </a:spcBef>
              <a:spcAft>
                <a:spcPts val="1200"/>
              </a:spcAft>
              <a:buClr>
                <a:schemeClr val="dk1"/>
              </a:buClr>
              <a:buSzPts val="523"/>
              <a:buFont typeface="Arial"/>
              <a:buNone/>
            </a:pPr>
            <a:r>
              <a:rPr lang="fr" b="1">
                <a:solidFill>
                  <a:schemeClr val="dk1"/>
                </a:solidFill>
                <a:highlight>
                  <a:schemeClr val="lt1"/>
                </a:highlight>
                <a:latin typeface="Maven Pro"/>
                <a:ea typeface="Maven Pro"/>
                <a:cs typeface="Maven Pro"/>
                <a:sym typeface="Maven Pro"/>
              </a:rPr>
              <a:t>64.72 % du BGES</a:t>
            </a:r>
            <a:endParaRPr>
              <a:solidFill>
                <a:schemeClr val="dk1"/>
              </a:solidFill>
              <a:latin typeface="Maven Pro"/>
              <a:ea typeface="Maven Pro"/>
              <a:cs typeface="Maven Pro"/>
              <a:sym typeface="Maven Pr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1261350" y="445025"/>
            <a:ext cx="6621300" cy="57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Maven Pro"/>
              <a:buAutoNum type="arabicPeriod"/>
            </a:pPr>
            <a:r>
              <a:rPr lang="fr" sz="2400" b="1">
                <a:latin typeface="Maven Pro"/>
                <a:ea typeface="Maven Pro"/>
                <a:cs typeface="Maven Pro"/>
                <a:sym typeface="Maven Pro"/>
              </a:rPr>
              <a:t>INITIATIVES RÉALISÉES PAR GREENLAB </a:t>
            </a:r>
            <a:endParaRPr sz="2400" b="1">
              <a:latin typeface="Maven Pro"/>
              <a:ea typeface="Maven Pro"/>
              <a:cs typeface="Maven Pro"/>
              <a:sym typeface="Maven Pro"/>
            </a:endParaRPr>
          </a:p>
          <a:p>
            <a:pPr marL="0" lvl="0" indent="0" algn="l" rtl="0">
              <a:spcBef>
                <a:spcPts val="0"/>
              </a:spcBef>
              <a:spcAft>
                <a:spcPts val="0"/>
              </a:spcAft>
              <a:buClr>
                <a:schemeClr val="dk1"/>
              </a:buClr>
              <a:buSzPts val="1100"/>
              <a:buFont typeface="Arial"/>
              <a:buNone/>
            </a:pPr>
            <a:endParaRPr sz="2400" b="1">
              <a:latin typeface="Maven Pro"/>
              <a:ea typeface="Maven Pro"/>
              <a:cs typeface="Maven Pro"/>
              <a:sym typeface="Maven Pro"/>
            </a:endParaRPr>
          </a:p>
          <a:p>
            <a:pPr marL="0" lvl="0" indent="0" algn="l" rtl="0">
              <a:spcBef>
                <a:spcPts val="0"/>
              </a:spcBef>
              <a:spcAft>
                <a:spcPts val="0"/>
              </a:spcAft>
              <a:buNone/>
            </a:pPr>
            <a:endParaRPr sz="2400" b="1">
              <a:latin typeface="Maven Pro"/>
              <a:ea typeface="Maven Pro"/>
              <a:cs typeface="Maven Pro"/>
              <a:sym typeface="Maven Pro"/>
            </a:endParaRPr>
          </a:p>
        </p:txBody>
      </p:sp>
      <p:sp>
        <p:nvSpPr>
          <p:cNvPr id="145" name="Google Shape;145;p24"/>
          <p:cNvSpPr txBox="1">
            <a:spLocks noGrp="1"/>
          </p:cNvSpPr>
          <p:nvPr>
            <p:ph type="body" idx="1"/>
          </p:nvPr>
        </p:nvSpPr>
        <p:spPr>
          <a:xfrm>
            <a:off x="311700" y="1495575"/>
            <a:ext cx="8459100" cy="30282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fr" sz="1400" b="1" dirty="0">
                <a:solidFill>
                  <a:schemeClr val="dk1"/>
                </a:solidFill>
                <a:latin typeface="Maven Pro"/>
                <a:ea typeface="Maven Pro"/>
                <a:cs typeface="Maven Pro"/>
                <a:sym typeface="Maven Pro"/>
              </a:rPr>
              <a:t>2021 </a:t>
            </a:r>
            <a:r>
              <a:rPr lang="fr" sz="1400" dirty="0">
                <a:solidFill>
                  <a:schemeClr val="dk1"/>
                </a:solidFill>
                <a:latin typeface="Maven Pro"/>
                <a:ea typeface="Maven Pro"/>
                <a:cs typeface="Maven Pro"/>
                <a:sym typeface="Maven Pro"/>
              </a:rPr>
              <a:t>: </a:t>
            </a:r>
            <a:endParaRPr sz="1400" dirty="0">
              <a:solidFill>
                <a:schemeClr val="dk1"/>
              </a:solidFill>
              <a:latin typeface="Maven Pro"/>
              <a:ea typeface="Maven Pro"/>
              <a:cs typeface="Maven Pro"/>
              <a:sym typeface="Maven Pro"/>
            </a:endParaRPr>
          </a:p>
          <a:p>
            <a:pPr marL="457200" lvl="0" indent="-317500" algn="l" rtl="0">
              <a:lnSpc>
                <a:spcPct val="95000"/>
              </a:lnSpc>
              <a:spcBef>
                <a:spcPts val="1200"/>
              </a:spcBef>
              <a:spcAft>
                <a:spcPts val="0"/>
              </a:spcAft>
              <a:buClr>
                <a:schemeClr val="dk1"/>
              </a:buClr>
              <a:buSzPts val="1400"/>
              <a:buFont typeface="Maven Pro"/>
              <a:buChar char="●"/>
            </a:pPr>
            <a:r>
              <a:rPr lang="fr" sz="1400" dirty="0">
                <a:solidFill>
                  <a:schemeClr val="dk1"/>
                </a:solidFill>
                <a:latin typeface="Maven Pro"/>
                <a:ea typeface="Maven Pro"/>
                <a:cs typeface="Maven Pro"/>
                <a:sym typeface="Maven Pro"/>
              </a:rPr>
              <a:t>En cours de réflexion</a:t>
            </a:r>
            <a:endParaRPr sz="1400" dirty="0">
              <a:solidFill>
                <a:schemeClr val="dk1"/>
              </a:solidFill>
              <a:latin typeface="Maven Pro"/>
              <a:ea typeface="Maven Pro"/>
              <a:cs typeface="Maven Pro"/>
              <a:sym typeface="Maven Pro"/>
            </a:endParaRPr>
          </a:p>
          <a:p>
            <a:pPr marL="0" lvl="0" indent="0" algn="l" rtl="0">
              <a:lnSpc>
                <a:spcPct val="95000"/>
              </a:lnSpc>
              <a:spcBef>
                <a:spcPts val="1200"/>
              </a:spcBef>
              <a:spcAft>
                <a:spcPts val="0"/>
              </a:spcAft>
              <a:buNone/>
            </a:pPr>
            <a:endParaRPr sz="1400" dirty="0">
              <a:solidFill>
                <a:schemeClr val="dk1"/>
              </a:solidFill>
              <a:latin typeface="Maven Pro"/>
              <a:ea typeface="Maven Pro"/>
              <a:cs typeface="Maven Pro"/>
              <a:sym typeface="Maven Pro"/>
            </a:endParaRPr>
          </a:p>
          <a:p>
            <a:pPr marL="0" lvl="0" indent="0" algn="l" rtl="0">
              <a:lnSpc>
                <a:spcPct val="95000"/>
              </a:lnSpc>
              <a:spcBef>
                <a:spcPts val="1200"/>
              </a:spcBef>
              <a:spcAft>
                <a:spcPts val="0"/>
              </a:spcAft>
              <a:buNone/>
            </a:pPr>
            <a:r>
              <a:rPr lang="fr" sz="1400" b="1" dirty="0" smtClean="0">
                <a:solidFill>
                  <a:schemeClr val="dk1"/>
                </a:solidFill>
                <a:latin typeface="Maven Pro"/>
                <a:ea typeface="Maven Pro"/>
                <a:cs typeface="Maven Pro"/>
                <a:sym typeface="Maven Pro"/>
              </a:rPr>
              <a:t>2022: </a:t>
            </a:r>
            <a:endParaRPr sz="1400" b="1" dirty="0">
              <a:solidFill>
                <a:schemeClr val="dk1"/>
              </a:solidFill>
              <a:latin typeface="Maven Pro"/>
              <a:ea typeface="Maven Pro"/>
              <a:cs typeface="Maven Pro"/>
              <a:sym typeface="Maven Pro"/>
            </a:endParaRPr>
          </a:p>
          <a:p>
            <a:pPr indent="-317500">
              <a:lnSpc>
                <a:spcPct val="95000"/>
              </a:lnSpc>
              <a:spcBef>
                <a:spcPts val="1200"/>
              </a:spcBef>
              <a:buClr>
                <a:schemeClr val="dk1"/>
              </a:buClr>
              <a:buSzPts val="1400"/>
              <a:buFont typeface="Maven Pro"/>
              <a:buChar char="●"/>
            </a:pPr>
            <a:r>
              <a:rPr lang="fr-FR" sz="1400" dirty="0" smtClean="0">
                <a:solidFill>
                  <a:schemeClr val="dk1"/>
                </a:solidFill>
                <a:latin typeface="Maven Pro"/>
                <a:ea typeface="Maven Pro"/>
                <a:cs typeface="Maven Pro"/>
              </a:rPr>
              <a:t>A voir</a:t>
            </a:r>
            <a:endParaRPr sz="1400" dirty="0">
              <a:solidFill>
                <a:schemeClr val="dk1"/>
              </a:solidFill>
              <a:latin typeface="Maven Pro"/>
              <a:ea typeface="Maven Pro"/>
              <a:cs typeface="Maven Pro"/>
              <a:sym typeface="Maven Pro"/>
            </a:endParaRPr>
          </a:p>
          <a:p>
            <a:pPr marL="457200" lvl="0" indent="0" algn="just" rtl="0">
              <a:lnSpc>
                <a:spcPct val="95000"/>
              </a:lnSpc>
              <a:spcBef>
                <a:spcPts val="1200"/>
              </a:spcBef>
              <a:spcAft>
                <a:spcPts val="1200"/>
              </a:spcAft>
              <a:buSzPts val="523"/>
              <a:buNone/>
            </a:pPr>
            <a:endParaRPr sz="1400" dirty="0">
              <a:solidFill>
                <a:schemeClr val="dk1"/>
              </a:solidFill>
              <a:latin typeface="Maven Pro"/>
              <a:ea typeface="Maven Pro"/>
              <a:cs typeface="Maven Pro"/>
              <a:sym typeface="Maven Pro"/>
            </a:endParaRPr>
          </a:p>
        </p:txBody>
      </p:sp>
      <p:sp>
        <p:nvSpPr>
          <p:cNvPr id="146" name="Google Shape;146;p24"/>
          <p:cNvSpPr/>
          <p:nvPr/>
        </p:nvSpPr>
        <p:spPr>
          <a:xfrm>
            <a:off x="-189175" y="4976900"/>
            <a:ext cx="9423900" cy="2427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1486650" y="383525"/>
            <a:ext cx="6170700" cy="564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sz="2400" b="1">
                <a:latin typeface="Maven Pro"/>
                <a:ea typeface="Maven Pro"/>
                <a:cs typeface="Maven Pro"/>
                <a:sym typeface="Maven Pro"/>
              </a:rPr>
              <a:t>2. LEVIERS D’ACTION ENVISAGEABLES</a:t>
            </a:r>
            <a:endParaRPr sz="2400" b="1">
              <a:latin typeface="Maven Pro"/>
              <a:ea typeface="Maven Pro"/>
              <a:cs typeface="Maven Pro"/>
              <a:sym typeface="Maven Pro"/>
            </a:endParaRPr>
          </a:p>
        </p:txBody>
      </p:sp>
      <p:sp>
        <p:nvSpPr>
          <p:cNvPr id="152" name="Google Shape;152;p25"/>
          <p:cNvSpPr txBox="1">
            <a:spLocks noGrp="1"/>
          </p:cNvSpPr>
          <p:nvPr>
            <p:ph type="body" idx="1"/>
          </p:nvPr>
        </p:nvSpPr>
        <p:spPr>
          <a:xfrm>
            <a:off x="440025" y="1439225"/>
            <a:ext cx="8096700" cy="2939100"/>
          </a:xfrm>
          <a:prstGeom prst="rect">
            <a:avLst/>
          </a:prstGeom>
        </p:spPr>
        <p:txBody>
          <a:bodyPr spcFirstLastPara="1" wrap="square" lIns="91425" tIns="91425" rIns="91425" bIns="91425" anchor="t" anchorCtr="0">
            <a:noAutofit/>
          </a:bodyPr>
          <a:lstStyle/>
          <a:p>
            <a:pPr marL="457200" lvl="0" indent="-317500" algn="just" rtl="0">
              <a:lnSpc>
                <a:spcPct val="80000"/>
              </a:lnSpc>
              <a:spcBef>
                <a:spcPts val="0"/>
              </a:spcBef>
              <a:spcAft>
                <a:spcPts val="0"/>
              </a:spcAft>
              <a:buClr>
                <a:srgbClr val="000000"/>
              </a:buClr>
              <a:buSzPts val="1400"/>
              <a:buFont typeface="Maven Pro"/>
              <a:buChar char="●"/>
            </a:pPr>
            <a:r>
              <a:rPr lang="fr" sz="1400">
                <a:solidFill>
                  <a:srgbClr val="000000"/>
                </a:solidFill>
                <a:latin typeface="Maven Pro"/>
                <a:ea typeface="Maven Pro"/>
                <a:cs typeface="Maven Pro"/>
                <a:sym typeface="Maven Pro"/>
              </a:rPr>
              <a:t>Interdiction de faire des voyages en avion lorsqu'une alternative en train de moins de 5h aller </a:t>
            </a:r>
            <a:endParaRPr sz="1400">
              <a:solidFill>
                <a:srgbClr val="000000"/>
              </a:solidFill>
              <a:latin typeface="Maven Pro"/>
              <a:ea typeface="Maven Pro"/>
              <a:cs typeface="Maven Pro"/>
              <a:sym typeface="Maven Pro"/>
            </a:endParaRPr>
          </a:p>
          <a:p>
            <a:pPr marL="457200" lvl="0" indent="-317500" algn="just" rtl="0">
              <a:lnSpc>
                <a:spcPct val="80000"/>
              </a:lnSpc>
              <a:spcBef>
                <a:spcPts val="1000"/>
              </a:spcBef>
              <a:spcAft>
                <a:spcPts val="0"/>
              </a:spcAft>
              <a:buClr>
                <a:srgbClr val="000000"/>
              </a:buClr>
              <a:buSzPts val="1400"/>
              <a:buFont typeface="Maven Pro"/>
              <a:buChar char="●"/>
            </a:pPr>
            <a:r>
              <a:rPr lang="fr" sz="1400">
                <a:solidFill>
                  <a:srgbClr val="000000"/>
                </a:solidFill>
                <a:latin typeface="Maven Pro"/>
                <a:ea typeface="Maven Pro"/>
                <a:cs typeface="Maven Pro"/>
                <a:sym typeface="Maven Pro"/>
              </a:rPr>
              <a:t>Ne pas rembourser les mission en avion s’il y a une alternative en train de moins de 5h.</a:t>
            </a:r>
            <a:endParaRPr sz="1400">
              <a:solidFill>
                <a:srgbClr val="000000"/>
              </a:solidFill>
              <a:latin typeface="Maven Pro"/>
              <a:ea typeface="Maven Pro"/>
              <a:cs typeface="Maven Pro"/>
              <a:sym typeface="Maven Pro"/>
            </a:endParaRPr>
          </a:p>
          <a:p>
            <a:pPr marL="457200" lvl="0" indent="-317500" algn="just" rtl="0">
              <a:lnSpc>
                <a:spcPct val="80000"/>
              </a:lnSpc>
              <a:spcBef>
                <a:spcPts val="1000"/>
              </a:spcBef>
              <a:spcAft>
                <a:spcPts val="0"/>
              </a:spcAft>
              <a:buClr>
                <a:srgbClr val="000000"/>
              </a:buClr>
              <a:buSzPts val="1400"/>
              <a:buFont typeface="Maven Pro"/>
              <a:buChar char="●"/>
            </a:pPr>
            <a:r>
              <a:rPr lang="fr" sz="1400">
                <a:solidFill>
                  <a:srgbClr val="000000"/>
                </a:solidFill>
                <a:latin typeface="Maven Pro"/>
                <a:ea typeface="Maven Pro"/>
                <a:cs typeface="Maven Pro"/>
                <a:sym typeface="Maven Pro"/>
              </a:rPr>
              <a:t>Instauration d'un quota carbone personnel incessible sur les déplacements en avion qui est dégressif dans le temps (baisse de 10tCO</a:t>
            </a:r>
            <a:r>
              <a:rPr lang="fr" sz="1400">
                <a:solidFill>
                  <a:schemeClr val="dk1"/>
                </a:solidFill>
                <a:latin typeface="Maven Pro"/>
                <a:ea typeface="Maven Pro"/>
                <a:cs typeface="Maven Pro"/>
                <a:sym typeface="Maven Pro"/>
              </a:rPr>
              <a:t>₂</a:t>
            </a:r>
            <a:r>
              <a:rPr lang="fr" sz="1400">
                <a:solidFill>
                  <a:srgbClr val="000000"/>
                </a:solidFill>
                <a:latin typeface="Maven Pro"/>
                <a:ea typeface="Maven Pro"/>
                <a:cs typeface="Maven Pro"/>
                <a:sym typeface="Maven Pro"/>
              </a:rPr>
              <a:t>e/pers/an en 2021 à 2.5 tCO</a:t>
            </a:r>
            <a:r>
              <a:rPr lang="fr" sz="1400">
                <a:solidFill>
                  <a:schemeClr val="dk1"/>
                </a:solidFill>
                <a:latin typeface="Maven Pro"/>
                <a:ea typeface="Maven Pro"/>
                <a:cs typeface="Maven Pro"/>
                <a:sym typeface="Maven Pro"/>
              </a:rPr>
              <a:t>₂</a:t>
            </a:r>
            <a:r>
              <a:rPr lang="fr" sz="1400">
                <a:solidFill>
                  <a:srgbClr val="000000"/>
                </a:solidFill>
                <a:latin typeface="Maven Pro"/>
                <a:ea typeface="Maven Pro"/>
                <a:cs typeface="Maven Pro"/>
                <a:sym typeface="Maven Pro"/>
              </a:rPr>
              <a:t>e/pers/an en 2026).</a:t>
            </a:r>
            <a:endParaRPr sz="1400">
              <a:solidFill>
                <a:srgbClr val="000000"/>
              </a:solidFill>
              <a:latin typeface="Maven Pro"/>
              <a:ea typeface="Maven Pro"/>
              <a:cs typeface="Maven Pro"/>
              <a:sym typeface="Maven Pro"/>
            </a:endParaRPr>
          </a:p>
          <a:p>
            <a:pPr marL="457200" lvl="0" indent="-317500" algn="just" rtl="0">
              <a:lnSpc>
                <a:spcPct val="80000"/>
              </a:lnSpc>
              <a:spcBef>
                <a:spcPts val="1000"/>
              </a:spcBef>
              <a:spcAft>
                <a:spcPts val="0"/>
              </a:spcAft>
              <a:buClr>
                <a:srgbClr val="000000"/>
              </a:buClr>
              <a:buSzPts val="1400"/>
              <a:buFont typeface="Maven Pro"/>
              <a:buChar char="●"/>
            </a:pPr>
            <a:r>
              <a:rPr lang="fr" sz="1400">
                <a:solidFill>
                  <a:srgbClr val="000000"/>
                </a:solidFill>
                <a:latin typeface="Maven Pro"/>
                <a:ea typeface="Maven Pro"/>
                <a:cs typeface="Maven Pro"/>
                <a:sym typeface="Maven Pro"/>
              </a:rPr>
              <a:t>Chaque personnel doit suivre son empreinte carbone des déplacements au moyen d'un calculateur développé en interne.</a:t>
            </a:r>
            <a:endParaRPr sz="1400">
              <a:solidFill>
                <a:srgbClr val="000000"/>
              </a:solidFill>
              <a:latin typeface="Maven Pro"/>
              <a:ea typeface="Maven Pro"/>
              <a:cs typeface="Maven Pro"/>
              <a:sym typeface="Maven Pro"/>
            </a:endParaRPr>
          </a:p>
          <a:p>
            <a:pPr marL="457200" lvl="0" indent="-317500" algn="just" rtl="0">
              <a:lnSpc>
                <a:spcPct val="80000"/>
              </a:lnSpc>
              <a:spcBef>
                <a:spcPts val="1000"/>
              </a:spcBef>
              <a:spcAft>
                <a:spcPts val="0"/>
              </a:spcAft>
              <a:buClr>
                <a:srgbClr val="000000"/>
              </a:buClr>
              <a:buSzPts val="1400"/>
              <a:buFont typeface="Maven Pro"/>
              <a:buChar char="●"/>
            </a:pPr>
            <a:r>
              <a:rPr lang="fr" sz="1400">
                <a:solidFill>
                  <a:srgbClr val="000000"/>
                </a:solidFill>
                <a:latin typeface="Maven Pro"/>
                <a:ea typeface="Maven Pro"/>
                <a:cs typeface="Maven Pro"/>
                <a:sym typeface="Maven Pro"/>
              </a:rPr>
              <a:t>Rembourser les trajets en v́ehicule personnel au prix du tarif ferroviaire en 2nde classe</a:t>
            </a:r>
            <a:endParaRPr sz="1400">
              <a:solidFill>
                <a:srgbClr val="000000"/>
              </a:solidFill>
              <a:latin typeface="Maven Pro"/>
              <a:ea typeface="Maven Pro"/>
              <a:cs typeface="Maven Pro"/>
              <a:sym typeface="Maven Pro"/>
            </a:endParaRPr>
          </a:p>
          <a:p>
            <a:pPr marL="457200" lvl="0" indent="-317500" algn="just" rtl="0">
              <a:lnSpc>
                <a:spcPct val="80000"/>
              </a:lnSpc>
              <a:spcBef>
                <a:spcPts val="1000"/>
              </a:spcBef>
              <a:spcAft>
                <a:spcPts val="0"/>
              </a:spcAft>
              <a:buClr>
                <a:srgbClr val="000000"/>
              </a:buClr>
              <a:buSzPts val="1400"/>
              <a:buFont typeface="Maven Pro"/>
              <a:buChar char="●"/>
            </a:pPr>
            <a:r>
              <a:rPr lang="fr" sz="1400">
                <a:solidFill>
                  <a:srgbClr val="000000"/>
                </a:solidFill>
                <a:latin typeface="Maven Pro"/>
                <a:ea typeface="Maven Pro"/>
                <a:cs typeface="Maven Pro"/>
                <a:sym typeface="Maven Pro"/>
              </a:rPr>
              <a:t>Achat de billets de train en 1ère classe pour permettre le meilleur confort de voyage et de travail. </a:t>
            </a:r>
            <a:endParaRPr sz="1400">
              <a:solidFill>
                <a:srgbClr val="000000"/>
              </a:solidFill>
              <a:highlight>
                <a:schemeClr val="accent6"/>
              </a:highlight>
              <a:latin typeface="Maven Pro"/>
              <a:ea typeface="Maven Pro"/>
              <a:cs typeface="Maven Pro"/>
              <a:sym typeface="Maven Pro"/>
            </a:endParaRPr>
          </a:p>
          <a:p>
            <a:pPr marL="457200" lvl="0" indent="-317500" algn="just" rtl="0">
              <a:lnSpc>
                <a:spcPct val="80000"/>
              </a:lnSpc>
              <a:spcBef>
                <a:spcPts val="1000"/>
              </a:spcBef>
              <a:spcAft>
                <a:spcPts val="1000"/>
              </a:spcAft>
              <a:buClr>
                <a:srgbClr val="000000"/>
              </a:buClr>
              <a:buSzPts val="1400"/>
              <a:buFont typeface="Maven Pro"/>
              <a:buChar char="●"/>
            </a:pPr>
            <a:r>
              <a:rPr lang="fr" sz="1400">
                <a:solidFill>
                  <a:srgbClr val="000000"/>
                </a:solidFill>
                <a:latin typeface="Maven Pro"/>
                <a:ea typeface="Maven Pro"/>
                <a:cs typeface="Maven Pro"/>
                <a:sym typeface="Maven Pro"/>
              </a:rPr>
              <a:t>Envisager la possibilité d’une visio-conférence pour les personnes les plus ́éloignées qui seraient contraints d’utiliser l’avion particulièrement lorsque l’événement ne dure pas dans le temps.</a:t>
            </a:r>
            <a:endParaRPr sz="1400">
              <a:solidFill>
                <a:srgbClr val="000000"/>
              </a:solidFill>
              <a:latin typeface="Maven Pro"/>
              <a:ea typeface="Maven Pro"/>
              <a:cs typeface="Maven Pro"/>
              <a:sym typeface="Maven Pro"/>
            </a:endParaRPr>
          </a:p>
        </p:txBody>
      </p:sp>
      <p:sp>
        <p:nvSpPr>
          <p:cNvPr id="153" name="Google Shape;153;p25"/>
          <p:cNvSpPr/>
          <p:nvPr/>
        </p:nvSpPr>
        <p:spPr>
          <a:xfrm>
            <a:off x="-189175" y="4976900"/>
            <a:ext cx="9423900" cy="2427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5"/>
          <p:cNvSpPr txBox="1"/>
          <p:nvPr/>
        </p:nvSpPr>
        <p:spPr>
          <a:xfrm>
            <a:off x="440025" y="969875"/>
            <a:ext cx="4635900" cy="447900"/>
          </a:xfrm>
          <a:prstGeom prst="rect">
            <a:avLst/>
          </a:prstGeom>
          <a:noFill/>
          <a:ln>
            <a:noFill/>
          </a:ln>
        </p:spPr>
        <p:txBody>
          <a:bodyPr spcFirstLastPara="1" wrap="square" lIns="91425" tIns="91425" rIns="91425" bIns="91425" anchor="t" anchorCtr="0">
            <a:spAutoFit/>
          </a:bodyPr>
          <a:lstStyle/>
          <a:p>
            <a:pPr marL="457200" lvl="0" indent="-342900" algn="just" rtl="0">
              <a:lnSpc>
                <a:spcPct val="95000"/>
              </a:lnSpc>
              <a:spcBef>
                <a:spcPts val="0"/>
              </a:spcBef>
              <a:spcAft>
                <a:spcPts val="0"/>
              </a:spcAft>
              <a:buClr>
                <a:schemeClr val="dk1"/>
              </a:buClr>
              <a:buSzPts val="1800"/>
              <a:buFont typeface="Maven Pro"/>
              <a:buAutoNum type="alphaLcPeriod"/>
            </a:pPr>
            <a:r>
              <a:rPr lang="fr" sz="1800" b="1">
                <a:solidFill>
                  <a:schemeClr val="dk1"/>
                </a:solidFill>
                <a:latin typeface="Maven Pro"/>
                <a:ea typeface="Maven Pro"/>
                <a:cs typeface="Maven Pro"/>
                <a:sym typeface="Maven Pro"/>
              </a:rPr>
              <a:t>Les déplacements professionnels </a:t>
            </a:r>
            <a:endParaRPr sz="1800" b="1">
              <a:latin typeface="Maven Pro"/>
              <a:ea typeface="Maven Pro"/>
              <a:cs typeface="Maven Pro"/>
              <a:sym typeface="Maven Pr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642600" y="430375"/>
            <a:ext cx="4527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sz="1800" b="1">
                <a:latin typeface="Maven Pro"/>
                <a:ea typeface="Maven Pro"/>
                <a:cs typeface="Maven Pro"/>
                <a:sym typeface="Maven Pro"/>
              </a:rPr>
              <a:t>b. Les déplacements domicile-travail</a:t>
            </a:r>
            <a:endParaRPr sz="1800" b="1">
              <a:latin typeface="Maven Pro"/>
              <a:ea typeface="Maven Pro"/>
              <a:cs typeface="Maven Pro"/>
              <a:sym typeface="Maven Pro"/>
            </a:endParaRPr>
          </a:p>
        </p:txBody>
      </p:sp>
      <p:sp>
        <p:nvSpPr>
          <p:cNvPr id="160" name="Google Shape;160;p26"/>
          <p:cNvSpPr txBox="1">
            <a:spLocks noGrp="1"/>
          </p:cNvSpPr>
          <p:nvPr>
            <p:ph type="body" idx="1"/>
          </p:nvPr>
        </p:nvSpPr>
        <p:spPr>
          <a:xfrm>
            <a:off x="642600" y="936275"/>
            <a:ext cx="8067900" cy="3753000"/>
          </a:xfrm>
          <a:prstGeom prst="rect">
            <a:avLst/>
          </a:prstGeom>
        </p:spPr>
        <p:txBody>
          <a:bodyPr spcFirstLastPara="1" wrap="square" lIns="91425" tIns="91425" rIns="91425" bIns="91425" anchor="t" anchorCtr="0">
            <a:noAutofit/>
          </a:bodyPr>
          <a:lstStyle/>
          <a:p>
            <a:pPr marL="457200" lvl="0" indent="-304800" algn="just" rtl="0">
              <a:lnSpc>
                <a:spcPct val="80000"/>
              </a:lnSpc>
              <a:spcBef>
                <a:spcPts val="0"/>
              </a:spcBef>
              <a:spcAft>
                <a:spcPts val="0"/>
              </a:spcAft>
              <a:buClr>
                <a:srgbClr val="000000"/>
              </a:buClr>
              <a:buSzPts val="1200"/>
              <a:buFont typeface="Maven Pro"/>
              <a:buChar char="●"/>
            </a:pPr>
            <a:r>
              <a:rPr lang="fr" sz="1200" dirty="0">
                <a:solidFill>
                  <a:srgbClr val="000000"/>
                </a:solidFill>
                <a:latin typeface="Maven Pro"/>
                <a:ea typeface="Maven Pro"/>
                <a:cs typeface="Maven Pro"/>
                <a:sym typeface="Maven Pro"/>
              </a:rPr>
              <a:t>Adapter le plan d’accès au site en y indiquant l’accès en transport en commun</a:t>
            </a:r>
            <a:endParaRPr sz="1200" dirty="0">
              <a:solidFill>
                <a:srgbClr val="000000"/>
              </a:solidFill>
              <a:latin typeface="Maven Pro"/>
              <a:ea typeface="Maven Pro"/>
              <a:cs typeface="Maven Pro"/>
              <a:sym typeface="Maven Pro"/>
            </a:endParaRPr>
          </a:p>
          <a:p>
            <a:pPr marL="457200" lvl="0" indent="-304800" algn="just" rtl="0">
              <a:lnSpc>
                <a:spcPct val="80000"/>
              </a:lnSpc>
              <a:spcBef>
                <a:spcPts val="1000"/>
              </a:spcBef>
              <a:spcAft>
                <a:spcPts val="0"/>
              </a:spcAft>
              <a:buClr>
                <a:srgbClr val="000000"/>
              </a:buClr>
              <a:buSzPts val="1200"/>
              <a:buFont typeface="Maven Pro"/>
              <a:buChar char="●"/>
            </a:pPr>
            <a:r>
              <a:rPr lang="fr" sz="1200" dirty="0">
                <a:solidFill>
                  <a:srgbClr val="000000"/>
                </a:solidFill>
                <a:latin typeface="Maven Pro"/>
                <a:ea typeface="Maven Pro"/>
                <a:cs typeface="Maven Pro"/>
                <a:sym typeface="Maven Pro"/>
              </a:rPr>
              <a:t>Informer le personnel sur les moyens disponibles de sites de covoiturage</a:t>
            </a:r>
            <a:endParaRPr sz="1200" dirty="0">
              <a:solidFill>
                <a:srgbClr val="000000"/>
              </a:solidFill>
              <a:latin typeface="Maven Pro"/>
              <a:ea typeface="Maven Pro"/>
              <a:cs typeface="Maven Pro"/>
              <a:sym typeface="Maven Pro"/>
            </a:endParaRPr>
          </a:p>
          <a:p>
            <a:pPr marL="457200" lvl="0" indent="-304800" algn="just" rtl="0">
              <a:lnSpc>
                <a:spcPct val="80000"/>
              </a:lnSpc>
              <a:spcBef>
                <a:spcPts val="1000"/>
              </a:spcBef>
              <a:spcAft>
                <a:spcPts val="0"/>
              </a:spcAft>
              <a:buClr>
                <a:srgbClr val="000000"/>
              </a:buClr>
              <a:buSzPts val="1200"/>
              <a:buFont typeface="Maven Pro"/>
              <a:buChar char="●"/>
            </a:pPr>
            <a:r>
              <a:rPr lang="fr" sz="1200" dirty="0">
                <a:solidFill>
                  <a:srgbClr val="000000"/>
                </a:solidFill>
                <a:latin typeface="Maven Pro"/>
                <a:ea typeface="Maven Pro"/>
                <a:cs typeface="Maven Pro"/>
                <a:sym typeface="Maven Pro"/>
              </a:rPr>
              <a:t>Communiquer sur les aides financières disponibles pour l’achat de mobilités actives </a:t>
            </a:r>
            <a:endParaRPr sz="1200" dirty="0">
              <a:solidFill>
                <a:srgbClr val="000000"/>
              </a:solidFill>
              <a:latin typeface="Maven Pro"/>
              <a:ea typeface="Maven Pro"/>
              <a:cs typeface="Maven Pro"/>
              <a:sym typeface="Maven Pro"/>
            </a:endParaRPr>
          </a:p>
          <a:p>
            <a:pPr marL="457200" lvl="0" indent="-304800" algn="just" rtl="0">
              <a:lnSpc>
                <a:spcPct val="80000"/>
              </a:lnSpc>
              <a:spcBef>
                <a:spcPts val="1000"/>
              </a:spcBef>
              <a:spcAft>
                <a:spcPts val="0"/>
              </a:spcAft>
              <a:buClr>
                <a:srgbClr val="000000"/>
              </a:buClr>
              <a:buSzPts val="1200"/>
              <a:buFont typeface="Maven Pro"/>
              <a:buChar char="●"/>
            </a:pPr>
            <a:r>
              <a:rPr lang="fr" sz="1200" dirty="0">
                <a:solidFill>
                  <a:schemeClr val="dk1"/>
                </a:solidFill>
                <a:latin typeface="Maven Pro"/>
                <a:ea typeface="Maven Pro"/>
                <a:cs typeface="Maven Pro"/>
                <a:sym typeface="Maven Pro"/>
              </a:rPr>
              <a:t>Mettre à disposition un service d’autopartage ou </a:t>
            </a:r>
            <a:r>
              <a:rPr lang="fr" sz="1200" dirty="0">
                <a:solidFill>
                  <a:srgbClr val="000000"/>
                </a:solidFill>
                <a:latin typeface="Maven Pro"/>
                <a:ea typeface="Maven Pro"/>
                <a:cs typeface="Maven Pro"/>
                <a:sym typeface="Maven Pro"/>
              </a:rPr>
              <a:t>de vélos de service </a:t>
            </a:r>
            <a:endParaRPr sz="1200" dirty="0">
              <a:solidFill>
                <a:srgbClr val="000000"/>
              </a:solidFill>
              <a:latin typeface="Maven Pro"/>
              <a:ea typeface="Maven Pro"/>
              <a:cs typeface="Maven Pro"/>
              <a:sym typeface="Maven Pro"/>
            </a:endParaRPr>
          </a:p>
          <a:p>
            <a:pPr marL="457200" lvl="0" indent="-304800" algn="just" rtl="0">
              <a:lnSpc>
                <a:spcPct val="80000"/>
              </a:lnSpc>
              <a:spcBef>
                <a:spcPts val="1000"/>
              </a:spcBef>
              <a:spcAft>
                <a:spcPts val="0"/>
              </a:spcAft>
              <a:buClr>
                <a:srgbClr val="000000"/>
              </a:buClr>
              <a:buSzPts val="1200"/>
              <a:buFont typeface="Maven Pro"/>
              <a:buChar char="●"/>
            </a:pPr>
            <a:r>
              <a:rPr lang="fr" sz="1200" dirty="0">
                <a:solidFill>
                  <a:srgbClr val="000000"/>
                </a:solidFill>
                <a:latin typeface="Maven Pro"/>
                <a:ea typeface="Maven Pro"/>
                <a:cs typeface="Maven Pro"/>
                <a:sym typeface="Maven Pro"/>
              </a:rPr>
              <a:t>Mettre en place une démarche de covoiturage (tableau avec les trajets des membres du laboratoire pour favoriser les déplacements en covoiturage)</a:t>
            </a:r>
            <a:endParaRPr sz="1200" dirty="0">
              <a:solidFill>
                <a:srgbClr val="000000"/>
              </a:solidFill>
              <a:latin typeface="Maven Pro"/>
              <a:ea typeface="Maven Pro"/>
              <a:cs typeface="Maven Pro"/>
              <a:sym typeface="Maven Pro"/>
            </a:endParaRPr>
          </a:p>
          <a:p>
            <a:pPr marL="457200" lvl="0" indent="-304800" algn="just" rtl="0">
              <a:lnSpc>
                <a:spcPct val="80000"/>
              </a:lnSpc>
              <a:spcBef>
                <a:spcPts val="1000"/>
              </a:spcBef>
              <a:spcAft>
                <a:spcPts val="0"/>
              </a:spcAft>
              <a:buClr>
                <a:srgbClr val="000000"/>
              </a:buClr>
              <a:buSzPts val="1200"/>
              <a:buFont typeface="Maven Pro"/>
              <a:buChar char="●"/>
            </a:pPr>
            <a:r>
              <a:rPr lang="fr" sz="1200" dirty="0">
                <a:solidFill>
                  <a:srgbClr val="000000"/>
                </a:solidFill>
                <a:latin typeface="Maven Pro"/>
                <a:ea typeface="Maven Pro"/>
                <a:cs typeface="Maven Pro"/>
                <a:sym typeface="Maven Pro"/>
              </a:rPr>
              <a:t>Réserver des places de parking pour les covoiturages</a:t>
            </a:r>
            <a:endParaRPr sz="1200" dirty="0">
              <a:solidFill>
                <a:srgbClr val="000000"/>
              </a:solidFill>
              <a:latin typeface="Maven Pro"/>
              <a:ea typeface="Maven Pro"/>
              <a:cs typeface="Maven Pro"/>
              <a:sym typeface="Maven Pro"/>
            </a:endParaRPr>
          </a:p>
          <a:p>
            <a:pPr marL="457200" lvl="0" indent="-304800" algn="just" rtl="0">
              <a:lnSpc>
                <a:spcPct val="80000"/>
              </a:lnSpc>
              <a:spcBef>
                <a:spcPts val="1000"/>
              </a:spcBef>
              <a:spcAft>
                <a:spcPts val="0"/>
              </a:spcAft>
              <a:buClr>
                <a:srgbClr val="000000"/>
              </a:buClr>
              <a:buSzPts val="1200"/>
              <a:buFont typeface="Maven Pro"/>
              <a:buChar char="●"/>
            </a:pPr>
            <a:r>
              <a:rPr lang="fr" sz="1200" dirty="0">
                <a:solidFill>
                  <a:srgbClr val="000000"/>
                </a:solidFill>
                <a:latin typeface="Maven Pro"/>
                <a:ea typeface="Maven Pro"/>
                <a:cs typeface="Maven Pro"/>
                <a:sym typeface="Maven Pro"/>
              </a:rPr>
              <a:t>Augmenter les places des garages à vélo et proposer des kits de réparation et des pompes à vélo à disposition dans le garage à vélo</a:t>
            </a:r>
            <a:endParaRPr sz="1200" dirty="0">
              <a:solidFill>
                <a:srgbClr val="000000"/>
              </a:solidFill>
              <a:latin typeface="Maven Pro"/>
              <a:ea typeface="Maven Pro"/>
              <a:cs typeface="Maven Pro"/>
              <a:sym typeface="Maven Pro"/>
            </a:endParaRPr>
          </a:p>
          <a:p>
            <a:pPr marL="457200" lvl="0" indent="-304800" algn="l" rtl="0">
              <a:lnSpc>
                <a:spcPct val="80000"/>
              </a:lnSpc>
              <a:spcBef>
                <a:spcPts val="1000"/>
              </a:spcBef>
              <a:spcAft>
                <a:spcPts val="0"/>
              </a:spcAft>
              <a:buClr>
                <a:srgbClr val="000000"/>
              </a:buClr>
              <a:buSzPts val="1200"/>
              <a:buFont typeface="Maven Pro"/>
              <a:buChar char="●"/>
            </a:pPr>
            <a:r>
              <a:rPr lang="fr" sz="1200" dirty="0">
                <a:solidFill>
                  <a:schemeClr val="dk1"/>
                </a:solidFill>
                <a:latin typeface="Maven Pro"/>
                <a:ea typeface="Maven Pro"/>
                <a:cs typeface="Maven Pro"/>
                <a:sym typeface="Maven Pro"/>
              </a:rPr>
              <a:t>Privilégier le télétravail lors qu’il est possible</a:t>
            </a:r>
            <a:endParaRPr sz="1200" dirty="0">
              <a:solidFill>
                <a:schemeClr val="dk1"/>
              </a:solidFill>
              <a:latin typeface="Maven Pro"/>
              <a:ea typeface="Maven Pro"/>
              <a:cs typeface="Maven Pro"/>
              <a:sym typeface="Maven Pro"/>
            </a:endParaRPr>
          </a:p>
          <a:p>
            <a:pPr indent="-304800">
              <a:lnSpc>
                <a:spcPct val="80000"/>
              </a:lnSpc>
              <a:spcBef>
                <a:spcPts val="1000"/>
              </a:spcBef>
              <a:buClr>
                <a:schemeClr val="dk1"/>
              </a:buClr>
              <a:buSzPts val="1200"/>
              <a:buFont typeface="Maven Pro"/>
              <a:buChar char="●"/>
            </a:pPr>
            <a:r>
              <a:rPr lang="fr" sz="1200" dirty="0">
                <a:solidFill>
                  <a:schemeClr val="dk1"/>
                </a:solidFill>
                <a:latin typeface="Maven Pro"/>
                <a:ea typeface="Maven Pro"/>
                <a:cs typeface="Maven Pro"/>
                <a:sym typeface="Maven Pro"/>
              </a:rPr>
              <a:t>Elaborer un Plan de Déplacement </a:t>
            </a:r>
            <a:r>
              <a:rPr lang="fr" sz="1200" dirty="0" smtClean="0">
                <a:solidFill>
                  <a:schemeClr val="dk1"/>
                </a:solidFill>
                <a:latin typeface="Maven Pro"/>
                <a:ea typeface="Maven Pro"/>
                <a:cs typeface="Maven Pro"/>
                <a:sym typeface="Maven Pro"/>
              </a:rPr>
              <a:t>Entreprise : </a:t>
            </a:r>
            <a:r>
              <a:rPr lang="fr-FR" sz="1200" dirty="0">
                <a:solidFill>
                  <a:schemeClr val="dk1"/>
                </a:solidFill>
                <a:latin typeface="Maven Pro"/>
                <a:ea typeface="Maven Pro"/>
                <a:cs typeface="Maven Pro"/>
              </a:rPr>
              <a:t>Programme Objectif Employeur Pro-Vélo: https://employeurprovelo.fr</a:t>
            </a:r>
            <a:r>
              <a:rPr lang="fr-FR" sz="1200" dirty="0" smtClean="0">
                <a:solidFill>
                  <a:schemeClr val="dk1"/>
                </a:solidFill>
                <a:latin typeface="Maven Pro"/>
                <a:ea typeface="Maven Pro"/>
                <a:cs typeface="Maven Pro"/>
              </a:rPr>
              <a:t>/</a:t>
            </a:r>
            <a:endParaRPr sz="1200" dirty="0">
              <a:solidFill>
                <a:schemeClr val="dk1"/>
              </a:solidFill>
              <a:latin typeface="Maven Pro"/>
              <a:ea typeface="Maven Pro"/>
              <a:cs typeface="Maven Pro"/>
              <a:sym typeface="Maven Pro"/>
            </a:endParaRPr>
          </a:p>
          <a:p>
            <a:pPr marL="457200" lvl="0" indent="-304800" algn="l" rtl="0">
              <a:lnSpc>
                <a:spcPct val="80000"/>
              </a:lnSpc>
              <a:spcBef>
                <a:spcPts val="1000"/>
              </a:spcBef>
              <a:spcAft>
                <a:spcPts val="0"/>
              </a:spcAft>
              <a:buClr>
                <a:schemeClr val="dk1"/>
              </a:buClr>
              <a:buSzPts val="1200"/>
              <a:buFont typeface="Maven Pro"/>
              <a:buChar char="●"/>
            </a:pPr>
            <a:r>
              <a:rPr lang="fr" sz="1200" dirty="0">
                <a:solidFill>
                  <a:schemeClr val="dk1"/>
                </a:solidFill>
                <a:latin typeface="Maven Pro"/>
                <a:ea typeface="Maven Pro"/>
                <a:cs typeface="Maven Pro"/>
                <a:sym typeface="Maven Pro"/>
              </a:rPr>
              <a:t>Aménager les horaires de travail en fonction des horaires de transport en commun et des souhaits de vos collaborateurs</a:t>
            </a:r>
            <a:endParaRPr sz="1200" dirty="0">
              <a:solidFill>
                <a:schemeClr val="dk1"/>
              </a:solidFill>
              <a:latin typeface="Maven Pro"/>
              <a:ea typeface="Maven Pro"/>
              <a:cs typeface="Maven Pro"/>
              <a:sym typeface="Maven Pro"/>
            </a:endParaRPr>
          </a:p>
          <a:p>
            <a:pPr marL="457200" lvl="0" indent="-304800" algn="l" rtl="0">
              <a:lnSpc>
                <a:spcPct val="80000"/>
              </a:lnSpc>
              <a:spcBef>
                <a:spcPts val="1000"/>
              </a:spcBef>
              <a:spcAft>
                <a:spcPts val="0"/>
              </a:spcAft>
              <a:buClr>
                <a:schemeClr val="dk1"/>
              </a:buClr>
              <a:buSzPts val="1200"/>
              <a:buFont typeface="Maven Pro"/>
              <a:buChar char="●"/>
            </a:pPr>
            <a:r>
              <a:rPr lang="fr" sz="1200" dirty="0">
                <a:solidFill>
                  <a:schemeClr val="dk1"/>
                </a:solidFill>
                <a:latin typeface="Maven Pro"/>
                <a:ea typeface="Maven Pro"/>
                <a:cs typeface="Maven Pro"/>
                <a:sym typeface="Maven Pro"/>
              </a:rPr>
              <a:t>Organiser des réunions au téléphone, en visioconférence ou sous la forme de web-conférences</a:t>
            </a:r>
            <a:endParaRPr sz="1200" dirty="0">
              <a:solidFill>
                <a:schemeClr val="dk1"/>
              </a:solidFill>
              <a:latin typeface="Maven Pro"/>
              <a:ea typeface="Maven Pro"/>
              <a:cs typeface="Maven Pro"/>
              <a:sym typeface="Maven Pro"/>
            </a:endParaRPr>
          </a:p>
          <a:p>
            <a:pPr marL="457200" lvl="0" indent="-304800" algn="l" rtl="0">
              <a:lnSpc>
                <a:spcPct val="80000"/>
              </a:lnSpc>
              <a:spcBef>
                <a:spcPts val="1000"/>
              </a:spcBef>
              <a:spcAft>
                <a:spcPts val="1000"/>
              </a:spcAft>
              <a:buClr>
                <a:schemeClr val="dk1"/>
              </a:buClr>
              <a:buSzPts val="1200"/>
              <a:buFont typeface="Maven Pro"/>
              <a:buChar char="●"/>
            </a:pPr>
            <a:r>
              <a:rPr lang="fr" sz="1200" dirty="0">
                <a:solidFill>
                  <a:schemeClr val="dk1"/>
                </a:solidFill>
                <a:latin typeface="Maven Pro"/>
                <a:ea typeface="Maven Pro"/>
                <a:cs typeface="Maven Pro"/>
                <a:sym typeface="Maven Pro"/>
              </a:rPr>
              <a:t>Privilégier une restauration sur place pour déjeune sur ou proche du lieu de travail</a:t>
            </a:r>
            <a:endParaRPr sz="1200" dirty="0">
              <a:solidFill>
                <a:schemeClr val="dk1"/>
              </a:solidFill>
              <a:latin typeface="Maven Pro"/>
              <a:ea typeface="Maven Pro"/>
              <a:cs typeface="Maven Pro"/>
              <a:sym typeface="Maven Pro"/>
            </a:endParaRPr>
          </a:p>
        </p:txBody>
      </p:sp>
      <p:sp>
        <p:nvSpPr>
          <p:cNvPr id="161" name="Google Shape;161;p26"/>
          <p:cNvSpPr/>
          <p:nvPr/>
        </p:nvSpPr>
        <p:spPr>
          <a:xfrm>
            <a:off x="-189175" y="4976900"/>
            <a:ext cx="9423900" cy="2427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2311192" y="39121"/>
            <a:ext cx="45573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fr" sz="2420" b="1"/>
              <a:t>V. Levier de compensation</a:t>
            </a:r>
            <a:endParaRPr sz="2420" b="1"/>
          </a:p>
        </p:txBody>
      </p:sp>
      <p:sp>
        <p:nvSpPr>
          <p:cNvPr id="167" name="Google Shape;167;p27"/>
          <p:cNvSpPr txBox="1">
            <a:spLocks noGrp="1"/>
          </p:cNvSpPr>
          <p:nvPr>
            <p:ph type="body" idx="1"/>
          </p:nvPr>
        </p:nvSpPr>
        <p:spPr>
          <a:xfrm>
            <a:off x="110978" y="450899"/>
            <a:ext cx="8520600" cy="12801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dk1"/>
              </a:buClr>
              <a:buSzPts val="1400"/>
              <a:buFont typeface="Maven Pro"/>
              <a:buChar char="●"/>
            </a:pPr>
            <a:r>
              <a:rPr lang="fr" sz="1400" dirty="0">
                <a:solidFill>
                  <a:schemeClr val="dk1"/>
                </a:solidFill>
                <a:latin typeface="Maven Pro"/>
                <a:ea typeface="Maven Pro"/>
                <a:cs typeface="Maven Pro"/>
                <a:sym typeface="Maven Pro"/>
              </a:rPr>
              <a:t>Projet de plantation d’arbres</a:t>
            </a:r>
            <a:endParaRPr sz="1400" dirty="0">
              <a:solidFill>
                <a:schemeClr val="dk1"/>
              </a:solidFill>
              <a:latin typeface="Maven Pro"/>
              <a:ea typeface="Maven Pro"/>
              <a:cs typeface="Maven Pro"/>
              <a:sym typeface="Maven Pro"/>
            </a:endParaRPr>
          </a:p>
          <a:p>
            <a:pPr marL="914400" lvl="1" indent="-317500" algn="l" rtl="0">
              <a:spcBef>
                <a:spcPts val="0"/>
              </a:spcBef>
              <a:spcAft>
                <a:spcPts val="0"/>
              </a:spcAft>
              <a:buClr>
                <a:schemeClr val="dk1"/>
              </a:buClr>
              <a:buSzPts val="1400"/>
              <a:buFont typeface="Maven Pro"/>
              <a:buChar char="○"/>
            </a:pPr>
            <a:r>
              <a:rPr lang="fr" sz="1400" dirty="0">
                <a:solidFill>
                  <a:schemeClr val="dk1"/>
                </a:solidFill>
                <a:latin typeface="Maven Pro"/>
                <a:ea typeface="Maven Pro"/>
                <a:cs typeface="Maven Pro"/>
                <a:sym typeface="Maven Pro"/>
              </a:rPr>
              <a:t>Un mètre cube de bois absorbe environ une tonnes de CO₂ et un arbre environ 25 kg de CO₂ par an soit </a:t>
            </a:r>
            <a:endParaRPr sz="1400" dirty="0">
              <a:solidFill>
                <a:schemeClr val="dk1"/>
              </a:solidFill>
              <a:latin typeface="Maven Pro"/>
              <a:ea typeface="Maven Pro"/>
              <a:cs typeface="Maven Pro"/>
              <a:sym typeface="Maven Pro"/>
            </a:endParaRPr>
          </a:p>
          <a:p>
            <a:pPr marL="0" lvl="0" indent="0" algn="l" rtl="0">
              <a:spcBef>
                <a:spcPts val="1200"/>
              </a:spcBef>
              <a:spcAft>
                <a:spcPts val="1200"/>
              </a:spcAft>
              <a:buNone/>
            </a:pPr>
            <a:endParaRPr dirty="0">
              <a:solidFill>
                <a:schemeClr val="dk1"/>
              </a:solidFill>
              <a:latin typeface="Maven Pro"/>
              <a:ea typeface="Maven Pro"/>
              <a:cs typeface="Maven Pro"/>
              <a:sym typeface="Maven Pro"/>
            </a:endParaRPr>
          </a:p>
        </p:txBody>
      </p:sp>
      <p:sp>
        <p:nvSpPr>
          <p:cNvPr id="168" name="Google Shape;168;p27"/>
          <p:cNvSpPr/>
          <p:nvPr/>
        </p:nvSpPr>
        <p:spPr>
          <a:xfrm>
            <a:off x="-120250" y="4900800"/>
            <a:ext cx="3233100" cy="322800"/>
          </a:xfrm>
          <a:prstGeom prst="rect">
            <a:avLst/>
          </a:prstGeom>
          <a:solidFill>
            <a:srgbClr val="00B05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7"/>
          <p:cNvSpPr/>
          <p:nvPr/>
        </p:nvSpPr>
        <p:spPr>
          <a:xfrm>
            <a:off x="3112825" y="4900800"/>
            <a:ext cx="3050100" cy="322800"/>
          </a:xfrm>
          <a:prstGeom prst="rect">
            <a:avLst/>
          </a:prstGeom>
          <a:solidFill>
            <a:srgbClr val="FFFF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p:nvPr/>
        </p:nvSpPr>
        <p:spPr>
          <a:xfrm>
            <a:off x="6162900" y="4900800"/>
            <a:ext cx="3112800" cy="3228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p:cNvPicPr>
            <a:picLocks noChangeAspect="1"/>
          </p:cNvPicPr>
          <p:nvPr/>
        </p:nvPicPr>
        <p:blipFill>
          <a:blip r:embed="rId3"/>
          <a:stretch>
            <a:fillRect/>
          </a:stretch>
        </p:blipFill>
        <p:spPr>
          <a:xfrm>
            <a:off x="110978" y="1448635"/>
            <a:ext cx="4356357" cy="2649743"/>
          </a:xfrm>
          <a:prstGeom prst="rect">
            <a:avLst/>
          </a:prstGeom>
        </p:spPr>
      </p:pic>
      <p:sp>
        <p:nvSpPr>
          <p:cNvPr id="8" name="Google Shape;67;p15"/>
          <p:cNvSpPr txBox="1"/>
          <p:nvPr/>
        </p:nvSpPr>
        <p:spPr>
          <a:xfrm>
            <a:off x="4589842" y="2335611"/>
            <a:ext cx="4431252" cy="615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fr" b="1" dirty="0">
                <a:solidFill>
                  <a:schemeClr val="dk1"/>
                </a:solidFill>
                <a:latin typeface="Maven Pro"/>
                <a:ea typeface="Maven Pro"/>
                <a:cs typeface="Maven Pro"/>
                <a:sym typeface="Maven Pro"/>
              </a:rPr>
              <a:t>612 TEQCO₂ SOIT 612 ANS DE CHAUFFAGE AU GAZ POUR UN 3 PIÈCES À PARIS</a:t>
            </a:r>
            <a:endParaRPr b="1" dirty="0">
              <a:solidFill>
                <a:schemeClr val="dk1"/>
              </a:solidFill>
              <a:latin typeface="Maven Pro"/>
              <a:ea typeface="Maven Pro"/>
              <a:cs typeface="Maven Pro"/>
              <a:sym typeface="Maven Pro"/>
            </a:endParaRPr>
          </a:p>
        </p:txBody>
      </p:sp>
      <p:sp>
        <p:nvSpPr>
          <p:cNvPr id="9" name="ZoneTexte 8"/>
          <p:cNvSpPr txBox="1"/>
          <p:nvPr/>
        </p:nvSpPr>
        <p:spPr>
          <a:xfrm>
            <a:off x="5072461" y="3144373"/>
            <a:ext cx="3466013" cy="338554"/>
          </a:xfrm>
          <a:prstGeom prst="rect">
            <a:avLst/>
          </a:prstGeom>
          <a:noFill/>
        </p:spPr>
        <p:txBody>
          <a:bodyPr wrap="none" rtlCol="0">
            <a:spAutoFit/>
          </a:bodyPr>
          <a:lstStyle/>
          <a:p>
            <a:r>
              <a:rPr lang="fr-FR" sz="1600" b="1" dirty="0">
                <a:solidFill>
                  <a:srgbClr val="00B050"/>
                </a:solidFill>
                <a:latin typeface="Maven Pro"/>
                <a:ea typeface="Maven Pro"/>
                <a:cs typeface="Maven Pro"/>
              </a:rPr>
              <a:t>Neutralité </a:t>
            </a:r>
            <a:r>
              <a:rPr lang="fr-FR" sz="1600" b="1" dirty="0" smtClean="0">
                <a:solidFill>
                  <a:srgbClr val="00B050"/>
                </a:solidFill>
                <a:latin typeface="Maven Pro"/>
                <a:ea typeface="Maven Pro"/>
                <a:cs typeface="Maven Pro"/>
              </a:rPr>
              <a:t>CO</a:t>
            </a:r>
            <a:r>
              <a:rPr lang="fr-FR" sz="1600" b="1" baseline="-25000" dirty="0" smtClean="0">
                <a:solidFill>
                  <a:srgbClr val="00B050"/>
                </a:solidFill>
                <a:latin typeface="Maven Pro"/>
                <a:ea typeface="Maven Pro"/>
                <a:cs typeface="Maven Pro"/>
              </a:rPr>
              <a:t>2</a:t>
            </a:r>
            <a:r>
              <a:rPr lang="fr-FR" sz="1600" b="1" dirty="0" smtClean="0">
                <a:solidFill>
                  <a:srgbClr val="00B050"/>
                </a:solidFill>
                <a:latin typeface="Maven Pro"/>
                <a:ea typeface="Maven Pro"/>
                <a:cs typeface="Maven Pro"/>
              </a:rPr>
              <a:t> = 20400 arbres…  </a:t>
            </a:r>
            <a:endParaRPr lang="fr-FR" sz="1600" b="1" dirty="0">
              <a:solidFill>
                <a:srgbClr val="00B050"/>
              </a:solidFill>
              <a:latin typeface="Maven Pro"/>
              <a:ea typeface="Maven Pro"/>
              <a:cs typeface="Maven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8" y="68048"/>
            <a:ext cx="3330355" cy="4695721"/>
          </a:xfrm>
          <a:prstGeom prst="rect">
            <a:avLst/>
          </a:prstGeom>
        </p:spPr>
      </p:pic>
      <p:sp>
        <p:nvSpPr>
          <p:cNvPr id="3" name="Rectangle 1"/>
          <p:cNvSpPr>
            <a:spLocks noChangeArrowheads="1"/>
          </p:cNvSpPr>
          <p:nvPr/>
        </p:nvSpPr>
        <p:spPr bwMode="auto">
          <a:xfrm>
            <a:off x="3781096" y="423558"/>
            <a:ext cx="5316901" cy="22006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Forfait de plantation pour un grand arbuste (sujet atteignant plus de 4 mètres à l'âge adulte) </a:t>
            </a: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900" b="1" i="0" u="none" strike="noStrike" cap="none" normalizeH="0" baseline="0" dirty="0" smtClean="0">
                <a:ln>
                  <a:noFill/>
                </a:ln>
                <a:solidFill>
                  <a:srgbClr val="00B050"/>
                </a:solidFill>
                <a:effectLst/>
                <a:latin typeface="Times New Roman" panose="02020603050405020304" pitchFamily="18" charset="0"/>
                <a:cs typeface="Times New Roman" panose="02020603050405020304" pitchFamily="18" charset="0"/>
              </a:rPr>
              <a:t>307 €</a:t>
            </a:r>
            <a:endParaRPr kumimoji="0" lang="fr-FR" altLang="fr-FR" sz="700" b="1" i="0" u="none" strike="noStrike" cap="none" normalizeH="0" baseline="0" dirty="0" smtClean="0">
              <a:ln>
                <a:noFill/>
              </a:ln>
              <a:solidFill>
                <a:srgbClr val="00B05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Ce forfait de replantation intègre :</a:t>
            </a:r>
            <a:endParaRPr kumimoji="0" lang="fr-FR" altLang="fr-FR"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l'ouverture d'un trou de plantation,</a:t>
            </a:r>
            <a:endParaRPr kumimoji="0" lang="fr-FR" altLang="fr-FR"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la fourniture de terre végétale ou d'un substrat de bonne qualité,</a:t>
            </a:r>
            <a:endParaRPr kumimoji="0" lang="fr-FR" altLang="fr-FR"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la fourniture et plantation d'un arbuste de force moyenne,</a:t>
            </a:r>
            <a:endParaRPr kumimoji="0" lang="fr-FR" altLang="fr-FR"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la maintenance d'une durée d'un an,</a:t>
            </a:r>
          </a:p>
          <a:p>
            <a:pPr eaLnBrk="0" fontAlgn="base" hangingPunct="0">
              <a:spcBef>
                <a:spcPct val="0"/>
              </a:spcBef>
              <a:spcAft>
                <a:spcPct val="0"/>
              </a:spcAft>
              <a:buClrTx/>
            </a:pPr>
            <a:r>
              <a:rPr lang="fr-FR" altLang="fr-FR" sz="900" dirty="0">
                <a:solidFill>
                  <a:srgbClr val="FF0000"/>
                </a:solidFill>
                <a:latin typeface="Times New Roman" panose="02020603050405020304" pitchFamily="18" charset="0"/>
                <a:cs typeface="Times New Roman" panose="02020603050405020304" pitchFamily="18" charset="0"/>
              </a:rPr>
              <a:t>- Espace évènement annuel (hôtel de ville).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1F497D"/>
                </a:solidFill>
                <a:effectLst/>
                <a:latin typeface="Times New Roman" panose="02020603050405020304" pitchFamily="18" charset="0"/>
                <a:cs typeface="Times New Roman" panose="02020603050405020304" pitchFamily="18" charset="0"/>
              </a:rPr>
              <a:t>  </a:t>
            </a:r>
            <a:endParaRPr kumimoji="0" lang="fr-FR" altLang="fr-FR"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Forfait de plantation pour un arbre (sujet atteignant plus de 7 mètres à l'âge adulte) </a:t>
            </a: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lang="fr-FR" altLang="fr-FR" sz="900" b="1" dirty="0">
                <a:solidFill>
                  <a:srgbClr val="00B050"/>
                </a:solidFill>
                <a:latin typeface="Times New Roman" panose="02020603050405020304" pitchFamily="18" charset="0"/>
                <a:cs typeface="Times New Roman" panose="02020603050405020304" pitchFamily="18" charset="0"/>
              </a:rPr>
              <a:t>613 €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Ce forfait de replantation intègre :</a:t>
            </a:r>
            <a:endParaRPr kumimoji="0" lang="fr-FR" altLang="fr-FR"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l'ouverture d'un trou de plantation,</a:t>
            </a:r>
            <a:endParaRPr kumimoji="0" lang="fr-FR" altLang="fr-FR"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la fourniture de terre végétale ou d'un substrat de bonne qualité,</a:t>
            </a:r>
            <a:endParaRPr kumimoji="0" lang="fr-FR" altLang="fr-FR"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la fourniture et plantation d'un arbre feuillu en tige ou en cépée, ou d'un conifère,</a:t>
            </a:r>
            <a:endParaRPr kumimoji="0" lang="fr-FR" altLang="fr-FR"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la maintenance d'une durée d'un an,</a:t>
            </a:r>
          </a:p>
          <a:p>
            <a:pPr eaLnBrk="0" fontAlgn="base" hangingPunct="0">
              <a:spcBef>
                <a:spcPct val="0"/>
              </a:spcBef>
              <a:spcAft>
                <a:spcPct val="0"/>
              </a:spcAft>
              <a:buClrTx/>
            </a:pPr>
            <a:r>
              <a:rPr lang="fr-FR" altLang="fr-FR" sz="900" dirty="0">
                <a:solidFill>
                  <a:srgbClr val="FF0000"/>
                </a:solidFill>
                <a:latin typeface="Times New Roman" panose="02020603050405020304" pitchFamily="18" charset="0"/>
                <a:cs typeface="Times New Roman" panose="02020603050405020304" pitchFamily="18" charset="0"/>
              </a:rPr>
              <a:t>- Espace évènement annuel (hôtel de ville).</a:t>
            </a:r>
          </a:p>
        </p:txBody>
      </p:sp>
      <p:sp>
        <p:nvSpPr>
          <p:cNvPr id="4" name="ZoneTexte 3"/>
          <p:cNvSpPr txBox="1"/>
          <p:nvPr/>
        </p:nvSpPr>
        <p:spPr>
          <a:xfrm>
            <a:off x="4346496" y="146559"/>
            <a:ext cx="4270721" cy="276999"/>
          </a:xfrm>
          <a:prstGeom prst="rect">
            <a:avLst/>
          </a:prstGeom>
          <a:noFill/>
        </p:spPr>
        <p:txBody>
          <a:bodyPr wrap="none" rtlCol="0">
            <a:spAutoFit/>
          </a:bodyPr>
          <a:lstStyle/>
          <a:p>
            <a:r>
              <a:rPr lang="fr-FR" sz="1200" i="1" dirty="0" smtClean="0">
                <a:solidFill>
                  <a:srgbClr val="00B050"/>
                </a:solidFill>
              </a:rPr>
              <a:t>Partenariat Nature en </a:t>
            </a:r>
            <a:r>
              <a:rPr lang="fr-FR" sz="1200" i="1" dirty="0">
                <a:solidFill>
                  <a:srgbClr val="00B050"/>
                </a:solidFill>
              </a:rPr>
              <a:t>Ville (Tours): </a:t>
            </a:r>
            <a:r>
              <a:rPr lang="fr-FR" sz="1200" i="1" dirty="0" smtClean="0">
                <a:solidFill>
                  <a:srgbClr val="00B050"/>
                </a:solidFill>
              </a:rPr>
              <a:t>Plantation 2 </a:t>
            </a:r>
            <a:r>
              <a:rPr lang="fr-FR" sz="1200" i="1" dirty="0">
                <a:solidFill>
                  <a:srgbClr val="00B050"/>
                </a:solidFill>
              </a:rPr>
              <a:t>février 2022</a:t>
            </a:r>
          </a:p>
        </p:txBody>
      </p:sp>
      <p:sp>
        <p:nvSpPr>
          <p:cNvPr id="8" name="ZoneTexte 7"/>
          <p:cNvSpPr txBox="1"/>
          <p:nvPr/>
        </p:nvSpPr>
        <p:spPr>
          <a:xfrm>
            <a:off x="5455943" y="2637868"/>
            <a:ext cx="1967205" cy="276999"/>
          </a:xfrm>
          <a:prstGeom prst="rect">
            <a:avLst/>
          </a:prstGeom>
          <a:noFill/>
        </p:spPr>
        <p:txBody>
          <a:bodyPr wrap="none" rtlCol="0">
            <a:spAutoFit/>
          </a:bodyPr>
          <a:lstStyle/>
          <a:p>
            <a:r>
              <a:rPr lang="fr-FR" sz="1200" i="1" dirty="0" smtClean="0">
                <a:solidFill>
                  <a:srgbClr val="00B050"/>
                </a:solidFill>
              </a:rPr>
              <a:t>Partenariat Ville de </a:t>
            </a:r>
            <a:r>
              <a:rPr lang="fr-FR" sz="1200" i="1" dirty="0" err="1" smtClean="0">
                <a:solidFill>
                  <a:srgbClr val="00B050"/>
                </a:solidFill>
              </a:rPr>
              <a:t>Véretz</a:t>
            </a:r>
            <a:endParaRPr lang="fr-FR" sz="1200" i="1" dirty="0">
              <a:solidFill>
                <a:srgbClr val="00B050"/>
              </a:solidFill>
            </a:endParaRPr>
          </a:p>
        </p:txBody>
      </p:sp>
      <p:sp>
        <p:nvSpPr>
          <p:cNvPr id="9" name="Rectangle 1"/>
          <p:cNvSpPr>
            <a:spLocks noChangeArrowheads="1"/>
          </p:cNvSpPr>
          <p:nvPr/>
        </p:nvSpPr>
        <p:spPr bwMode="auto">
          <a:xfrm>
            <a:off x="3823405" y="2973453"/>
            <a:ext cx="53169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Forfait de plantation </a:t>
            </a:r>
            <a:r>
              <a:rPr kumimoji="0" lang="fr-FR" altLang="fr-FR"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pour </a:t>
            </a:r>
            <a:r>
              <a:rPr kumimoji="0" lang="fr-FR" altLang="fr-FR" sz="9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3-4</a:t>
            </a:r>
            <a:r>
              <a:rPr kumimoji="0" lang="fr-FR" altLang="fr-FR"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arbres </a:t>
            </a: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900" b="1" i="0" u="none" strike="noStrike" cap="none" normalizeH="0" baseline="0" dirty="0" smtClean="0">
                <a:ln>
                  <a:noFill/>
                </a:ln>
                <a:solidFill>
                  <a:srgbClr val="00B050"/>
                </a:solidFill>
                <a:effectLst/>
                <a:latin typeface="Times New Roman" panose="02020603050405020304" pitchFamily="18" charset="0"/>
                <a:cs typeface="Times New Roman" panose="02020603050405020304" pitchFamily="18" charset="0"/>
              </a:rPr>
              <a:t>1000 €</a:t>
            </a:r>
            <a:endParaRPr kumimoji="0" lang="fr-FR" altLang="fr-FR" sz="700" b="1" i="0" u="none" strike="noStrike" cap="none" normalizeH="0" baseline="0" dirty="0" smtClean="0">
              <a:ln>
                <a:noFill/>
              </a:ln>
              <a:solidFill>
                <a:srgbClr val="00B05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Ce forfait de replantation intègre :</a:t>
            </a:r>
            <a:endParaRPr kumimoji="0" lang="fr-FR" altLang="fr-FR"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l'ouverture d'un trou de plantation,</a:t>
            </a:r>
            <a:endParaRPr kumimoji="0" lang="fr-FR" altLang="fr-FR"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la maintenance à vie de l’arbre.</a:t>
            </a:r>
            <a:endParaRPr kumimoji="0" lang="fr-FR" altLang="fr-FR"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Google Shape;168;p27"/>
          <p:cNvSpPr/>
          <p:nvPr/>
        </p:nvSpPr>
        <p:spPr>
          <a:xfrm>
            <a:off x="-120250" y="4900800"/>
            <a:ext cx="3233100" cy="322800"/>
          </a:xfrm>
          <a:prstGeom prst="rect">
            <a:avLst/>
          </a:prstGeom>
          <a:solidFill>
            <a:srgbClr val="00B05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9;p27"/>
          <p:cNvSpPr/>
          <p:nvPr/>
        </p:nvSpPr>
        <p:spPr>
          <a:xfrm>
            <a:off x="3112825" y="4900800"/>
            <a:ext cx="3050100" cy="322800"/>
          </a:xfrm>
          <a:prstGeom prst="rect">
            <a:avLst/>
          </a:prstGeom>
          <a:solidFill>
            <a:srgbClr val="FFFF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0;p27"/>
          <p:cNvSpPr/>
          <p:nvPr/>
        </p:nvSpPr>
        <p:spPr>
          <a:xfrm>
            <a:off x="6162900" y="4900800"/>
            <a:ext cx="3112800" cy="3228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ZoneTexte 13"/>
          <p:cNvSpPr txBox="1"/>
          <p:nvPr/>
        </p:nvSpPr>
        <p:spPr>
          <a:xfrm>
            <a:off x="4072551" y="4292207"/>
            <a:ext cx="4214615" cy="338554"/>
          </a:xfrm>
          <a:prstGeom prst="rect">
            <a:avLst/>
          </a:prstGeom>
          <a:noFill/>
        </p:spPr>
        <p:txBody>
          <a:bodyPr wrap="none" rtlCol="0">
            <a:spAutoFit/>
          </a:bodyPr>
          <a:lstStyle/>
          <a:p>
            <a:r>
              <a:rPr lang="fr-FR" sz="1600" b="1" dirty="0" smtClean="0">
                <a:solidFill>
                  <a:srgbClr val="00B050"/>
                </a:solidFill>
                <a:latin typeface="Maven Pro"/>
                <a:ea typeface="Maven Pro"/>
                <a:cs typeface="Maven Pro"/>
              </a:rPr>
              <a:t>Combien? 4-5 arbres selon budget alloué</a:t>
            </a:r>
            <a:endParaRPr lang="fr-FR" sz="1600" b="1" dirty="0">
              <a:solidFill>
                <a:srgbClr val="00B050"/>
              </a:solidFill>
              <a:latin typeface="Maven Pro"/>
              <a:ea typeface="Maven Pro"/>
              <a:cs typeface="Maven Pro"/>
            </a:endParaRPr>
          </a:p>
        </p:txBody>
      </p:sp>
      <p:sp>
        <p:nvSpPr>
          <p:cNvPr id="15" name="ZoneTexte 14"/>
          <p:cNvSpPr txBox="1"/>
          <p:nvPr/>
        </p:nvSpPr>
        <p:spPr>
          <a:xfrm>
            <a:off x="4072551" y="3851670"/>
            <a:ext cx="4733988" cy="338554"/>
          </a:xfrm>
          <a:prstGeom prst="rect">
            <a:avLst/>
          </a:prstGeom>
          <a:noFill/>
        </p:spPr>
        <p:txBody>
          <a:bodyPr wrap="none" rtlCol="0">
            <a:spAutoFit/>
          </a:bodyPr>
          <a:lstStyle/>
          <a:p>
            <a:r>
              <a:rPr lang="fr-FR" sz="1600" b="1" dirty="0" smtClean="0">
                <a:solidFill>
                  <a:srgbClr val="00B050"/>
                </a:solidFill>
                <a:latin typeface="Maven Pro"/>
                <a:ea typeface="Maven Pro"/>
                <a:cs typeface="Maven Pro"/>
              </a:rPr>
              <a:t>Où? Prébendes (proximité) / </a:t>
            </a:r>
            <a:r>
              <a:rPr lang="fr-FR" sz="1600" b="1" dirty="0" err="1" smtClean="0">
                <a:solidFill>
                  <a:srgbClr val="00B050"/>
                </a:solidFill>
                <a:latin typeface="Maven Pro"/>
                <a:ea typeface="Maven Pro"/>
                <a:cs typeface="Maven Pro"/>
              </a:rPr>
              <a:t>Cousinerie</a:t>
            </a:r>
            <a:r>
              <a:rPr lang="fr-FR" sz="1600" b="1" dirty="0" smtClean="0">
                <a:solidFill>
                  <a:srgbClr val="00B050"/>
                </a:solidFill>
                <a:latin typeface="Maven Pro"/>
                <a:ea typeface="Maven Pro"/>
                <a:cs typeface="Maven Pro"/>
              </a:rPr>
              <a:t> (com.)</a:t>
            </a:r>
            <a:endParaRPr lang="fr-FR" sz="1600" b="1" dirty="0">
              <a:solidFill>
                <a:srgbClr val="00B050"/>
              </a:solidFill>
              <a:latin typeface="Maven Pro"/>
              <a:ea typeface="Maven Pro"/>
              <a:cs typeface="Maven Pro"/>
            </a:endParaRPr>
          </a:p>
        </p:txBody>
      </p:sp>
    </p:spTree>
    <p:extLst>
      <p:ext uri="{BB962C8B-B14F-4D97-AF65-F5344CB8AC3E}">
        <p14:creationId xmlns:p14="http://schemas.microsoft.com/office/powerpoint/2010/main" val="389550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68;p27"/>
          <p:cNvSpPr/>
          <p:nvPr/>
        </p:nvSpPr>
        <p:spPr>
          <a:xfrm>
            <a:off x="-120250" y="4900800"/>
            <a:ext cx="3233100" cy="322800"/>
          </a:xfrm>
          <a:prstGeom prst="rect">
            <a:avLst/>
          </a:prstGeom>
          <a:solidFill>
            <a:srgbClr val="00B05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9;p27"/>
          <p:cNvSpPr/>
          <p:nvPr/>
        </p:nvSpPr>
        <p:spPr>
          <a:xfrm>
            <a:off x="3112825" y="4900800"/>
            <a:ext cx="3050100" cy="322800"/>
          </a:xfrm>
          <a:prstGeom prst="rect">
            <a:avLst/>
          </a:prstGeom>
          <a:solidFill>
            <a:srgbClr val="FFFF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0;p27"/>
          <p:cNvSpPr/>
          <p:nvPr/>
        </p:nvSpPr>
        <p:spPr>
          <a:xfrm>
            <a:off x="6162900" y="4900800"/>
            <a:ext cx="3112800" cy="3228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Image 4"/>
          <p:cNvPicPr>
            <a:picLocks noChangeAspect="1"/>
          </p:cNvPicPr>
          <p:nvPr/>
        </p:nvPicPr>
        <p:blipFill>
          <a:blip r:embed="rId2"/>
          <a:stretch>
            <a:fillRect/>
          </a:stretch>
        </p:blipFill>
        <p:spPr>
          <a:xfrm>
            <a:off x="668440" y="157655"/>
            <a:ext cx="7943927" cy="4468459"/>
          </a:xfrm>
          <a:prstGeom prst="rect">
            <a:avLst/>
          </a:prstGeom>
        </p:spPr>
      </p:pic>
    </p:spTree>
    <p:extLst>
      <p:ext uri="{BB962C8B-B14F-4D97-AF65-F5344CB8AC3E}">
        <p14:creationId xmlns:p14="http://schemas.microsoft.com/office/powerpoint/2010/main" val="3377731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idx="4294967295"/>
          </p:nvPr>
        </p:nvSpPr>
        <p:spPr>
          <a:xfrm>
            <a:off x="1539150" y="2072100"/>
            <a:ext cx="60657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sz="3022" b="1">
                <a:solidFill>
                  <a:schemeClr val="dk2"/>
                </a:solidFill>
                <a:latin typeface="Maven Pro"/>
                <a:ea typeface="Maven Pro"/>
                <a:cs typeface="Maven Pro"/>
                <a:sym typeface="Maven Pro"/>
              </a:rPr>
              <a:t>Bilan de gaz à effet de serre (2019)</a:t>
            </a:r>
            <a:endParaRPr sz="3022" b="1">
              <a:solidFill>
                <a:schemeClr val="dk2"/>
              </a:solidFill>
              <a:latin typeface="Maven Pro"/>
              <a:ea typeface="Maven Pro"/>
              <a:cs typeface="Maven Pro"/>
              <a:sym typeface="Maven Pro"/>
            </a:endParaRPr>
          </a:p>
          <a:p>
            <a:pPr marL="0" lvl="0" indent="0" algn="l" rtl="0">
              <a:lnSpc>
                <a:spcPct val="150000"/>
              </a:lnSpc>
              <a:spcBef>
                <a:spcPts val="0"/>
              </a:spcBef>
              <a:spcAft>
                <a:spcPts val="0"/>
              </a:spcAft>
              <a:buNone/>
            </a:pPr>
            <a:r>
              <a:rPr lang="fr" sz="2044" b="1">
                <a:solidFill>
                  <a:srgbClr val="6AA84F"/>
                </a:solidFill>
                <a:latin typeface="Maven Pro"/>
                <a:ea typeface="Maven Pro"/>
                <a:cs typeface="Maven Pro"/>
                <a:sym typeface="Maven Pro"/>
              </a:rPr>
              <a:t> Le collectif Greenlab pour le laboratoire iBrain </a:t>
            </a:r>
            <a:endParaRPr sz="2044" b="1">
              <a:solidFill>
                <a:srgbClr val="6AA84F"/>
              </a:solidFill>
              <a:latin typeface="Maven Pro"/>
              <a:ea typeface="Maven Pro"/>
              <a:cs typeface="Maven Pro"/>
              <a:sym typeface="Maven Pro"/>
            </a:endParaRPr>
          </a:p>
          <a:p>
            <a:pPr marL="0" lvl="0" indent="0" algn="l" rtl="0">
              <a:spcBef>
                <a:spcPts val="0"/>
              </a:spcBef>
              <a:spcAft>
                <a:spcPts val="0"/>
              </a:spcAft>
              <a:buNone/>
            </a:pPr>
            <a:endParaRPr b="1">
              <a:latin typeface="Maven Pro"/>
              <a:ea typeface="Maven Pro"/>
              <a:cs typeface="Maven Pro"/>
              <a:sym typeface="Maven Pro"/>
            </a:endParaRPr>
          </a:p>
        </p:txBody>
      </p:sp>
      <p:pic>
        <p:nvPicPr>
          <p:cNvPr id="55" name="Google Shape;55;p13"/>
          <p:cNvPicPr preferRelativeResize="0"/>
          <p:nvPr/>
        </p:nvPicPr>
        <p:blipFill>
          <a:blip r:embed="rId3">
            <a:alphaModFix amt="18000"/>
          </a:blip>
          <a:stretch>
            <a:fillRect/>
          </a:stretch>
        </p:blipFill>
        <p:spPr>
          <a:xfrm>
            <a:off x="2000263" y="0"/>
            <a:ext cx="5143473" cy="5143500"/>
          </a:xfrm>
          <a:prstGeom prst="rect">
            <a:avLst/>
          </a:prstGeom>
          <a:noFill/>
          <a:ln>
            <a:noFill/>
          </a:ln>
        </p:spPr>
      </p:pic>
    </p:spTree>
    <p:extLst>
      <p:ext uri="{BB962C8B-B14F-4D97-AF65-F5344CB8AC3E}">
        <p14:creationId xmlns:p14="http://schemas.microsoft.com/office/powerpoint/2010/main" val="1026041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765860" y="0"/>
            <a:ext cx="7584000" cy="5009546"/>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1000"/>
              </a:spcBef>
              <a:spcAft>
                <a:spcPts val="0"/>
              </a:spcAft>
              <a:buNone/>
            </a:pPr>
            <a:endParaRPr sz="1600" b="1" dirty="0" smtClean="0">
              <a:solidFill>
                <a:schemeClr val="dk1"/>
              </a:solidFill>
              <a:latin typeface="Maven Pro"/>
              <a:ea typeface="Maven Pro"/>
              <a:cs typeface="Maven Pro"/>
              <a:sym typeface="Maven Pro"/>
            </a:endParaRPr>
          </a:p>
          <a:p>
            <a:pPr marL="127000" lvl="0" algn="l" rtl="0">
              <a:lnSpc>
                <a:spcPct val="100000"/>
              </a:lnSpc>
              <a:spcBef>
                <a:spcPts val="0"/>
              </a:spcBef>
              <a:spcAft>
                <a:spcPts val="0"/>
              </a:spcAft>
              <a:buClr>
                <a:schemeClr val="dk1"/>
              </a:buClr>
              <a:buSzPts val="1600"/>
            </a:pPr>
            <a:r>
              <a:rPr lang="fr" sz="1600" b="1" dirty="0" smtClean="0">
                <a:solidFill>
                  <a:schemeClr val="dk1"/>
                </a:solidFill>
                <a:latin typeface="Maven Pro"/>
                <a:ea typeface="Maven Pro"/>
                <a:cs typeface="Maven Pro"/>
                <a:sym typeface="Maven Pro"/>
              </a:rPr>
              <a:t>I. Résultats du BGES 2019</a:t>
            </a:r>
            <a:endParaRPr sz="1600" b="1" dirty="0" smtClean="0">
              <a:solidFill>
                <a:schemeClr val="dk1"/>
              </a:solidFill>
              <a:latin typeface="Maven Pro"/>
              <a:ea typeface="Maven Pro"/>
              <a:cs typeface="Maven Pro"/>
              <a:sym typeface="Maven Pro"/>
            </a:endParaRPr>
          </a:p>
          <a:p>
            <a:pPr marL="127000" lvl="0" algn="l" rtl="0">
              <a:lnSpc>
                <a:spcPct val="100000"/>
              </a:lnSpc>
              <a:spcBef>
                <a:spcPts val="0"/>
              </a:spcBef>
              <a:spcAft>
                <a:spcPts val="0"/>
              </a:spcAft>
              <a:buClr>
                <a:schemeClr val="dk1"/>
              </a:buClr>
              <a:buSzPts val="1600"/>
            </a:pPr>
            <a:r>
              <a:rPr lang="fr" sz="1600" b="1" dirty="0" smtClean="0">
                <a:solidFill>
                  <a:schemeClr val="dk1"/>
                </a:solidFill>
                <a:latin typeface="Maven Pro"/>
                <a:ea typeface="Maven Pro"/>
                <a:cs typeface="Maven Pro"/>
                <a:sym typeface="Maven Pro"/>
              </a:rPr>
              <a:t>II. Scope 1 - émissions directes de GES</a:t>
            </a:r>
            <a:endParaRPr sz="1600" b="1" dirty="0" smtClean="0">
              <a:solidFill>
                <a:schemeClr val="dk1"/>
              </a:solidFill>
              <a:latin typeface="Maven Pro"/>
              <a:ea typeface="Maven Pro"/>
              <a:cs typeface="Maven Pro"/>
              <a:sym typeface="Maven Pro"/>
            </a:endParaRPr>
          </a:p>
          <a:p>
            <a:pPr marL="914400" lvl="0" indent="-330200" algn="l" rtl="0">
              <a:lnSpc>
                <a:spcPct val="100000"/>
              </a:lnSpc>
              <a:spcBef>
                <a:spcPts val="0"/>
              </a:spcBef>
              <a:spcAft>
                <a:spcPts val="0"/>
              </a:spcAft>
              <a:buClr>
                <a:schemeClr val="dk1"/>
              </a:buClr>
              <a:buSzPts val="1600"/>
              <a:buFont typeface="Maven Pro"/>
              <a:buAutoNum type="arabicPeriod"/>
            </a:pPr>
            <a:r>
              <a:rPr lang="fr" sz="1600" dirty="0" smtClean="0">
                <a:solidFill>
                  <a:schemeClr val="dk1"/>
                </a:solidFill>
                <a:latin typeface="Maven Pro"/>
                <a:ea typeface="Maven Pro"/>
                <a:cs typeface="Maven Pro"/>
                <a:sym typeface="Maven Pro"/>
              </a:rPr>
              <a:t>Initiatives réalisées par Greenlab</a:t>
            </a:r>
            <a:endParaRPr sz="1600" dirty="0" smtClean="0">
              <a:solidFill>
                <a:schemeClr val="dk1"/>
              </a:solidFill>
              <a:latin typeface="Maven Pro"/>
              <a:ea typeface="Maven Pro"/>
              <a:cs typeface="Maven Pro"/>
              <a:sym typeface="Maven Pro"/>
            </a:endParaRPr>
          </a:p>
          <a:p>
            <a:pPr marL="914400" lvl="0" indent="-330200" algn="l" rtl="0">
              <a:lnSpc>
                <a:spcPct val="100000"/>
              </a:lnSpc>
              <a:spcBef>
                <a:spcPts val="0"/>
              </a:spcBef>
              <a:spcAft>
                <a:spcPts val="0"/>
              </a:spcAft>
              <a:buClr>
                <a:schemeClr val="dk1"/>
              </a:buClr>
              <a:buSzPts val="1600"/>
              <a:buFont typeface="Maven Pro"/>
              <a:buAutoNum type="arabicPeriod"/>
            </a:pPr>
            <a:r>
              <a:rPr lang="fr" sz="1600" dirty="0" smtClean="0">
                <a:solidFill>
                  <a:schemeClr val="dk1"/>
                </a:solidFill>
                <a:latin typeface="Maven Pro"/>
                <a:ea typeface="Maven Pro"/>
                <a:cs typeface="Maven Pro"/>
                <a:sym typeface="Maven Pro"/>
              </a:rPr>
              <a:t>Leviers d’actions envisageables</a:t>
            </a:r>
            <a:endParaRPr sz="1600" dirty="0" smtClean="0">
              <a:solidFill>
                <a:schemeClr val="dk1"/>
              </a:solidFill>
              <a:latin typeface="Maven Pro"/>
              <a:ea typeface="Maven Pro"/>
              <a:cs typeface="Maven Pro"/>
              <a:sym typeface="Maven Pro"/>
            </a:endParaRPr>
          </a:p>
          <a:p>
            <a:pPr marL="1371600" lvl="1" indent="-330200" algn="l" rtl="0">
              <a:lnSpc>
                <a:spcPct val="100000"/>
              </a:lnSpc>
              <a:spcBef>
                <a:spcPts val="0"/>
              </a:spcBef>
              <a:spcAft>
                <a:spcPts val="0"/>
              </a:spcAft>
              <a:buClr>
                <a:schemeClr val="dk1"/>
              </a:buClr>
              <a:buSzPts val="1600"/>
              <a:buFont typeface="Maven Pro"/>
              <a:buAutoNum type="alphaLcPeriod"/>
            </a:pPr>
            <a:r>
              <a:rPr lang="fr" sz="1600" dirty="0" smtClean="0">
                <a:solidFill>
                  <a:schemeClr val="dk1"/>
                </a:solidFill>
                <a:latin typeface="Maven Pro"/>
                <a:ea typeface="Maven Pro"/>
                <a:cs typeface="Maven Pro"/>
                <a:sym typeface="Maven Pro"/>
              </a:rPr>
              <a:t>Les émissions fugitives</a:t>
            </a:r>
            <a:endParaRPr sz="1600" dirty="0" smtClean="0">
              <a:solidFill>
                <a:schemeClr val="dk1"/>
              </a:solidFill>
              <a:latin typeface="Maven Pro"/>
              <a:ea typeface="Maven Pro"/>
              <a:cs typeface="Maven Pro"/>
              <a:sym typeface="Maven Pro"/>
            </a:endParaRPr>
          </a:p>
          <a:p>
            <a:pPr marL="127000" lvl="0" algn="l" rtl="0">
              <a:lnSpc>
                <a:spcPct val="100000"/>
              </a:lnSpc>
              <a:spcBef>
                <a:spcPts val="0"/>
              </a:spcBef>
              <a:spcAft>
                <a:spcPts val="0"/>
              </a:spcAft>
              <a:buClr>
                <a:schemeClr val="dk1"/>
              </a:buClr>
              <a:buSzPts val="1600"/>
            </a:pPr>
            <a:r>
              <a:rPr lang="fr" sz="1600" b="1" dirty="0" smtClean="0">
                <a:solidFill>
                  <a:schemeClr val="dk1"/>
                </a:solidFill>
                <a:latin typeface="Maven Pro"/>
                <a:ea typeface="Maven Pro"/>
                <a:cs typeface="Maven Pro"/>
                <a:sym typeface="Maven Pro"/>
              </a:rPr>
              <a:t>III. Scope 2 - émissions indirectes associées à l'énergie</a:t>
            </a:r>
            <a:endParaRPr sz="1600" b="1" dirty="0" smtClean="0">
              <a:solidFill>
                <a:schemeClr val="dk1"/>
              </a:solidFill>
              <a:latin typeface="Maven Pro"/>
              <a:ea typeface="Maven Pro"/>
              <a:cs typeface="Maven Pro"/>
              <a:sym typeface="Maven Pro"/>
            </a:endParaRPr>
          </a:p>
          <a:p>
            <a:pPr marL="914400" lvl="0" indent="-330200" algn="l" rtl="0">
              <a:lnSpc>
                <a:spcPct val="100000"/>
              </a:lnSpc>
              <a:spcBef>
                <a:spcPts val="0"/>
              </a:spcBef>
              <a:spcAft>
                <a:spcPts val="0"/>
              </a:spcAft>
              <a:buClr>
                <a:schemeClr val="dk1"/>
              </a:buClr>
              <a:buSzPts val="1600"/>
              <a:buFont typeface="Maven Pro"/>
              <a:buAutoNum type="arabicPeriod"/>
            </a:pPr>
            <a:r>
              <a:rPr lang="fr" sz="1600" dirty="0" smtClean="0">
                <a:solidFill>
                  <a:schemeClr val="dk1"/>
                </a:solidFill>
                <a:latin typeface="Maven Pro"/>
                <a:ea typeface="Maven Pro"/>
                <a:cs typeface="Maven Pro"/>
                <a:sym typeface="Maven Pro"/>
              </a:rPr>
              <a:t>Initiatives réalisées par Greenlab</a:t>
            </a:r>
            <a:endParaRPr sz="1600" dirty="0" smtClean="0">
              <a:solidFill>
                <a:schemeClr val="dk1"/>
              </a:solidFill>
              <a:latin typeface="Maven Pro"/>
              <a:ea typeface="Maven Pro"/>
              <a:cs typeface="Maven Pro"/>
              <a:sym typeface="Maven Pro"/>
            </a:endParaRPr>
          </a:p>
          <a:p>
            <a:pPr marL="914400" lvl="0" indent="-330200" algn="l" rtl="0">
              <a:lnSpc>
                <a:spcPct val="100000"/>
              </a:lnSpc>
              <a:spcBef>
                <a:spcPts val="0"/>
              </a:spcBef>
              <a:spcAft>
                <a:spcPts val="0"/>
              </a:spcAft>
              <a:buClr>
                <a:schemeClr val="dk1"/>
              </a:buClr>
              <a:buSzPts val="1600"/>
              <a:buFont typeface="Maven Pro"/>
              <a:buAutoNum type="arabicPeriod"/>
            </a:pPr>
            <a:r>
              <a:rPr lang="fr" sz="1600" dirty="0" smtClean="0">
                <a:solidFill>
                  <a:schemeClr val="dk1"/>
                </a:solidFill>
                <a:latin typeface="Maven Pro"/>
                <a:ea typeface="Maven Pro"/>
                <a:cs typeface="Maven Pro"/>
                <a:sym typeface="Maven Pro"/>
              </a:rPr>
              <a:t>Leviers d’actions envisageables</a:t>
            </a:r>
            <a:endParaRPr sz="1600" dirty="0" smtClean="0">
              <a:solidFill>
                <a:schemeClr val="dk1"/>
              </a:solidFill>
              <a:latin typeface="Maven Pro"/>
              <a:ea typeface="Maven Pro"/>
              <a:cs typeface="Maven Pro"/>
              <a:sym typeface="Maven Pro"/>
            </a:endParaRPr>
          </a:p>
          <a:p>
            <a:pPr marL="1371600" lvl="1" indent="-330200" algn="l" rtl="0">
              <a:lnSpc>
                <a:spcPct val="100000"/>
              </a:lnSpc>
              <a:spcBef>
                <a:spcPts val="0"/>
              </a:spcBef>
              <a:spcAft>
                <a:spcPts val="0"/>
              </a:spcAft>
              <a:buClr>
                <a:schemeClr val="dk1"/>
              </a:buClr>
              <a:buSzPts val="1600"/>
              <a:buFont typeface="Maven Pro"/>
              <a:buAutoNum type="alphaLcPeriod"/>
            </a:pPr>
            <a:r>
              <a:rPr lang="fr" sz="1600" dirty="0" smtClean="0">
                <a:solidFill>
                  <a:schemeClr val="dk1"/>
                </a:solidFill>
                <a:latin typeface="Maven Pro"/>
                <a:ea typeface="Maven Pro"/>
                <a:cs typeface="Maven Pro"/>
                <a:sym typeface="Maven Pro"/>
              </a:rPr>
              <a:t>Les émissions liées à la consommation d’électricité </a:t>
            </a:r>
            <a:endParaRPr sz="1600" dirty="0" smtClean="0">
              <a:solidFill>
                <a:schemeClr val="dk1"/>
              </a:solidFill>
              <a:latin typeface="Maven Pro"/>
              <a:ea typeface="Maven Pro"/>
              <a:cs typeface="Maven Pro"/>
              <a:sym typeface="Maven Pro"/>
            </a:endParaRPr>
          </a:p>
          <a:p>
            <a:pPr marL="1371600" lvl="1" indent="-330200" algn="just" rtl="0">
              <a:lnSpc>
                <a:spcPct val="100000"/>
              </a:lnSpc>
              <a:spcBef>
                <a:spcPts val="0"/>
              </a:spcBef>
              <a:spcAft>
                <a:spcPts val="0"/>
              </a:spcAft>
              <a:buClr>
                <a:schemeClr val="dk1"/>
              </a:buClr>
              <a:buSzPts val="1600"/>
              <a:buFont typeface="Maven Pro"/>
              <a:buAutoNum type="alphaLcPeriod"/>
            </a:pPr>
            <a:r>
              <a:rPr lang="fr" sz="1600" dirty="0" smtClean="0">
                <a:solidFill>
                  <a:schemeClr val="dk1"/>
                </a:solidFill>
                <a:latin typeface="Maven Pro"/>
                <a:ea typeface="Maven Pro"/>
                <a:cs typeface="Maven Pro"/>
                <a:sym typeface="Maven Pro"/>
              </a:rPr>
              <a:t>Les émissions liées à la consommation de vapeur, chaleur ou froid </a:t>
            </a:r>
            <a:endParaRPr sz="1600" dirty="0" smtClean="0">
              <a:solidFill>
                <a:schemeClr val="dk1"/>
              </a:solidFill>
              <a:latin typeface="Maven Pro"/>
              <a:ea typeface="Maven Pro"/>
              <a:cs typeface="Maven Pro"/>
              <a:sym typeface="Maven Pro"/>
            </a:endParaRPr>
          </a:p>
          <a:p>
            <a:pPr marL="127000" lvl="0" algn="l" rtl="0">
              <a:lnSpc>
                <a:spcPct val="100000"/>
              </a:lnSpc>
              <a:spcBef>
                <a:spcPts val="0"/>
              </a:spcBef>
              <a:spcAft>
                <a:spcPts val="0"/>
              </a:spcAft>
              <a:buClr>
                <a:schemeClr val="dk1"/>
              </a:buClr>
              <a:buSzPts val="1600"/>
            </a:pPr>
            <a:r>
              <a:rPr lang="fr" sz="1600" b="1" dirty="0" smtClean="0">
                <a:solidFill>
                  <a:schemeClr val="dk1"/>
                </a:solidFill>
                <a:latin typeface="Maven Pro"/>
                <a:ea typeface="Maven Pro"/>
                <a:cs typeface="Maven Pro"/>
                <a:sym typeface="Maven Pro"/>
              </a:rPr>
              <a:t>IV. Scope 3 - autres émissions indirectes de GES</a:t>
            </a:r>
            <a:endParaRPr sz="1600" b="1" dirty="0" smtClean="0">
              <a:solidFill>
                <a:schemeClr val="dk1"/>
              </a:solidFill>
              <a:latin typeface="Maven Pro"/>
              <a:ea typeface="Maven Pro"/>
              <a:cs typeface="Maven Pro"/>
              <a:sym typeface="Maven Pro"/>
            </a:endParaRPr>
          </a:p>
          <a:p>
            <a:pPr marL="914400" lvl="0" indent="-330200" algn="l" rtl="0">
              <a:lnSpc>
                <a:spcPct val="100000"/>
              </a:lnSpc>
              <a:spcBef>
                <a:spcPts val="0"/>
              </a:spcBef>
              <a:spcAft>
                <a:spcPts val="0"/>
              </a:spcAft>
              <a:buClr>
                <a:schemeClr val="dk1"/>
              </a:buClr>
              <a:buSzPts val="1600"/>
              <a:buFont typeface="Maven Pro"/>
              <a:buAutoNum type="arabicPeriod"/>
            </a:pPr>
            <a:r>
              <a:rPr lang="fr" sz="1600" dirty="0" smtClean="0">
                <a:solidFill>
                  <a:schemeClr val="dk1"/>
                </a:solidFill>
                <a:latin typeface="Maven Pro"/>
                <a:ea typeface="Maven Pro"/>
                <a:cs typeface="Maven Pro"/>
                <a:sym typeface="Maven Pro"/>
              </a:rPr>
              <a:t>Initiatives réalisées par Greenlab</a:t>
            </a:r>
            <a:endParaRPr sz="1600" dirty="0" smtClean="0">
              <a:solidFill>
                <a:schemeClr val="dk1"/>
              </a:solidFill>
              <a:latin typeface="Maven Pro"/>
              <a:ea typeface="Maven Pro"/>
              <a:cs typeface="Maven Pro"/>
              <a:sym typeface="Maven Pro"/>
            </a:endParaRPr>
          </a:p>
          <a:p>
            <a:pPr marL="914400" lvl="0" indent="-330200" algn="l" rtl="0">
              <a:lnSpc>
                <a:spcPct val="100000"/>
              </a:lnSpc>
              <a:spcBef>
                <a:spcPts val="0"/>
              </a:spcBef>
              <a:spcAft>
                <a:spcPts val="0"/>
              </a:spcAft>
              <a:buClr>
                <a:schemeClr val="dk1"/>
              </a:buClr>
              <a:buSzPts val="1600"/>
              <a:buFont typeface="Maven Pro"/>
              <a:buAutoNum type="arabicPeriod"/>
            </a:pPr>
            <a:r>
              <a:rPr lang="fr" sz="1600" dirty="0" smtClean="0">
                <a:solidFill>
                  <a:schemeClr val="dk1"/>
                </a:solidFill>
                <a:latin typeface="Maven Pro"/>
                <a:ea typeface="Maven Pro"/>
                <a:cs typeface="Maven Pro"/>
                <a:sym typeface="Maven Pro"/>
              </a:rPr>
              <a:t>Leviers d’actions envisageables</a:t>
            </a:r>
            <a:endParaRPr sz="1600" dirty="0" smtClean="0">
              <a:solidFill>
                <a:schemeClr val="dk1"/>
              </a:solidFill>
              <a:latin typeface="Maven Pro"/>
              <a:ea typeface="Maven Pro"/>
              <a:cs typeface="Maven Pro"/>
              <a:sym typeface="Maven Pro"/>
            </a:endParaRPr>
          </a:p>
          <a:p>
            <a:pPr marL="1371600" lvl="1" indent="-330200" algn="just" rtl="0">
              <a:lnSpc>
                <a:spcPct val="95000"/>
              </a:lnSpc>
              <a:spcBef>
                <a:spcPts val="0"/>
              </a:spcBef>
              <a:spcAft>
                <a:spcPts val="0"/>
              </a:spcAft>
              <a:buClr>
                <a:schemeClr val="dk1"/>
              </a:buClr>
              <a:buSzPts val="1600"/>
              <a:buFont typeface="Maven Pro"/>
              <a:buAutoNum type="alphaLcPeriod"/>
            </a:pPr>
            <a:r>
              <a:rPr lang="fr" sz="1600" dirty="0" smtClean="0">
                <a:solidFill>
                  <a:schemeClr val="dk1"/>
                </a:solidFill>
                <a:latin typeface="Maven Pro"/>
                <a:ea typeface="Maven Pro"/>
                <a:cs typeface="Maven Pro"/>
                <a:sym typeface="Maven Pro"/>
              </a:rPr>
              <a:t>Les déplacements professionnels </a:t>
            </a:r>
            <a:endParaRPr sz="1600" dirty="0" smtClean="0">
              <a:solidFill>
                <a:schemeClr val="dk1"/>
              </a:solidFill>
              <a:latin typeface="Maven Pro"/>
              <a:ea typeface="Maven Pro"/>
              <a:cs typeface="Maven Pro"/>
              <a:sym typeface="Maven Pro"/>
            </a:endParaRPr>
          </a:p>
          <a:p>
            <a:pPr marL="1371600" lvl="1" indent="-330200" algn="l" rtl="0">
              <a:spcBef>
                <a:spcPts val="0"/>
              </a:spcBef>
              <a:spcAft>
                <a:spcPts val="0"/>
              </a:spcAft>
              <a:buClr>
                <a:schemeClr val="dk1"/>
              </a:buClr>
              <a:buSzPts val="1600"/>
              <a:buFont typeface="Maven Pro"/>
              <a:buAutoNum type="alphaLcPeriod"/>
            </a:pPr>
            <a:r>
              <a:rPr lang="fr" sz="1600" dirty="0" smtClean="0">
                <a:solidFill>
                  <a:schemeClr val="dk1"/>
                </a:solidFill>
                <a:latin typeface="Maven Pro"/>
                <a:ea typeface="Maven Pro"/>
                <a:cs typeface="Maven Pro"/>
                <a:sym typeface="Maven Pro"/>
              </a:rPr>
              <a:t>Les déplacements domicile-travail</a:t>
            </a:r>
            <a:endParaRPr sz="1600" dirty="0" smtClean="0">
              <a:solidFill>
                <a:schemeClr val="dk1"/>
              </a:solidFill>
              <a:latin typeface="Maven Pro"/>
              <a:ea typeface="Maven Pro"/>
              <a:cs typeface="Maven Pro"/>
              <a:sym typeface="Maven Pro"/>
            </a:endParaRPr>
          </a:p>
          <a:p>
            <a:pPr marL="0" lvl="0" indent="0" algn="l" rtl="0">
              <a:spcBef>
                <a:spcPts val="0"/>
              </a:spcBef>
              <a:spcAft>
                <a:spcPts val="0"/>
              </a:spcAft>
              <a:buNone/>
            </a:pPr>
            <a:r>
              <a:rPr lang="fr" sz="1600" b="1" dirty="0" smtClean="0">
                <a:solidFill>
                  <a:schemeClr val="dk1"/>
                </a:solidFill>
                <a:latin typeface="Maven Pro"/>
                <a:ea typeface="Maven Pro"/>
                <a:cs typeface="Maven Pro"/>
                <a:sym typeface="Maven Pro"/>
              </a:rPr>
              <a:t>   V.Levier de compensation</a:t>
            </a:r>
            <a:endParaRPr sz="1600" b="1" dirty="0" smtClean="0">
              <a:solidFill>
                <a:schemeClr val="dk1"/>
              </a:solidFill>
              <a:latin typeface="Maven Pro"/>
              <a:ea typeface="Maven Pro"/>
              <a:cs typeface="Maven Pro"/>
              <a:sym typeface="Maven Pro"/>
            </a:endParaRPr>
          </a:p>
          <a:p>
            <a:pPr marL="0" lvl="0" indent="0" algn="l" rtl="0">
              <a:lnSpc>
                <a:spcPct val="100000"/>
              </a:lnSpc>
              <a:spcBef>
                <a:spcPts val="0"/>
              </a:spcBef>
              <a:spcAft>
                <a:spcPts val="0"/>
              </a:spcAft>
              <a:buNone/>
            </a:pPr>
            <a:endParaRPr sz="1800" dirty="0">
              <a:latin typeface="Maven Pro"/>
              <a:ea typeface="Maven Pro"/>
              <a:cs typeface="Maven Pro"/>
              <a:sym typeface="Maven Pr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311700" y="221400"/>
            <a:ext cx="8520600" cy="1071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sz="2400" b="1">
                <a:latin typeface="Maven Pro"/>
                <a:ea typeface="Maven Pro"/>
                <a:cs typeface="Maven Pro"/>
                <a:sym typeface="Maven Pro"/>
              </a:rPr>
              <a:t>Total des émissions et des distances effectuées selon le mode de déplacement professionnel</a:t>
            </a:r>
            <a:endParaRPr sz="2400" b="1">
              <a:latin typeface="Maven Pro"/>
              <a:ea typeface="Maven Pro"/>
              <a:cs typeface="Maven Pro"/>
              <a:sym typeface="Maven Pro"/>
            </a:endParaRPr>
          </a:p>
        </p:txBody>
      </p:sp>
      <p:pic>
        <p:nvPicPr>
          <p:cNvPr id="176" name="Google Shape;176;p28"/>
          <p:cNvPicPr preferRelativeResize="0"/>
          <p:nvPr/>
        </p:nvPicPr>
        <p:blipFill>
          <a:blip r:embed="rId3">
            <a:alphaModFix/>
          </a:blip>
          <a:stretch>
            <a:fillRect/>
          </a:stretch>
        </p:blipFill>
        <p:spPr>
          <a:xfrm>
            <a:off x="1985150" y="1696963"/>
            <a:ext cx="4289475" cy="2876275"/>
          </a:xfrm>
          <a:prstGeom prst="rect">
            <a:avLst/>
          </a:prstGeom>
          <a:noFill/>
          <a:ln>
            <a:noFill/>
          </a:ln>
        </p:spPr>
      </p:pic>
      <p:sp>
        <p:nvSpPr>
          <p:cNvPr id="177" name="Google Shape;177;p28"/>
          <p:cNvSpPr/>
          <p:nvPr/>
        </p:nvSpPr>
        <p:spPr>
          <a:xfrm>
            <a:off x="-189175" y="4976900"/>
            <a:ext cx="9423900" cy="2427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820325" y="84288"/>
            <a:ext cx="7519500" cy="9993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fr" sz="2400" dirty="0">
                <a:latin typeface="Maven Pro"/>
                <a:ea typeface="Maven Pro"/>
                <a:cs typeface="Maven Pro"/>
                <a:sym typeface="Maven Pro"/>
              </a:rPr>
              <a:t>En 2019, en moyenne, lorsque vous n'étiez pas en congés, combien de jours par semaine vous êtes-vous rendu.e à votre lieu de travail ?</a:t>
            </a:r>
            <a:endParaRPr sz="2400" dirty="0">
              <a:latin typeface="Maven Pro"/>
              <a:ea typeface="Maven Pro"/>
              <a:cs typeface="Maven Pro"/>
              <a:sym typeface="Maven Pro"/>
            </a:endParaRPr>
          </a:p>
          <a:p>
            <a:pPr marL="0" lvl="0" indent="0" algn="l" rtl="0">
              <a:spcBef>
                <a:spcPts val="400"/>
              </a:spcBef>
              <a:spcAft>
                <a:spcPts val="0"/>
              </a:spcAft>
              <a:buNone/>
            </a:pPr>
            <a:endParaRPr sz="2400" dirty="0">
              <a:latin typeface="Maven Pro"/>
              <a:ea typeface="Maven Pro"/>
              <a:cs typeface="Maven Pro"/>
              <a:sym typeface="Maven Pro"/>
            </a:endParaRPr>
          </a:p>
        </p:txBody>
      </p:sp>
      <p:pic>
        <p:nvPicPr>
          <p:cNvPr id="183" name="Google Shape;183;p29"/>
          <p:cNvPicPr preferRelativeResize="0"/>
          <p:nvPr/>
        </p:nvPicPr>
        <p:blipFill>
          <a:blip r:embed="rId3">
            <a:alphaModFix/>
          </a:blip>
          <a:stretch>
            <a:fillRect/>
          </a:stretch>
        </p:blipFill>
        <p:spPr>
          <a:xfrm>
            <a:off x="1303799" y="1792500"/>
            <a:ext cx="3576900" cy="3153550"/>
          </a:xfrm>
          <a:prstGeom prst="rect">
            <a:avLst/>
          </a:prstGeom>
          <a:noFill/>
          <a:ln>
            <a:noFill/>
          </a:ln>
        </p:spPr>
      </p:pic>
      <p:sp>
        <p:nvSpPr>
          <p:cNvPr id="184" name="Google Shape;184;p29"/>
          <p:cNvSpPr txBox="1"/>
          <p:nvPr/>
        </p:nvSpPr>
        <p:spPr>
          <a:xfrm>
            <a:off x="5496425" y="2159575"/>
            <a:ext cx="284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185" name="Google Shape;185;p29"/>
          <p:cNvSpPr/>
          <p:nvPr/>
        </p:nvSpPr>
        <p:spPr>
          <a:xfrm>
            <a:off x="-189175" y="4976900"/>
            <a:ext cx="9423900" cy="2427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ZoneTexte 1"/>
          <p:cNvSpPr txBox="1"/>
          <p:nvPr/>
        </p:nvSpPr>
        <p:spPr>
          <a:xfrm>
            <a:off x="6672890" y="2716437"/>
            <a:ext cx="755335" cy="338554"/>
          </a:xfrm>
          <a:prstGeom prst="rect">
            <a:avLst/>
          </a:prstGeom>
          <a:noFill/>
        </p:spPr>
        <p:txBody>
          <a:bodyPr wrap="none" rtlCol="0">
            <a:spAutoFit/>
          </a:bodyPr>
          <a:lstStyle/>
          <a:p>
            <a:r>
              <a:rPr lang="fr-FR" sz="1600" dirty="0" smtClean="0">
                <a:solidFill>
                  <a:srgbClr val="2F7ED8"/>
                </a:solidFill>
                <a:latin typeface="Times New Roman" panose="02020603050405020304" pitchFamily="18" charset="0"/>
                <a:cs typeface="Times New Roman" panose="02020603050405020304" pitchFamily="18" charset="0"/>
              </a:rPr>
              <a:t>N = 64</a:t>
            </a:r>
            <a:endParaRPr lang="fr-FR" sz="1600" dirty="0">
              <a:solidFill>
                <a:srgbClr val="2F7ED8"/>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955882" y="183750"/>
            <a:ext cx="7569000" cy="9993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fr" sz="2400" dirty="0"/>
              <a:t>En 2019, quels modes de transport utilisez-vous pour CE TRAJET ALLER LE PLUS FRÉQUENT ?</a:t>
            </a:r>
            <a:endParaRPr sz="2400" dirty="0"/>
          </a:p>
          <a:p>
            <a:pPr marL="0" lvl="0" indent="0" algn="l" rtl="0">
              <a:spcBef>
                <a:spcPts val="400"/>
              </a:spcBef>
              <a:spcAft>
                <a:spcPts val="0"/>
              </a:spcAft>
              <a:buNone/>
            </a:pPr>
            <a:endParaRPr sz="2400" dirty="0"/>
          </a:p>
        </p:txBody>
      </p:sp>
      <p:pic>
        <p:nvPicPr>
          <p:cNvPr id="191" name="Google Shape;191;p30"/>
          <p:cNvPicPr preferRelativeResize="0"/>
          <p:nvPr/>
        </p:nvPicPr>
        <p:blipFill>
          <a:blip r:embed="rId3">
            <a:alphaModFix/>
          </a:blip>
          <a:stretch>
            <a:fillRect/>
          </a:stretch>
        </p:blipFill>
        <p:spPr>
          <a:xfrm>
            <a:off x="2437249" y="1597875"/>
            <a:ext cx="3691000" cy="3235225"/>
          </a:xfrm>
          <a:prstGeom prst="rect">
            <a:avLst/>
          </a:prstGeom>
          <a:noFill/>
          <a:ln>
            <a:noFill/>
          </a:ln>
        </p:spPr>
      </p:pic>
      <p:sp>
        <p:nvSpPr>
          <p:cNvPr id="192" name="Google Shape;192;p30"/>
          <p:cNvSpPr/>
          <p:nvPr/>
        </p:nvSpPr>
        <p:spPr>
          <a:xfrm>
            <a:off x="-189175" y="4976900"/>
            <a:ext cx="9423900" cy="2427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Emission et distance selon le mode de déplacement domicile-travail</a:t>
            </a:r>
            <a:endParaRPr/>
          </a:p>
        </p:txBody>
      </p:sp>
      <p:pic>
        <p:nvPicPr>
          <p:cNvPr id="198" name="Google Shape;198;p31"/>
          <p:cNvPicPr preferRelativeResize="0"/>
          <p:nvPr/>
        </p:nvPicPr>
        <p:blipFill>
          <a:blip r:embed="rId3">
            <a:alphaModFix/>
          </a:blip>
          <a:stretch>
            <a:fillRect/>
          </a:stretch>
        </p:blipFill>
        <p:spPr>
          <a:xfrm>
            <a:off x="2779825" y="1659050"/>
            <a:ext cx="4476249" cy="2676525"/>
          </a:xfrm>
          <a:prstGeom prst="rect">
            <a:avLst/>
          </a:prstGeom>
          <a:noFill/>
          <a:ln>
            <a:noFill/>
          </a:ln>
        </p:spPr>
      </p:pic>
      <p:sp>
        <p:nvSpPr>
          <p:cNvPr id="199" name="Google Shape;199;p31"/>
          <p:cNvSpPr/>
          <p:nvPr/>
        </p:nvSpPr>
        <p:spPr>
          <a:xfrm>
            <a:off x="-189175" y="4976900"/>
            <a:ext cx="9423900" cy="2427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782550" y="264575"/>
            <a:ext cx="7578900" cy="9993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fr" sz="2100"/>
              <a:t>En 2019, vous utilisez une voiture. Combien de personnes étaient présentes en moyenne dans le véhicule ? Comptez-vous dans les personnes.</a:t>
            </a:r>
            <a:endParaRPr sz="2100"/>
          </a:p>
          <a:p>
            <a:pPr marL="0" lvl="0" indent="0" algn="l" rtl="0">
              <a:spcBef>
                <a:spcPts val="400"/>
              </a:spcBef>
              <a:spcAft>
                <a:spcPts val="0"/>
              </a:spcAft>
              <a:buNone/>
            </a:pPr>
            <a:endParaRPr sz="2100"/>
          </a:p>
        </p:txBody>
      </p:sp>
      <p:pic>
        <p:nvPicPr>
          <p:cNvPr id="205" name="Google Shape;205;p32"/>
          <p:cNvPicPr preferRelativeResize="0"/>
          <p:nvPr/>
        </p:nvPicPr>
        <p:blipFill>
          <a:blip r:embed="rId3">
            <a:alphaModFix/>
          </a:blip>
          <a:stretch>
            <a:fillRect/>
          </a:stretch>
        </p:blipFill>
        <p:spPr>
          <a:xfrm>
            <a:off x="2336525" y="1552713"/>
            <a:ext cx="3669400" cy="3135350"/>
          </a:xfrm>
          <a:prstGeom prst="rect">
            <a:avLst/>
          </a:prstGeom>
          <a:noFill/>
          <a:ln>
            <a:noFill/>
          </a:ln>
        </p:spPr>
      </p:pic>
      <p:sp>
        <p:nvSpPr>
          <p:cNvPr id="206" name="Google Shape;206;p32"/>
          <p:cNvSpPr/>
          <p:nvPr/>
        </p:nvSpPr>
        <p:spPr>
          <a:xfrm>
            <a:off x="-189175" y="4976900"/>
            <a:ext cx="9423900" cy="2427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3"/>
          <p:cNvPicPr preferRelativeResize="0"/>
          <p:nvPr/>
        </p:nvPicPr>
        <p:blipFill>
          <a:blip r:embed="rId3">
            <a:alphaModFix/>
          </a:blip>
          <a:stretch>
            <a:fillRect/>
          </a:stretch>
        </p:blipFill>
        <p:spPr>
          <a:xfrm>
            <a:off x="1601074" y="214300"/>
            <a:ext cx="2323600" cy="4714875"/>
          </a:xfrm>
          <a:prstGeom prst="rect">
            <a:avLst/>
          </a:prstGeom>
          <a:noFill/>
          <a:ln>
            <a:noFill/>
          </a:ln>
        </p:spPr>
      </p:pic>
      <p:pic>
        <p:nvPicPr>
          <p:cNvPr id="212" name="Google Shape;212;p33"/>
          <p:cNvPicPr preferRelativeResize="0"/>
          <p:nvPr/>
        </p:nvPicPr>
        <p:blipFill>
          <a:blip r:embed="rId4">
            <a:alphaModFix/>
          </a:blip>
          <a:stretch>
            <a:fillRect/>
          </a:stretch>
        </p:blipFill>
        <p:spPr>
          <a:xfrm>
            <a:off x="4746199" y="737225"/>
            <a:ext cx="2194727" cy="3788350"/>
          </a:xfrm>
          <a:prstGeom prst="rect">
            <a:avLst/>
          </a:prstGeom>
          <a:noFill/>
          <a:ln>
            <a:noFill/>
          </a:ln>
        </p:spPr>
      </p:pic>
      <p:sp>
        <p:nvSpPr>
          <p:cNvPr id="4" name="Google Shape;206;p32"/>
          <p:cNvSpPr/>
          <p:nvPr/>
        </p:nvSpPr>
        <p:spPr>
          <a:xfrm>
            <a:off x="-189175" y="4976900"/>
            <a:ext cx="9423900" cy="2427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450376" y="235596"/>
            <a:ext cx="8311487" cy="3973246"/>
          </a:xfrm>
          <a:prstGeom prst="rect">
            <a:avLst/>
          </a:prstGeom>
        </p:spPr>
      </p:pic>
      <p:sp>
        <p:nvSpPr>
          <p:cNvPr id="4" name="Rectangle 3"/>
          <p:cNvSpPr/>
          <p:nvPr/>
        </p:nvSpPr>
        <p:spPr>
          <a:xfrm>
            <a:off x="2450721" y="4410435"/>
            <a:ext cx="4310795" cy="523220"/>
          </a:xfrm>
          <a:prstGeom prst="rect">
            <a:avLst/>
          </a:prstGeom>
        </p:spPr>
        <p:txBody>
          <a:bodyPr wrap="none">
            <a:spAutoFit/>
          </a:bodyPr>
          <a:lstStyle/>
          <a:p>
            <a:r>
              <a:rPr lang="fr-FR" dirty="0">
                <a:hlinkClick r:id="rId4"/>
              </a:rPr>
              <a:t>https://</a:t>
            </a:r>
            <a:r>
              <a:rPr lang="fr-FR" dirty="0" smtClean="0">
                <a:hlinkClick r:id="rId4"/>
              </a:rPr>
              <a:t>ibrain.univ-tours.fr/version-francaise/greenlab</a:t>
            </a:r>
            <a:endParaRPr lang="fr-FR" dirty="0" smtClean="0"/>
          </a:p>
          <a:p>
            <a:endParaRPr lang="fr-FR" dirty="0"/>
          </a:p>
        </p:txBody>
      </p:sp>
    </p:spTree>
    <p:extLst>
      <p:ext uri="{BB962C8B-B14F-4D97-AF65-F5344CB8AC3E}">
        <p14:creationId xmlns:p14="http://schemas.microsoft.com/office/powerpoint/2010/main" val="3119458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2185050" y="414050"/>
            <a:ext cx="4773900" cy="560400"/>
          </a:xfrm>
          <a:prstGeom prst="rect">
            <a:avLst/>
          </a:prstGeom>
        </p:spPr>
        <p:txBody>
          <a:bodyPr spcFirstLastPara="1" wrap="square" lIns="91425" tIns="91425" rIns="91425" bIns="91425" anchor="t" anchorCtr="0">
            <a:normAutofit fontScale="90000"/>
          </a:bodyPr>
          <a:lstStyle/>
          <a:p>
            <a:pPr marL="457200" lvl="0" indent="-388620" algn="ctr" rtl="0">
              <a:spcBef>
                <a:spcPts val="0"/>
              </a:spcBef>
              <a:spcAft>
                <a:spcPts val="0"/>
              </a:spcAft>
              <a:buSzPct val="100000"/>
              <a:buFont typeface="Maven Pro"/>
              <a:buAutoNum type="romanUcPeriod"/>
            </a:pPr>
            <a:r>
              <a:rPr lang="fr" b="1">
                <a:latin typeface="Maven Pro"/>
                <a:ea typeface="Maven Pro"/>
                <a:cs typeface="Maven Pro"/>
                <a:sym typeface="Maven Pro"/>
              </a:rPr>
              <a:t>RÉSULTATS DU BGES 2019</a:t>
            </a:r>
            <a:endParaRPr b="1">
              <a:latin typeface="Maven Pro"/>
              <a:ea typeface="Maven Pro"/>
              <a:cs typeface="Maven Pro"/>
              <a:sym typeface="Maven Pro"/>
            </a:endParaRPr>
          </a:p>
        </p:txBody>
      </p:sp>
      <p:pic>
        <p:nvPicPr>
          <p:cNvPr id="66" name="Google Shape;66;p15"/>
          <p:cNvPicPr preferRelativeResize="0"/>
          <p:nvPr/>
        </p:nvPicPr>
        <p:blipFill rotWithShape="1">
          <a:blip r:embed="rId3">
            <a:alphaModFix/>
          </a:blip>
          <a:srcRect t="14644" b="12057"/>
          <a:stretch/>
        </p:blipFill>
        <p:spPr>
          <a:xfrm>
            <a:off x="1974000" y="2162050"/>
            <a:ext cx="5196000" cy="2539100"/>
          </a:xfrm>
          <a:prstGeom prst="rect">
            <a:avLst/>
          </a:prstGeom>
          <a:noFill/>
          <a:ln w="9525" cap="flat" cmpd="sng">
            <a:solidFill>
              <a:srgbClr val="F9F9F9"/>
            </a:solidFill>
            <a:prstDash val="solid"/>
            <a:round/>
            <a:headEnd type="none" w="sm" len="sm"/>
            <a:tailEnd type="none" w="sm" len="sm"/>
          </a:ln>
        </p:spPr>
      </p:pic>
      <p:sp>
        <p:nvSpPr>
          <p:cNvPr id="67" name="Google Shape;67;p15"/>
          <p:cNvSpPr txBox="1"/>
          <p:nvPr/>
        </p:nvSpPr>
        <p:spPr>
          <a:xfrm>
            <a:off x="1246950" y="1260450"/>
            <a:ext cx="6650100" cy="615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chemeClr val="dk1"/>
                </a:solidFill>
                <a:latin typeface="Maven Pro"/>
                <a:ea typeface="Maven Pro"/>
                <a:cs typeface="Maven Pro"/>
                <a:sym typeface="Maven Pro"/>
              </a:rPr>
              <a:t>612 TEQCO₂ SOIT 612 ANS DE CHAUFFAGE AU GAZ POUR UN 3 PIÈCES À PARIS</a:t>
            </a:r>
            <a:endParaRPr b="1">
              <a:solidFill>
                <a:schemeClr val="dk1"/>
              </a:solidFill>
              <a:latin typeface="Maven Pro"/>
              <a:ea typeface="Maven Pro"/>
              <a:cs typeface="Maven Pro"/>
              <a:sym typeface="Maven Pro"/>
            </a:endParaRPr>
          </a:p>
        </p:txBody>
      </p:sp>
      <p:sp>
        <p:nvSpPr>
          <p:cNvPr id="68" name="Google Shape;68;p15"/>
          <p:cNvSpPr/>
          <p:nvPr/>
        </p:nvSpPr>
        <p:spPr>
          <a:xfrm>
            <a:off x="4064350" y="3151400"/>
            <a:ext cx="881700" cy="560400"/>
          </a:xfrm>
          <a:prstGeom prst="roundRect">
            <a:avLst>
              <a:gd name="adj" fmla="val 16667"/>
            </a:avLst>
          </a:prstGeom>
          <a:solidFill>
            <a:schemeClr val="lt1"/>
          </a:solidFill>
          <a:ln w="9525" cap="flat" cmpd="sng">
            <a:solidFill>
              <a:srgbClr val="F9F9F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78400" y="497925"/>
            <a:ext cx="7387200" cy="6639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fr" sz="2400" b="1">
                <a:latin typeface="Maven Pro"/>
                <a:ea typeface="Maven Pro"/>
                <a:cs typeface="Maven Pro"/>
                <a:sym typeface="Maven Pro"/>
              </a:rPr>
              <a:t>II. SCOPE 1 - ÉMISSIONS DIRECTES DE GES</a:t>
            </a:r>
            <a:endParaRPr sz="2400" b="1">
              <a:latin typeface="Maven Pro"/>
              <a:ea typeface="Maven Pro"/>
              <a:cs typeface="Maven Pro"/>
              <a:sym typeface="Maven Pro"/>
            </a:endParaRPr>
          </a:p>
          <a:p>
            <a:pPr marL="457200" lvl="0" indent="0" algn="l" rtl="0">
              <a:spcBef>
                <a:spcPts val="0"/>
              </a:spcBef>
              <a:spcAft>
                <a:spcPts val="0"/>
              </a:spcAft>
              <a:buNone/>
            </a:pPr>
            <a:endParaRPr sz="2400" b="1">
              <a:latin typeface="Maven Pro"/>
              <a:ea typeface="Maven Pro"/>
              <a:cs typeface="Maven Pro"/>
              <a:sym typeface="Maven Pro"/>
            </a:endParaRPr>
          </a:p>
        </p:txBody>
      </p:sp>
      <p:sp>
        <p:nvSpPr>
          <p:cNvPr id="74" name="Google Shape;74;p16"/>
          <p:cNvSpPr txBox="1">
            <a:spLocks noGrp="1"/>
          </p:cNvSpPr>
          <p:nvPr>
            <p:ph type="body" idx="1"/>
          </p:nvPr>
        </p:nvSpPr>
        <p:spPr>
          <a:xfrm>
            <a:off x="676775" y="2487038"/>
            <a:ext cx="4970100" cy="1247700"/>
          </a:xfrm>
          <a:prstGeom prst="rect">
            <a:avLst/>
          </a:prstGeom>
          <a:solidFill>
            <a:schemeClr val="lt1"/>
          </a:solidFill>
        </p:spPr>
        <p:txBody>
          <a:bodyPr spcFirstLastPara="1" wrap="square" lIns="91425" tIns="91425" rIns="91425" bIns="91425" anchor="t" anchorCtr="0">
            <a:noAutofit/>
          </a:bodyPr>
          <a:lstStyle/>
          <a:p>
            <a:pPr marL="0" lvl="0" indent="0" algn="just" rtl="0">
              <a:spcBef>
                <a:spcPts val="1200"/>
              </a:spcBef>
              <a:spcAft>
                <a:spcPts val="0"/>
              </a:spcAft>
              <a:buNone/>
            </a:pPr>
            <a:r>
              <a:rPr lang="fr" sz="1400" dirty="0">
                <a:solidFill>
                  <a:schemeClr val="dk1"/>
                </a:solidFill>
                <a:highlight>
                  <a:schemeClr val="lt1"/>
                </a:highlight>
                <a:latin typeface="Maven Pro"/>
                <a:ea typeface="Maven Pro"/>
                <a:cs typeface="Maven Pro"/>
                <a:sym typeface="Maven Pro"/>
              </a:rPr>
              <a:t>Les émissions physiquement produites par l'activité du laboratoire.  </a:t>
            </a:r>
            <a:endParaRPr sz="1400" dirty="0">
              <a:solidFill>
                <a:schemeClr val="dk1"/>
              </a:solidFill>
              <a:highlight>
                <a:schemeClr val="lt1"/>
              </a:highlight>
              <a:latin typeface="Maven Pro"/>
              <a:ea typeface="Maven Pro"/>
              <a:cs typeface="Maven Pro"/>
              <a:sym typeface="Maven Pro"/>
            </a:endParaRPr>
          </a:p>
          <a:p>
            <a:pPr marL="457200" lvl="0" indent="-317500" algn="just" rtl="0">
              <a:spcBef>
                <a:spcPts val="1200"/>
              </a:spcBef>
              <a:spcAft>
                <a:spcPts val="0"/>
              </a:spcAft>
              <a:buClr>
                <a:schemeClr val="dk1"/>
              </a:buClr>
              <a:buSzPts val="1400"/>
              <a:buFont typeface="Maven Pro"/>
              <a:buChar char="●"/>
            </a:pPr>
            <a:r>
              <a:rPr lang="fr" sz="1400" dirty="0">
                <a:solidFill>
                  <a:schemeClr val="dk1"/>
                </a:solidFill>
                <a:highlight>
                  <a:schemeClr val="lt1"/>
                </a:highlight>
                <a:latin typeface="Maven Pro"/>
                <a:ea typeface="Maven Pro"/>
                <a:cs typeface="Maven Pro"/>
                <a:sym typeface="Maven Pro"/>
              </a:rPr>
              <a:t>Emissions directes fugitives (fuites de fluides frigorigènes) : </a:t>
            </a:r>
            <a:r>
              <a:rPr lang="fr" sz="1400" b="1" dirty="0">
                <a:solidFill>
                  <a:schemeClr val="dk1"/>
                </a:solidFill>
                <a:highlight>
                  <a:schemeClr val="lt1"/>
                </a:highlight>
                <a:latin typeface="Maven Pro"/>
                <a:ea typeface="Maven Pro"/>
                <a:cs typeface="Maven Pro"/>
                <a:sym typeface="Maven Pro"/>
              </a:rPr>
              <a:t>59 teqCO₂.</a:t>
            </a:r>
            <a:endParaRPr sz="1400" b="1" dirty="0">
              <a:solidFill>
                <a:schemeClr val="dk1"/>
              </a:solidFill>
              <a:highlight>
                <a:schemeClr val="lt1"/>
              </a:highlight>
              <a:latin typeface="Maven Pro"/>
              <a:ea typeface="Maven Pro"/>
              <a:cs typeface="Maven Pro"/>
              <a:sym typeface="Maven Pro"/>
            </a:endParaRPr>
          </a:p>
          <a:p>
            <a:pPr marL="0" lvl="0" indent="0" algn="l" rtl="0">
              <a:spcBef>
                <a:spcPts val="1200"/>
              </a:spcBef>
              <a:spcAft>
                <a:spcPts val="0"/>
              </a:spcAft>
              <a:buNone/>
            </a:pPr>
            <a:endParaRPr sz="1400" b="1" dirty="0">
              <a:solidFill>
                <a:schemeClr val="dk1"/>
              </a:solidFill>
              <a:highlight>
                <a:schemeClr val="lt1"/>
              </a:highlight>
              <a:latin typeface="Maven Pro"/>
              <a:ea typeface="Maven Pro"/>
              <a:cs typeface="Maven Pro"/>
              <a:sym typeface="Maven Pro"/>
            </a:endParaRPr>
          </a:p>
          <a:p>
            <a:pPr marL="0" lvl="0" indent="0" algn="l" rtl="0">
              <a:spcBef>
                <a:spcPts val="1200"/>
              </a:spcBef>
              <a:spcAft>
                <a:spcPts val="0"/>
              </a:spcAft>
              <a:buNone/>
            </a:pPr>
            <a:endParaRPr sz="1400" dirty="0">
              <a:solidFill>
                <a:schemeClr val="dk1"/>
              </a:solidFill>
              <a:highlight>
                <a:schemeClr val="lt1"/>
              </a:highlight>
              <a:latin typeface="Maven Pro"/>
              <a:ea typeface="Maven Pro"/>
              <a:cs typeface="Maven Pro"/>
              <a:sym typeface="Maven Pro"/>
            </a:endParaRPr>
          </a:p>
          <a:p>
            <a:pPr marL="0" lvl="0" indent="0" algn="l" rtl="0">
              <a:spcBef>
                <a:spcPts val="1200"/>
              </a:spcBef>
              <a:spcAft>
                <a:spcPts val="0"/>
              </a:spcAft>
              <a:buNone/>
            </a:pPr>
            <a:endParaRPr sz="1400" dirty="0">
              <a:solidFill>
                <a:schemeClr val="dk1"/>
              </a:solidFill>
              <a:highlight>
                <a:schemeClr val="lt1"/>
              </a:highlight>
              <a:latin typeface="Maven Pro"/>
              <a:ea typeface="Maven Pro"/>
              <a:cs typeface="Maven Pro"/>
              <a:sym typeface="Maven Pro"/>
            </a:endParaRPr>
          </a:p>
          <a:p>
            <a:pPr marL="0" lvl="0" indent="0" algn="l" rtl="0">
              <a:spcBef>
                <a:spcPts val="1200"/>
              </a:spcBef>
              <a:spcAft>
                <a:spcPts val="0"/>
              </a:spcAft>
              <a:buNone/>
            </a:pPr>
            <a:endParaRPr sz="1400" dirty="0">
              <a:solidFill>
                <a:schemeClr val="dk1"/>
              </a:solidFill>
              <a:highlight>
                <a:schemeClr val="lt1"/>
              </a:highlight>
              <a:latin typeface="Maven Pro"/>
              <a:ea typeface="Maven Pro"/>
              <a:cs typeface="Maven Pro"/>
              <a:sym typeface="Maven Pro"/>
            </a:endParaRPr>
          </a:p>
          <a:p>
            <a:pPr marL="0" lvl="0" indent="0" algn="l" rtl="0">
              <a:spcBef>
                <a:spcPts val="1200"/>
              </a:spcBef>
              <a:spcAft>
                <a:spcPts val="1200"/>
              </a:spcAft>
              <a:buNone/>
            </a:pPr>
            <a:endParaRPr sz="1400" dirty="0">
              <a:solidFill>
                <a:schemeClr val="dk1"/>
              </a:solidFill>
              <a:highlight>
                <a:schemeClr val="lt1"/>
              </a:highlight>
              <a:latin typeface="Maven Pro"/>
              <a:ea typeface="Maven Pro"/>
              <a:cs typeface="Maven Pro"/>
              <a:sym typeface="Maven Pro"/>
            </a:endParaRPr>
          </a:p>
        </p:txBody>
      </p:sp>
      <p:sp>
        <p:nvSpPr>
          <p:cNvPr id="75" name="Google Shape;75;p16"/>
          <p:cNvSpPr/>
          <p:nvPr/>
        </p:nvSpPr>
        <p:spPr>
          <a:xfrm>
            <a:off x="-189175" y="4976900"/>
            <a:ext cx="9423900" cy="242700"/>
          </a:xfrm>
          <a:prstGeom prst="rect">
            <a:avLst/>
          </a:prstGeom>
          <a:solidFill>
            <a:srgbClr val="00B05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txBox="1"/>
          <p:nvPr/>
        </p:nvSpPr>
        <p:spPr>
          <a:xfrm>
            <a:off x="676775" y="1518463"/>
            <a:ext cx="4809600" cy="987932"/>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0" algn="ctr" rtl="0">
              <a:lnSpc>
                <a:spcPct val="115000"/>
              </a:lnSpc>
              <a:spcBef>
                <a:spcPts val="1200"/>
              </a:spcBef>
              <a:spcAft>
                <a:spcPts val="1200"/>
              </a:spcAft>
              <a:buNone/>
            </a:pPr>
            <a:r>
              <a:rPr lang="fr" b="1" dirty="0">
                <a:solidFill>
                  <a:schemeClr val="dk1"/>
                </a:solidFill>
                <a:latin typeface="Maven Pro"/>
                <a:ea typeface="Maven Pro"/>
                <a:cs typeface="Maven Pro"/>
                <a:sym typeface="Maven Pro"/>
              </a:rPr>
              <a:t>59 TEQCO₂ SOIT 11 210 ALLERS-RETOURS PARIS-BORDEAUX EN TRAIN PAR AN</a:t>
            </a:r>
            <a:endParaRPr sz="1600" b="1" dirty="0">
              <a:latin typeface="Maven Pro"/>
              <a:ea typeface="Maven Pro"/>
              <a:cs typeface="Maven Pro"/>
              <a:sym typeface="Maven Pro"/>
            </a:endParaRPr>
          </a:p>
        </p:txBody>
      </p:sp>
      <p:pic>
        <p:nvPicPr>
          <p:cNvPr id="77" name="Google Shape;77;p16"/>
          <p:cNvPicPr preferRelativeResize="0"/>
          <p:nvPr/>
        </p:nvPicPr>
        <p:blipFill>
          <a:blip r:embed="rId3">
            <a:alphaModFix/>
          </a:blip>
          <a:stretch>
            <a:fillRect/>
          </a:stretch>
        </p:blipFill>
        <p:spPr>
          <a:xfrm>
            <a:off x="6078497" y="1347406"/>
            <a:ext cx="2492900" cy="3222166"/>
          </a:xfrm>
          <a:prstGeom prst="rect">
            <a:avLst/>
          </a:prstGeom>
          <a:noFill/>
          <a:ln>
            <a:noFill/>
          </a:ln>
        </p:spPr>
      </p:pic>
      <p:pic>
        <p:nvPicPr>
          <p:cNvPr id="78" name="Google Shape;78;p16"/>
          <p:cNvPicPr preferRelativeResize="0"/>
          <p:nvPr/>
        </p:nvPicPr>
        <p:blipFill>
          <a:blip r:embed="rId4">
            <a:alphaModFix/>
          </a:blip>
          <a:stretch>
            <a:fillRect/>
          </a:stretch>
        </p:blipFill>
        <p:spPr>
          <a:xfrm>
            <a:off x="8085225" y="497927"/>
            <a:ext cx="569061" cy="663900"/>
          </a:xfrm>
          <a:prstGeom prst="rect">
            <a:avLst/>
          </a:prstGeom>
          <a:noFill/>
          <a:ln>
            <a:noFill/>
          </a:ln>
        </p:spPr>
      </p:pic>
      <p:sp>
        <p:nvSpPr>
          <p:cNvPr id="79" name="Google Shape;79;p16"/>
          <p:cNvSpPr txBox="1"/>
          <p:nvPr/>
        </p:nvSpPr>
        <p:spPr>
          <a:xfrm>
            <a:off x="4137875" y="4074000"/>
            <a:ext cx="1348500" cy="400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Clr>
                <a:schemeClr val="dk1"/>
              </a:buClr>
              <a:buSzPts val="1100"/>
              <a:buFont typeface="Arial"/>
              <a:buNone/>
            </a:pPr>
            <a:r>
              <a:rPr lang="fr" b="1">
                <a:solidFill>
                  <a:schemeClr val="dk1"/>
                </a:solidFill>
                <a:highlight>
                  <a:schemeClr val="lt1"/>
                </a:highlight>
                <a:latin typeface="Maven Pro"/>
                <a:ea typeface="Maven Pro"/>
                <a:cs typeface="Maven Pro"/>
                <a:sym typeface="Maven Pro"/>
              </a:rPr>
              <a:t>10 % du BGES</a:t>
            </a:r>
            <a:endParaRPr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1366800" y="418325"/>
            <a:ext cx="6410400" cy="57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Maven Pro"/>
              <a:buAutoNum type="arabicPeriod"/>
            </a:pPr>
            <a:r>
              <a:rPr lang="fr" sz="2400" b="1">
                <a:latin typeface="Maven Pro"/>
                <a:ea typeface="Maven Pro"/>
                <a:cs typeface="Maven Pro"/>
                <a:sym typeface="Maven Pro"/>
              </a:rPr>
              <a:t>INITIATIVES RÉALISÉES PAR GREENLAB </a:t>
            </a:r>
            <a:endParaRPr sz="2400" b="1">
              <a:latin typeface="Maven Pro"/>
              <a:ea typeface="Maven Pro"/>
              <a:cs typeface="Maven Pro"/>
              <a:sym typeface="Maven Pro"/>
            </a:endParaRPr>
          </a:p>
          <a:p>
            <a:pPr marL="0" lvl="0" indent="0" algn="l" rtl="0">
              <a:spcBef>
                <a:spcPts val="0"/>
              </a:spcBef>
              <a:spcAft>
                <a:spcPts val="0"/>
              </a:spcAft>
              <a:buClr>
                <a:schemeClr val="dk1"/>
              </a:buClr>
              <a:buSzPts val="1100"/>
              <a:buFont typeface="Arial"/>
              <a:buNone/>
            </a:pPr>
            <a:endParaRPr sz="2400" b="1">
              <a:latin typeface="Maven Pro"/>
              <a:ea typeface="Maven Pro"/>
              <a:cs typeface="Maven Pro"/>
              <a:sym typeface="Maven Pro"/>
            </a:endParaRPr>
          </a:p>
          <a:p>
            <a:pPr marL="0" lvl="0" indent="0" algn="l" rtl="0">
              <a:spcBef>
                <a:spcPts val="0"/>
              </a:spcBef>
              <a:spcAft>
                <a:spcPts val="0"/>
              </a:spcAft>
              <a:buClr>
                <a:schemeClr val="dk1"/>
              </a:buClr>
              <a:buSzPts val="1100"/>
              <a:buFont typeface="Arial"/>
              <a:buNone/>
            </a:pPr>
            <a:endParaRPr sz="2400" b="1">
              <a:latin typeface="Maven Pro"/>
              <a:ea typeface="Maven Pro"/>
              <a:cs typeface="Maven Pro"/>
              <a:sym typeface="Maven Pro"/>
            </a:endParaRPr>
          </a:p>
          <a:p>
            <a:pPr marL="0" lvl="0" indent="0" algn="l" rtl="0">
              <a:spcBef>
                <a:spcPts val="0"/>
              </a:spcBef>
              <a:spcAft>
                <a:spcPts val="0"/>
              </a:spcAft>
              <a:buNone/>
            </a:pPr>
            <a:endParaRPr sz="2400">
              <a:latin typeface="Maven Pro"/>
              <a:ea typeface="Maven Pro"/>
              <a:cs typeface="Maven Pro"/>
              <a:sym typeface="Maven Pro"/>
            </a:endParaRPr>
          </a:p>
        </p:txBody>
      </p:sp>
      <p:sp>
        <p:nvSpPr>
          <p:cNvPr id="85" name="Google Shape;85;p17"/>
          <p:cNvSpPr txBox="1">
            <a:spLocks noGrp="1"/>
          </p:cNvSpPr>
          <p:nvPr>
            <p:ph type="body" idx="1"/>
          </p:nvPr>
        </p:nvSpPr>
        <p:spPr>
          <a:xfrm>
            <a:off x="311700" y="1469575"/>
            <a:ext cx="8520600" cy="278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sz="1400" b="1">
                <a:solidFill>
                  <a:schemeClr val="dk1"/>
                </a:solidFill>
                <a:latin typeface="Maven Pro"/>
                <a:ea typeface="Maven Pro"/>
                <a:cs typeface="Maven Pro"/>
                <a:sym typeface="Maven Pro"/>
              </a:rPr>
              <a:t>2021</a:t>
            </a:r>
            <a:r>
              <a:rPr lang="fr" sz="1400">
                <a:solidFill>
                  <a:schemeClr val="dk1"/>
                </a:solidFill>
                <a:latin typeface="Maven Pro"/>
                <a:ea typeface="Maven Pro"/>
                <a:cs typeface="Maven Pro"/>
                <a:sym typeface="Maven Pro"/>
              </a:rPr>
              <a:t> : </a:t>
            </a:r>
            <a:endParaRPr sz="1400">
              <a:solidFill>
                <a:schemeClr val="dk1"/>
              </a:solidFill>
              <a:latin typeface="Maven Pro"/>
              <a:ea typeface="Maven Pro"/>
              <a:cs typeface="Maven Pro"/>
              <a:sym typeface="Maven Pro"/>
            </a:endParaRPr>
          </a:p>
          <a:p>
            <a:pPr marL="457200" lvl="0" indent="-317500" algn="l" rtl="0">
              <a:spcBef>
                <a:spcPts val="120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Charte éco-responsable</a:t>
            </a:r>
            <a:endParaRPr sz="1400">
              <a:solidFill>
                <a:schemeClr val="dk1"/>
              </a:solidFill>
              <a:latin typeface="Maven Pro"/>
              <a:ea typeface="Maven Pro"/>
              <a:cs typeface="Maven Pro"/>
              <a:sym typeface="Maven Pro"/>
            </a:endParaRPr>
          </a:p>
          <a:p>
            <a:pPr marL="914400" lvl="1" indent="-317500" algn="l" rtl="0">
              <a:spcBef>
                <a:spcPts val="0"/>
              </a:spcBef>
              <a:spcAft>
                <a:spcPts val="0"/>
              </a:spcAft>
              <a:buClr>
                <a:schemeClr val="dk1"/>
              </a:buClr>
              <a:buSzPts val="1400"/>
              <a:buFont typeface="Maven Pro"/>
              <a:buChar char="○"/>
            </a:pPr>
            <a:r>
              <a:rPr lang="fr">
                <a:solidFill>
                  <a:schemeClr val="dk1"/>
                </a:solidFill>
                <a:latin typeface="Maven Pro"/>
                <a:ea typeface="Maven Pro"/>
                <a:cs typeface="Maven Pro"/>
                <a:sym typeface="Maven Pro"/>
              </a:rPr>
              <a:t>Maîtriser sa consommation énergétique</a:t>
            </a:r>
            <a:endParaRPr>
              <a:solidFill>
                <a:schemeClr val="dk1"/>
              </a:solidFill>
              <a:latin typeface="Maven Pro"/>
              <a:ea typeface="Maven Pro"/>
              <a:cs typeface="Maven Pro"/>
              <a:sym typeface="Maven Pro"/>
            </a:endParaRPr>
          </a:p>
          <a:p>
            <a:pPr marL="0" lvl="0" indent="0" algn="l" rtl="0">
              <a:spcBef>
                <a:spcPts val="1200"/>
              </a:spcBef>
              <a:spcAft>
                <a:spcPts val="0"/>
              </a:spcAft>
              <a:buNone/>
            </a:pPr>
            <a:r>
              <a:rPr lang="fr" sz="1400" b="1">
                <a:solidFill>
                  <a:schemeClr val="dk1"/>
                </a:solidFill>
                <a:latin typeface="Maven Pro"/>
                <a:ea typeface="Maven Pro"/>
                <a:cs typeface="Maven Pro"/>
                <a:sym typeface="Maven Pro"/>
              </a:rPr>
              <a:t>2022 :</a:t>
            </a:r>
            <a:r>
              <a:rPr lang="fr" sz="1400">
                <a:solidFill>
                  <a:schemeClr val="dk1"/>
                </a:solidFill>
                <a:latin typeface="Maven Pro"/>
                <a:ea typeface="Maven Pro"/>
                <a:cs typeface="Maven Pro"/>
                <a:sym typeface="Maven Pro"/>
              </a:rPr>
              <a:t> </a:t>
            </a:r>
            <a:endParaRPr sz="1400">
              <a:solidFill>
                <a:schemeClr val="dk1"/>
              </a:solidFill>
              <a:latin typeface="Maven Pro"/>
              <a:ea typeface="Maven Pro"/>
              <a:cs typeface="Maven Pro"/>
              <a:sym typeface="Maven Pro"/>
            </a:endParaRPr>
          </a:p>
          <a:p>
            <a:pPr marL="457200" lvl="0" indent="-317500" algn="l" rtl="0">
              <a:spcBef>
                <a:spcPts val="120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A venir</a:t>
            </a:r>
            <a:endParaRPr sz="1400">
              <a:solidFill>
                <a:schemeClr val="dk1"/>
              </a:solidFill>
              <a:latin typeface="Maven Pro"/>
              <a:ea typeface="Maven Pro"/>
              <a:cs typeface="Maven Pro"/>
              <a:sym typeface="Maven Pro"/>
            </a:endParaRPr>
          </a:p>
        </p:txBody>
      </p:sp>
      <p:sp>
        <p:nvSpPr>
          <p:cNvPr id="86" name="Google Shape;86;p17"/>
          <p:cNvSpPr/>
          <p:nvPr/>
        </p:nvSpPr>
        <p:spPr>
          <a:xfrm>
            <a:off x="-189175" y="4976900"/>
            <a:ext cx="9423900" cy="242700"/>
          </a:xfrm>
          <a:prstGeom prst="rect">
            <a:avLst/>
          </a:prstGeom>
          <a:solidFill>
            <a:srgbClr val="00B05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1368300" y="445050"/>
            <a:ext cx="6407400" cy="572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fr" sz="2400" b="1">
                <a:latin typeface="Maven Pro"/>
                <a:ea typeface="Maven Pro"/>
                <a:cs typeface="Maven Pro"/>
                <a:sym typeface="Maven Pro"/>
              </a:rPr>
              <a:t>2. LEVIERS D’ACTION ENVISAGEABLES</a:t>
            </a:r>
            <a:endParaRPr sz="2400" b="1">
              <a:latin typeface="Maven Pro"/>
              <a:ea typeface="Maven Pro"/>
              <a:cs typeface="Maven Pro"/>
              <a:sym typeface="Maven Pro"/>
            </a:endParaRPr>
          </a:p>
          <a:p>
            <a:pPr marL="0" lvl="0" indent="0" algn="l" rtl="0">
              <a:spcBef>
                <a:spcPts val="0"/>
              </a:spcBef>
              <a:spcAft>
                <a:spcPts val="0"/>
              </a:spcAft>
              <a:buNone/>
            </a:pPr>
            <a:endParaRPr sz="2400" b="1">
              <a:latin typeface="Maven Pro"/>
              <a:ea typeface="Maven Pro"/>
              <a:cs typeface="Maven Pro"/>
              <a:sym typeface="Maven Pro"/>
            </a:endParaRPr>
          </a:p>
        </p:txBody>
      </p:sp>
      <p:sp>
        <p:nvSpPr>
          <p:cNvPr id="92" name="Google Shape;92;p18"/>
          <p:cNvSpPr txBox="1">
            <a:spLocks noGrp="1"/>
          </p:cNvSpPr>
          <p:nvPr>
            <p:ph type="body" idx="1"/>
          </p:nvPr>
        </p:nvSpPr>
        <p:spPr>
          <a:xfrm>
            <a:off x="311700" y="1554572"/>
            <a:ext cx="8520600" cy="2359800"/>
          </a:xfrm>
          <a:prstGeom prst="rect">
            <a:avLst/>
          </a:prstGeom>
        </p:spPr>
        <p:txBody>
          <a:bodyPr spcFirstLastPara="1" wrap="square" lIns="91425" tIns="91425" rIns="91425" bIns="91425" anchor="t" anchorCtr="0">
            <a:noAutofit/>
          </a:bodyPr>
          <a:lstStyle/>
          <a:p>
            <a:pPr marL="457200" lvl="0" indent="-317500" algn="just" rtl="0">
              <a:spcBef>
                <a:spcPts val="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Réaliser un schéma directeur des fluides frigorigènes (Grégoire Barghamian)</a:t>
            </a:r>
            <a:endParaRPr sz="1400">
              <a:solidFill>
                <a:schemeClr val="dk1"/>
              </a:solidFill>
              <a:latin typeface="Maven Pro"/>
              <a:ea typeface="Maven Pro"/>
              <a:cs typeface="Maven Pro"/>
              <a:sym typeface="Maven Pro"/>
            </a:endParaRPr>
          </a:p>
          <a:p>
            <a:pPr marL="457200" lvl="0" indent="-317500" algn="just" rtl="0">
              <a:spcBef>
                <a:spcPts val="100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Changer le système de réfrigération et de climatisation par des unités plus performantes</a:t>
            </a:r>
            <a:endParaRPr sz="1400">
              <a:solidFill>
                <a:schemeClr val="dk1"/>
              </a:solidFill>
              <a:latin typeface="Maven Pro"/>
              <a:ea typeface="Maven Pro"/>
              <a:cs typeface="Maven Pro"/>
              <a:sym typeface="Maven Pro"/>
            </a:endParaRPr>
          </a:p>
          <a:p>
            <a:pPr marL="457200" lvl="0" indent="-317500" algn="just" rtl="0">
              <a:spcBef>
                <a:spcPts val="100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Remplacer les fluides frigorigènes par des fluides avec un facteur d'émission moins important</a:t>
            </a:r>
            <a:endParaRPr sz="1400">
              <a:solidFill>
                <a:schemeClr val="dk1"/>
              </a:solidFill>
              <a:latin typeface="Maven Pro"/>
              <a:ea typeface="Maven Pro"/>
              <a:cs typeface="Maven Pro"/>
              <a:sym typeface="Maven Pro"/>
            </a:endParaRPr>
          </a:p>
          <a:p>
            <a:pPr marL="457200" lvl="0" indent="-317500" algn="just" rtl="0">
              <a:spcBef>
                <a:spcPts val="100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Entretenir plus régulièrement le système de climatisation </a:t>
            </a:r>
            <a:endParaRPr sz="1400">
              <a:solidFill>
                <a:schemeClr val="dk1"/>
              </a:solidFill>
              <a:latin typeface="Maven Pro"/>
              <a:ea typeface="Maven Pro"/>
              <a:cs typeface="Maven Pro"/>
              <a:sym typeface="Maven Pro"/>
            </a:endParaRPr>
          </a:p>
          <a:p>
            <a:pPr marL="457200" lvl="0" indent="-317500" algn="just" rtl="0">
              <a:spcBef>
                <a:spcPts val="100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Rénover le système de climatisation</a:t>
            </a:r>
            <a:endParaRPr sz="1400">
              <a:solidFill>
                <a:schemeClr val="dk1"/>
              </a:solidFill>
              <a:latin typeface="Maven Pro"/>
              <a:ea typeface="Maven Pro"/>
              <a:cs typeface="Maven Pro"/>
              <a:sym typeface="Maven Pro"/>
            </a:endParaRPr>
          </a:p>
          <a:p>
            <a:pPr marL="0" lvl="0" indent="0" algn="l" rtl="0">
              <a:spcBef>
                <a:spcPts val="1000"/>
              </a:spcBef>
              <a:spcAft>
                <a:spcPts val="1200"/>
              </a:spcAft>
              <a:buNone/>
            </a:pPr>
            <a:endParaRPr sz="1400">
              <a:latin typeface="Maven Pro"/>
              <a:ea typeface="Maven Pro"/>
              <a:cs typeface="Maven Pro"/>
              <a:sym typeface="Maven Pro"/>
            </a:endParaRPr>
          </a:p>
        </p:txBody>
      </p:sp>
      <p:sp>
        <p:nvSpPr>
          <p:cNvPr id="93" name="Google Shape;93;p18"/>
          <p:cNvSpPr/>
          <p:nvPr/>
        </p:nvSpPr>
        <p:spPr>
          <a:xfrm>
            <a:off x="-189175" y="4976900"/>
            <a:ext cx="9423900" cy="242700"/>
          </a:xfrm>
          <a:prstGeom prst="rect">
            <a:avLst/>
          </a:prstGeom>
          <a:solidFill>
            <a:srgbClr val="00B05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txBox="1"/>
          <p:nvPr/>
        </p:nvSpPr>
        <p:spPr>
          <a:xfrm>
            <a:off x="311700" y="1017750"/>
            <a:ext cx="4221600" cy="872700"/>
          </a:xfrm>
          <a:prstGeom prst="rect">
            <a:avLst/>
          </a:prstGeom>
          <a:noFill/>
          <a:ln>
            <a:noFill/>
          </a:ln>
        </p:spPr>
        <p:txBody>
          <a:bodyPr spcFirstLastPara="1" wrap="square" lIns="91425" tIns="91425" rIns="91425" bIns="91425" anchor="t" anchorCtr="0">
            <a:spAutoFit/>
          </a:bodyPr>
          <a:lstStyle/>
          <a:p>
            <a:pPr marL="457200" lvl="0" indent="-342900" algn="just" rtl="0">
              <a:lnSpc>
                <a:spcPct val="115000"/>
              </a:lnSpc>
              <a:spcBef>
                <a:spcPts val="1200"/>
              </a:spcBef>
              <a:spcAft>
                <a:spcPts val="0"/>
              </a:spcAft>
              <a:buSzPts val="1800"/>
              <a:buFont typeface="Maven Pro"/>
              <a:buAutoNum type="alphaLcPeriod"/>
            </a:pPr>
            <a:r>
              <a:rPr lang="fr" sz="1800" b="1">
                <a:solidFill>
                  <a:schemeClr val="dk1"/>
                </a:solidFill>
                <a:highlight>
                  <a:schemeClr val="lt1"/>
                </a:highlight>
                <a:latin typeface="Maven Pro"/>
                <a:ea typeface="Maven Pro"/>
                <a:cs typeface="Maven Pro"/>
                <a:sym typeface="Maven Pro"/>
              </a:rPr>
              <a:t>Les émissions directes fugitives</a:t>
            </a:r>
            <a:endParaRPr sz="1800" b="1">
              <a:latin typeface="Maven Pro"/>
              <a:ea typeface="Maven Pro"/>
              <a:cs typeface="Maven Pro"/>
              <a:sym typeface="Maven Pro"/>
            </a:endParaRPr>
          </a:p>
          <a:p>
            <a:pPr marL="0" lvl="0" indent="0" algn="l" rtl="0">
              <a:spcBef>
                <a:spcPts val="120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650700" y="338050"/>
            <a:ext cx="784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2400" b="1">
                <a:latin typeface="Maven Pro"/>
                <a:ea typeface="Maven Pro"/>
                <a:cs typeface="Maven Pro"/>
                <a:sym typeface="Maven Pro"/>
              </a:rPr>
              <a:t>III. SCOPE 2 - EMISSIONS INDIRECTES ASSOCIÉES À L'ÉNERGIE</a:t>
            </a:r>
            <a:endParaRPr sz="2400" b="1">
              <a:latin typeface="Maven Pro"/>
              <a:ea typeface="Maven Pro"/>
              <a:cs typeface="Maven Pro"/>
              <a:sym typeface="Maven Pro"/>
            </a:endParaRPr>
          </a:p>
          <a:p>
            <a:pPr marL="0" lvl="0" indent="0" algn="l" rtl="0">
              <a:spcBef>
                <a:spcPts val="0"/>
              </a:spcBef>
              <a:spcAft>
                <a:spcPts val="0"/>
              </a:spcAft>
              <a:buClr>
                <a:schemeClr val="dk1"/>
              </a:buClr>
              <a:buSzPts val="1100"/>
              <a:buFont typeface="Arial"/>
              <a:buNone/>
            </a:pPr>
            <a:endParaRPr sz="2400" b="1">
              <a:latin typeface="Maven Pro"/>
              <a:ea typeface="Maven Pro"/>
              <a:cs typeface="Maven Pro"/>
              <a:sym typeface="Maven Pro"/>
            </a:endParaRPr>
          </a:p>
          <a:p>
            <a:pPr marL="0" lvl="0" indent="0" algn="l" rtl="0">
              <a:spcBef>
                <a:spcPts val="0"/>
              </a:spcBef>
              <a:spcAft>
                <a:spcPts val="0"/>
              </a:spcAft>
              <a:buNone/>
            </a:pPr>
            <a:endParaRPr sz="2400" b="1">
              <a:latin typeface="Maven Pro"/>
              <a:ea typeface="Maven Pro"/>
              <a:cs typeface="Maven Pro"/>
              <a:sym typeface="Maven Pro"/>
            </a:endParaRPr>
          </a:p>
        </p:txBody>
      </p:sp>
      <p:sp>
        <p:nvSpPr>
          <p:cNvPr id="100" name="Google Shape;100;p19"/>
          <p:cNvSpPr txBox="1">
            <a:spLocks noGrp="1"/>
          </p:cNvSpPr>
          <p:nvPr>
            <p:ph type="body" idx="1"/>
          </p:nvPr>
        </p:nvSpPr>
        <p:spPr>
          <a:xfrm>
            <a:off x="650700" y="2391125"/>
            <a:ext cx="4372500" cy="1616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 sz="1400">
                <a:solidFill>
                  <a:schemeClr val="dk1"/>
                </a:solidFill>
                <a:latin typeface="Maven Pro"/>
                <a:ea typeface="Maven Pro"/>
                <a:cs typeface="Maven Pro"/>
                <a:sym typeface="Maven Pro"/>
              </a:rPr>
              <a:t>Émissions associées à la production d’électricité, de chaleur ou de vapeur importée pour les activités du laboratoire</a:t>
            </a:r>
            <a:endParaRPr sz="1400">
              <a:solidFill>
                <a:schemeClr val="dk1"/>
              </a:solidFill>
              <a:latin typeface="Maven Pro"/>
              <a:ea typeface="Maven Pro"/>
              <a:cs typeface="Maven Pro"/>
              <a:sym typeface="Maven Pro"/>
            </a:endParaRPr>
          </a:p>
          <a:p>
            <a:pPr marL="0" lvl="0" indent="0" algn="just" rtl="0">
              <a:lnSpc>
                <a:spcPct val="80000"/>
              </a:lnSpc>
              <a:spcBef>
                <a:spcPts val="0"/>
              </a:spcBef>
              <a:spcAft>
                <a:spcPts val="0"/>
              </a:spcAft>
              <a:buSzPts val="770"/>
              <a:buNone/>
            </a:pPr>
            <a:endParaRPr sz="1400">
              <a:solidFill>
                <a:schemeClr val="dk1"/>
              </a:solidFill>
              <a:latin typeface="Maven Pro"/>
              <a:ea typeface="Maven Pro"/>
              <a:cs typeface="Maven Pro"/>
              <a:sym typeface="Maven Pro"/>
            </a:endParaRPr>
          </a:p>
          <a:p>
            <a:pPr marL="457200" lvl="0" indent="-317500" algn="just" rtl="0">
              <a:lnSpc>
                <a:spcPct val="80000"/>
              </a:lnSpc>
              <a:spcBef>
                <a:spcPts val="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Les émissions indirectes liées à la consommation d’électricité : </a:t>
            </a:r>
            <a:r>
              <a:rPr lang="fr" sz="1400" b="1">
                <a:solidFill>
                  <a:schemeClr val="dk1"/>
                </a:solidFill>
                <a:latin typeface="Maven Pro"/>
                <a:ea typeface="Maven Pro"/>
                <a:cs typeface="Maven Pro"/>
                <a:sym typeface="Maven Pro"/>
              </a:rPr>
              <a:t>23 teqCO₂ </a:t>
            </a:r>
            <a:endParaRPr sz="1400" b="1">
              <a:solidFill>
                <a:schemeClr val="dk1"/>
              </a:solidFill>
              <a:latin typeface="Maven Pro"/>
              <a:ea typeface="Maven Pro"/>
              <a:cs typeface="Maven Pro"/>
              <a:sym typeface="Maven Pro"/>
            </a:endParaRPr>
          </a:p>
          <a:p>
            <a:pPr marL="457200" lvl="0" indent="-317500" algn="just" rtl="0">
              <a:lnSpc>
                <a:spcPct val="80000"/>
              </a:lnSpc>
              <a:spcBef>
                <a:spcPts val="100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Les émissions indirectes liées à la consommation de vapeur, chaleur ou froid : </a:t>
            </a:r>
            <a:r>
              <a:rPr lang="fr" sz="1400" b="1">
                <a:solidFill>
                  <a:schemeClr val="dk1"/>
                </a:solidFill>
                <a:latin typeface="Maven Pro"/>
                <a:ea typeface="Maven Pro"/>
                <a:cs typeface="Maven Pro"/>
                <a:sym typeface="Maven Pro"/>
              </a:rPr>
              <a:t>101 teqCO₂</a:t>
            </a:r>
            <a:endParaRPr sz="1400" b="1">
              <a:solidFill>
                <a:schemeClr val="dk1"/>
              </a:solidFill>
              <a:latin typeface="Maven Pro"/>
              <a:ea typeface="Maven Pro"/>
              <a:cs typeface="Maven Pro"/>
              <a:sym typeface="Maven Pro"/>
            </a:endParaRPr>
          </a:p>
          <a:p>
            <a:pPr marL="0" lvl="0" indent="0" algn="just" rtl="0">
              <a:lnSpc>
                <a:spcPct val="80000"/>
              </a:lnSpc>
              <a:spcBef>
                <a:spcPts val="0"/>
              </a:spcBef>
              <a:spcAft>
                <a:spcPts val="0"/>
              </a:spcAft>
              <a:buSzPts val="770"/>
              <a:buNone/>
            </a:pPr>
            <a:endParaRPr sz="1400" b="1">
              <a:solidFill>
                <a:schemeClr val="dk1"/>
              </a:solidFill>
              <a:latin typeface="Maven Pro"/>
              <a:ea typeface="Maven Pro"/>
              <a:cs typeface="Maven Pro"/>
              <a:sym typeface="Maven Pro"/>
            </a:endParaRPr>
          </a:p>
          <a:p>
            <a:pPr marL="0" lvl="0" indent="0" algn="just" rtl="0">
              <a:lnSpc>
                <a:spcPct val="80000"/>
              </a:lnSpc>
              <a:spcBef>
                <a:spcPts val="0"/>
              </a:spcBef>
              <a:spcAft>
                <a:spcPts val="0"/>
              </a:spcAft>
              <a:buSzPts val="770"/>
              <a:buNone/>
            </a:pPr>
            <a:endParaRPr sz="1400" b="1">
              <a:solidFill>
                <a:schemeClr val="dk1"/>
              </a:solidFill>
              <a:latin typeface="Maven Pro"/>
              <a:ea typeface="Maven Pro"/>
              <a:cs typeface="Maven Pro"/>
              <a:sym typeface="Maven Pro"/>
            </a:endParaRPr>
          </a:p>
        </p:txBody>
      </p:sp>
      <p:sp>
        <p:nvSpPr>
          <p:cNvPr id="101" name="Google Shape;101;p19"/>
          <p:cNvSpPr/>
          <p:nvPr/>
        </p:nvSpPr>
        <p:spPr>
          <a:xfrm>
            <a:off x="-189175" y="4976900"/>
            <a:ext cx="9423900" cy="242700"/>
          </a:xfrm>
          <a:prstGeom prst="rect">
            <a:avLst/>
          </a:prstGeom>
          <a:solidFill>
            <a:srgbClr val="FFFF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9"/>
          <p:cNvSpPr txBox="1"/>
          <p:nvPr/>
        </p:nvSpPr>
        <p:spPr>
          <a:xfrm>
            <a:off x="650700" y="1507550"/>
            <a:ext cx="4737900" cy="615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fr" b="1">
                <a:solidFill>
                  <a:schemeClr val="dk1"/>
                </a:solidFill>
                <a:latin typeface="Maven Pro"/>
                <a:ea typeface="Maven Pro"/>
                <a:cs typeface="Maven Pro"/>
                <a:sym typeface="Maven Pro"/>
              </a:rPr>
              <a:t>124 TEQCO₂ SOIT 128 ALLER/RETOUR PARIS-NEW-YORK EN AVION PAR PASSAGER.</a:t>
            </a:r>
            <a:endParaRPr b="1">
              <a:latin typeface="Maven Pro"/>
              <a:ea typeface="Maven Pro"/>
              <a:cs typeface="Maven Pro"/>
              <a:sym typeface="Maven Pro"/>
            </a:endParaRPr>
          </a:p>
        </p:txBody>
      </p:sp>
      <p:pic>
        <p:nvPicPr>
          <p:cNvPr id="103" name="Google Shape;103;p19"/>
          <p:cNvPicPr preferRelativeResize="0"/>
          <p:nvPr/>
        </p:nvPicPr>
        <p:blipFill>
          <a:blip r:embed="rId3">
            <a:alphaModFix/>
          </a:blip>
          <a:stretch>
            <a:fillRect/>
          </a:stretch>
        </p:blipFill>
        <p:spPr>
          <a:xfrm>
            <a:off x="5388725" y="1768188"/>
            <a:ext cx="3526900" cy="2351275"/>
          </a:xfrm>
          <a:prstGeom prst="rect">
            <a:avLst/>
          </a:prstGeom>
          <a:noFill/>
          <a:ln>
            <a:noFill/>
          </a:ln>
        </p:spPr>
      </p:pic>
      <p:pic>
        <p:nvPicPr>
          <p:cNvPr id="104" name="Google Shape;104;p19"/>
          <p:cNvPicPr preferRelativeResize="0"/>
          <p:nvPr/>
        </p:nvPicPr>
        <p:blipFill rotWithShape="1">
          <a:blip r:embed="rId4">
            <a:alphaModFix/>
          </a:blip>
          <a:srcRect r="21697" b="23212"/>
          <a:stretch/>
        </p:blipFill>
        <p:spPr>
          <a:xfrm>
            <a:off x="5918093" y="4119462"/>
            <a:ext cx="474032" cy="491150"/>
          </a:xfrm>
          <a:prstGeom prst="rect">
            <a:avLst/>
          </a:prstGeom>
          <a:noFill/>
          <a:ln>
            <a:noFill/>
          </a:ln>
        </p:spPr>
      </p:pic>
      <p:pic>
        <p:nvPicPr>
          <p:cNvPr id="105" name="Google Shape;105;p19"/>
          <p:cNvPicPr preferRelativeResize="0"/>
          <p:nvPr/>
        </p:nvPicPr>
        <p:blipFill>
          <a:blip r:embed="rId5">
            <a:alphaModFix/>
          </a:blip>
          <a:stretch>
            <a:fillRect/>
          </a:stretch>
        </p:blipFill>
        <p:spPr>
          <a:xfrm>
            <a:off x="7986663" y="1277052"/>
            <a:ext cx="399773" cy="491150"/>
          </a:xfrm>
          <a:prstGeom prst="rect">
            <a:avLst/>
          </a:prstGeom>
          <a:noFill/>
          <a:ln>
            <a:noFill/>
          </a:ln>
        </p:spPr>
      </p:pic>
      <p:sp>
        <p:nvSpPr>
          <p:cNvPr id="106" name="Google Shape;106;p19"/>
          <p:cNvSpPr txBox="1"/>
          <p:nvPr/>
        </p:nvSpPr>
        <p:spPr>
          <a:xfrm>
            <a:off x="3957300" y="4420750"/>
            <a:ext cx="1431300" cy="357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just" rtl="0">
              <a:lnSpc>
                <a:spcPct val="80000"/>
              </a:lnSpc>
              <a:spcBef>
                <a:spcPts val="0"/>
              </a:spcBef>
              <a:spcAft>
                <a:spcPts val="0"/>
              </a:spcAft>
              <a:buClr>
                <a:schemeClr val="dk1"/>
              </a:buClr>
              <a:buSzPts val="770"/>
              <a:buFont typeface="Arial"/>
              <a:buNone/>
            </a:pPr>
            <a:r>
              <a:rPr lang="fr" b="1">
                <a:solidFill>
                  <a:schemeClr val="dk1"/>
                </a:solidFill>
                <a:latin typeface="Maven Pro"/>
                <a:ea typeface="Maven Pro"/>
                <a:cs typeface="Maven Pro"/>
                <a:sym typeface="Maven Pro"/>
              </a:rPr>
              <a:t>25 % du BGES</a:t>
            </a:r>
            <a:endParaRPr>
              <a:latin typeface="Maven Pro"/>
              <a:ea typeface="Maven Pro"/>
              <a:cs typeface="Maven Pro"/>
              <a:sym typeface="Maven Pr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141200" y="445025"/>
            <a:ext cx="6861600" cy="57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Maven Pro"/>
              <a:buAutoNum type="arabicPeriod"/>
            </a:pPr>
            <a:r>
              <a:rPr lang="fr" sz="2400" b="1">
                <a:latin typeface="Maven Pro"/>
                <a:ea typeface="Maven Pro"/>
                <a:cs typeface="Maven Pro"/>
                <a:sym typeface="Maven Pro"/>
              </a:rPr>
              <a:t>INITIATIVES RÉALISÉES PAR GREENLAB </a:t>
            </a:r>
            <a:endParaRPr sz="2400" b="1">
              <a:latin typeface="Maven Pro"/>
              <a:ea typeface="Maven Pro"/>
              <a:cs typeface="Maven Pro"/>
              <a:sym typeface="Maven Pro"/>
            </a:endParaRPr>
          </a:p>
          <a:p>
            <a:pPr marL="0" lvl="0" indent="0" algn="l" rtl="0">
              <a:spcBef>
                <a:spcPts val="0"/>
              </a:spcBef>
              <a:spcAft>
                <a:spcPts val="0"/>
              </a:spcAft>
              <a:buNone/>
            </a:pPr>
            <a:endParaRPr sz="2400" b="1">
              <a:latin typeface="Maven Pro"/>
              <a:ea typeface="Maven Pro"/>
              <a:cs typeface="Maven Pro"/>
              <a:sym typeface="Maven Pro"/>
            </a:endParaRPr>
          </a:p>
        </p:txBody>
      </p:sp>
      <p:sp>
        <p:nvSpPr>
          <p:cNvPr id="112" name="Google Shape;112;p20"/>
          <p:cNvSpPr txBox="1">
            <a:spLocks noGrp="1"/>
          </p:cNvSpPr>
          <p:nvPr>
            <p:ph type="body" idx="1"/>
          </p:nvPr>
        </p:nvSpPr>
        <p:spPr>
          <a:xfrm>
            <a:off x="287100" y="1192950"/>
            <a:ext cx="85698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b="1">
                <a:solidFill>
                  <a:schemeClr val="dk1"/>
                </a:solidFill>
                <a:latin typeface="Maven Pro"/>
                <a:ea typeface="Maven Pro"/>
                <a:cs typeface="Maven Pro"/>
                <a:sym typeface="Maven Pro"/>
              </a:rPr>
              <a:t>2021</a:t>
            </a:r>
            <a:r>
              <a:rPr lang="fr" sz="1400">
                <a:solidFill>
                  <a:schemeClr val="dk1"/>
                </a:solidFill>
                <a:latin typeface="Maven Pro"/>
                <a:ea typeface="Maven Pro"/>
                <a:cs typeface="Maven Pro"/>
                <a:sym typeface="Maven Pro"/>
              </a:rPr>
              <a:t> : </a:t>
            </a:r>
            <a:endParaRPr sz="1400">
              <a:solidFill>
                <a:schemeClr val="dk1"/>
              </a:solidFill>
              <a:latin typeface="Maven Pro"/>
              <a:ea typeface="Maven Pro"/>
              <a:cs typeface="Maven Pro"/>
              <a:sym typeface="Maven Pro"/>
            </a:endParaRPr>
          </a:p>
          <a:p>
            <a:pPr marL="457200" lvl="0" indent="-317500" algn="l" rtl="0">
              <a:spcBef>
                <a:spcPts val="100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Charte éco-responsable</a:t>
            </a:r>
            <a:endParaRPr sz="1400">
              <a:solidFill>
                <a:schemeClr val="dk1"/>
              </a:solidFill>
              <a:latin typeface="Maven Pro"/>
              <a:ea typeface="Maven Pro"/>
              <a:cs typeface="Maven Pro"/>
              <a:sym typeface="Maven Pro"/>
            </a:endParaRPr>
          </a:p>
          <a:p>
            <a:pPr marL="914400" lvl="1" indent="-317500" algn="l" rtl="0">
              <a:spcBef>
                <a:spcPts val="0"/>
              </a:spcBef>
              <a:spcAft>
                <a:spcPts val="0"/>
              </a:spcAft>
              <a:buClr>
                <a:schemeClr val="dk1"/>
              </a:buClr>
              <a:buSzPts val="1400"/>
              <a:buFont typeface="Maven Pro"/>
              <a:buChar char="○"/>
            </a:pPr>
            <a:r>
              <a:rPr lang="fr">
                <a:solidFill>
                  <a:schemeClr val="dk1"/>
                </a:solidFill>
                <a:latin typeface="Maven Pro"/>
                <a:ea typeface="Maven Pro"/>
                <a:cs typeface="Maven Pro"/>
                <a:sym typeface="Maven Pro"/>
              </a:rPr>
              <a:t>“</a:t>
            </a:r>
            <a:r>
              <a:rPr lang="fr" sz="1400">
                <a:solidFill>
                  <a:schemeClr val="dk1"/>
                </a:solidFill>
                <a:latin typeface="Maven Pro"/>
                <a:ea typeface="Maven Pro"/>
                <a:cs typeface="Maven Pro"/>
                <a:sym typeface="Maven Pro"/>
              </a:rPr>
              <a:t>Maîtriser sa consommation énergétique”</a:t>
            </a:r>
            <a:endParaRPr>
              <a:solidFill>
                <a:schemeClr val="dk1"/>
              </a:solidFill>
              <a:latin typeface="Maven Pro"/>
              <a:ea typeface="Maven Pro"/>
              <a:cs typeface="Maven Pro"/>
              <a:sym typeface="Maven Pro"/>
            </a:endParaRPr>
          </a:p>
          <a:p>
            <a:pPr marL="914400" lvl="1" indent="-317500" algn="l" rtl="0">
              <a:spcBef>
                <a:spcPts val="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“Réduire son impact numérique”</a:t>
            </a:r>
            <a:endParaRPr>
              <a:solidFill>
                <a:schemeClr val="dk1"/>
              </a:solidFill>
              <a:latin typeface="Maven Pro"/>
              <a:ea typeface="Maven Pro"/>
              <a:cs typeface="Maven Pro"/>
              <a:sym typeface="Maven Pro"/>
            </a:endParaRPr>
          </a:p>
          <a:p>
            <a:pPr marL="457200" lvl="0" indent="-317500" algn="l" rtl="0">
              <a:spcBef>
                <a:spcPts val="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Charte de pratiques numériques responsables </a:t>
            </a:r>
            <a:endParaRPr sz="1400">
              <a:solidFill>
                <a:schemeClr val="dk1"/>
              </a:solidFill>
              <a:latin typeface="Maven Pro"/>
              <a:ea typeface="Maven Pro"/>
              <a:cs typeface="Maven Pro"/>
              <a:sym typeface="Maven Pro"/>
            </a:endParaRPr>
          </a:p>
          <a:p>
            <a:pPr marL="0" lvl="0" indent="0" algn="l" rtl="0">
              <a:spcBef>
                <a:spcPts val="1000"/>
              </a:spcBef>
              <a:spcAft>
                <a:spcPts val="0"/>
              </a:spcAft>
              <a:buNone/>
            </a:pPr>
            <a:r>
              <a:rPr lang="fr" sz="1400" b="1">
                <a:solidFill>
                  <a:schemeClr val="dk1"/>
                </a:solidFill>
                <a:latin typeface="Maven Pro"/>
                <a:ea typeface="Maven Pro"/>
                <a:cs typeface="Maven Pro"/>
                <a:sym typeface="Maven Pro"/>
              </a:rPr>
              <a:t>2022 : </a:t>
            </a:r>
            <a:endParaRPr sz="1400" b="1">
              <a:solidFill>
                <a:schemeClr val="dk1"/>
              </a:solidFill>
              <a:latin typeface="Maven Pro"/>
              <a:ea typeface="Maven Pro"/>
              <a:cs typeface="Maven Pro"/>
              <a:sym typeface="Maven Pro"/>
            </a:endParaRPr>
          </a:p>
          <a:p>
            <a:pPr marL="457200" lvl="0" indent="-317500" algn="l" rtl="0">
              <a:spcBef>
                <a:spcPts val="1000"/>
              </a:spcBef>
              <a:spcAft>
                <a:spcPts val="0"/>
              </a:spcAft>
              <a:buClr>
                <a:schemeClr val="dk1"/>
              </a:buClr>
              <a:buSzPts val="1400"/>
              <a:buFont typeface="Maven Pro"/>
              <a:buChar char="●"/>
            </a:pPr>
            <a:r>
              <a:rPr lang="fr" sz="1400">
                <a:solidFill>
                  <a:schemeClr val="dk1"/>
                </a:solidFill>
                <a:latin typeface="Maven Pro"/>
                <a:ea typeface="Maven Pro"/>
                <a:cs typeface="Maven Pro"/>
                <a:sym typeface="Maven Pro"/>
              </a:rPr>
              <a:t>A venir</a:t>
            </a:r>
            <a:endParaRPr sz="1400">
              <a:solidFill>
                <a:schemeClr val="dk1"/>
              </a:solidFill>
              <a:latin typeface="Maven Pro"/>
              <a:ea typeface="Maven Pro"/>
              <a:cs typeface="Maven Pro"/>
              <a:sym typeface="Maven Pro"/>
            </a:endParaRPr>
          </a:p>
        </p:txBody>
      </p:sp>
      <p:sp>
        <p:nvSpPr>
          <p:cNvPr id="113" name="Google Shape;113;p20"/>
          <p:cNvSpPr/>
          <p:nvPr/>
        </p:nvSpPr>
        <p:spPr>
          <a:xfrm>
            <a:off x="-189175" y="4976900"/>
            <a:ext cx="9423900" cy="242700"/>
          </a:xfrm>
          <a:prstGeom prst="rect">
            <a:avLst/>
          </a:pr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1722</Words>
  <Application>Microsoft Office PowerPoint</Application>
  <PresentationFormat>Affichage à l'écran (16:9)</PresentationFormat>
  <Paragraphs>149</Paragraphs>
  <Slides>25</Slides>
  <Notes>23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Montserrat</vt:lpstr>
      <vt:lpstr>Maven Pro</vt:lpstr>
      <vt:lpstr>Arial</vt:lpstr>
      <vt:lpstr>Times New Roman</vt:lpstr>
      <vt:lpstr>Simple Light</vt:lpstr>
      <vt:lpstr>Bilan de gaz à effet de serre (2019)  Le collectif Greenlab pour le laboratoire iBrain  </vt:lpstr>
      <vt:lpstr>Présentation PowerPoint</vt:lpstr>
      <vt:lpstr>Présentation PowerPoint</vt:lpstr>
      <vt:lpstr>RÉSULTATS DU BGES 2019</vt:lpstr>
      <vt:lpstr>II. SCOPE 1 - ÉMISSIONS DIRECTES DE GES </vt:lpstr>
      <vt:lpstr>INITIATIVES RÉALISÉES PAR GREENLAB    </vt:lpstr>
      <vt:lpstr>2. LEVIERS D’ACTION ENVISAGEABLES </vt:lpstr>
      <vt:lpstr>III. SCOPE 2 - EMISSIONS INDIRECTES ASSOCIÉES À L'ÉNERGIE  </vt:lpstr>
      <vt:lpstr>INITIATIVES RÉALISÉES PAR GREENLAB  </vt:lpstr>
      <vt:lpstr>LEVIERS D’ACTION ENVISAGEABLES</vt:lpstr>
      <vt:lpstr>Présentation PowerPoint</vt:lpstr>
      <vt:lpstr>IV. SCOPE 3 - AUTRES ÉMISSIONS INDIRECTES DE GES </vt:lpstr>
      <vt:lpstr>INITIATIVES RÉALISÉES PAR GREENLAB   </vt:lpstr>
      <vt:lpstr>2. LEVIERS D’ACTION ENVISAGEABLES</vt:lpstr>
      <vt:lpstr>b. Les déplacements domicile-travail</vt:lpstr>
      <vt:lpstr>V. Levier de compensation</vt:lpstr>
      <vt:lpstr>Présentation PowerPoint</vt:lpstr>
      <vt:lpstr>Présentation PowerPoint</vt:lpstr>
      <vt:lpstr>Bilan de gaz à effet de serre (2019)  Le collectif Greenlab pour le laboratoire iBrain  </vt:lpstr>
      <vt:lpstr>Total des émissions et des distances effectuées selon le mode de déplacement professionnel</vt:lpstr>
      <vt:lpstr>En 2019, en moyenne, lorsque vous n'étiez pas en congés, combien de jours par semaine vous êtes-vous rendu.e à votre lieu de travail ? </vt:lpstr>
      <vt:lpstr>En 2019, quels modes de transport utilisez-vous pour CE TRAJET ALLER LE PLUS FRÉQUENT ? </vt:lpstr>
      <vt:lpstr>Emission et distance selon le mode de déplacement domicile-travail</vt:lpstr>
      <vt:lpstr>En 2019, vous utilisez une voiture. Combien de personnes étaient présentes en moyenne dans le véhicule ? Comptez-vous dans les personnes.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de gaz à effet de serre (2019)  Le collectif Greenlab pour le laboratoire iBrain  </dc:title>
  <cp:lastModifiedBy>Frederic Briend</cp:lastModifiedBy>
  <cp:revision>37</cp:revision>
  <dcterms:modified xsi:type="dcterms:W3CDTF">2022-01-10T09:17:00Z</dcterms:modified>
</cp:coreProperties>
</file>