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58" r:id="rId4"/>
    <p:sldId id="265" r:id="rId5"/>
    <p:sldId id="259" r:id="rId6"/>
    <p:sldId id="260" r:id="rId7"/>
    <p:sldId id="270" r:id="rId8"/>
    <p:sldId id="261" r:id="rId9"/>
    <p:sldId id="262" r:id="rId10"/>
    <p:sldId id="264" r:id="rId11"/>
    <p:sldId id="263" r:id="rId12"/>
    <p:sldId id="268" r:id="rId13"/>
    <p:sldId id="269" r:id="rId14"/>
    <p:sldId id="267" r:id="rId15"/>
    <p:sldId id="272" r:id="rId16"/>
    <p:sldId id="271" r:id="rId17"/>
    <p:sldId id="266" r:id="rId18"/>
  </p:sldIdLst>
  <p:sldSz cx="9144000" cy="6858000" type="screen4x3"/>
  <p:notesSz cx="6740525" cy="98679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80592" autoAdjust="0"/>
  </p:normalViewPr>
  <p:slideViewPr>
    <p:cSldViewPr>
      <p:cViewPr>
        <p:scale>
          <a:sx n="90" d="100"/>
          <a:sy n="90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0894" cy="493395"/>
          </a:xfrm>
          <a:prstGeom prst="rect">
            <a:avLst/>
          </a:prstGeom>
        </p:spPr>
        <p:txBody>
          <a:bodyPr vert="horz" lIns="91940" tIns="45970" rIns="91940" bIns="4597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072" y="1"/>
            <a:ext cx="2920894" cy="493395"/>
          </a:xfrm>
          <a:prstGeom prst="rect">
            <a:avLst/>
          </a:prstGeom>
        </p:spPr>
        <p:txBody>
          <a:bodyPr vert="horz" lIns="91940" tIns="45970" rIns="91940" bIns="45970" rtlCol="0"/>
          <a:lstStyle>
            <a:lvl1pPr algn="r">
              <a:defRPr sz="1200"/>
            </a:lvl1pPr>
          </a:lstStyle>
          <a:p>
            <a:fld id="{13D278EF-90FF-413E-9FB3-F7E904F52138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0" tIns="45970" rIns="91940" bIns="4597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053" y="4687253"/>
            <a:ext cx="5392420" cy="4440555"/>
          </a:xfrm>
          <a:prstGeom prst="rect">
            <a:avLst/>
          </a:prstGeom>
        </p:spPr>
        <p:txBody>
          <a:bodyPr vert="horz" lIns="91940" tIns="45970" rIns="91940" bIns="4597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20894" cy="493395"/>
          </a:xfrm>
          <a:prstGeom prst="rect">
            <a:avLst/>
          </a:prstGeom>
        </p:spPr>
        <p:txBody>
          <a:bodyPr vert="horz" lIns="91940" tIns="45970" rIns="91940" bIns="4597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072" y="9372792"/>
            <a:ext cx="2920894" cy="493395"/>
          </a:xfrm>
          <a:prstGeom prst="rect">
            <a:avLst/>
          </a:prstGeom>
        </p:spPr>
        <p:txBody>
          <a:bodyPr vert="horz" lIns="91940" tIns="45970" rIns="91940" bIns="45970" rtlCol="0" anchor="b"/>
          <a:lstStyle>
            <a:lvl1pPr algn="r">
              <a:defRPr sz="1200"/>
            </a:lvl1pPr>
          </a:lstStyle>
          <a:p>
            <a:fld id="{4B902638-6566-4C86-9731-798F6C096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5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537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568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007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5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288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636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227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83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76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8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77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74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07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69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75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2638-6566-4C86-9731-798F6C09620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14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979-95C3-4AF9-8680-F5E421D875BE}" type="datetimeFigureOut">
              <a:rPr lang="fr-FR" smtClean="0"/>
              <a:t>18/10/2012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OVE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5F2-5BA9-4504-9C80-0190B86E0B0F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979-95C3-4AF9-8680-F5E421D875BE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5F2-5BA9-4504-9C80-0190B86E0B0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979-95C3-4AF9-8680-F5E421D875BE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5F2-5BA9-4504-9C80-0190B86E0B0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208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77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08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85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365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305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1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2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979-95C3-4AF9-8680-F5E421D875BE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5F2-5BA9-4504-9C80-0190B86E0B0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58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811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97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979-95C3-4AF9-8680-F5E421D875BE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5F2-5BA9-4504-9C80-0190B86E0B0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979-95C3-4AF9-8680-F5E421D875BE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5F2-5BA9-4504-9C80-0190B86E0B0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979-95C3-4AF9-8680-F5E421D875BE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5F2-5BA9-4504-9C80-0190B86E0B0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979-95C3-4AF9-8680-F5E421D875BE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5F2-5BA9-4504-9C80-0190B86E0B0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979-95C3-4AF9-8680-F5E421D875BE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5F2-5BA9-4504-9C80-0190B86E0B0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979-95C3-4AF9-8680-F5E421D875BE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5F2-5BA9-4504-9C80-0190B86E0B0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B979-95C3-4AF9-8680-F5E421D875BE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C5F2-5BA9-4504-9C80-0190B86E0B0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B979-95C3-4AF9-8680-F5E421D875BE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C5F2-5BA9-4504-9C80-0190B86E0B0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D262-B043-44F6-AB9A-AFD6027C7AA5}" type="datetimeFigureOut">
              <a:rPr lang="fr-FR" smtClean="0"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871DD-C8D0-433D-AB13-B4F23B0E3C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33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Les enquêtes d’insertion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 smtClean="0"/>
              <a:t>Quelle méthodologie ?</a:t>
            </a:r>
            <a:endParaRPr lang="fr-FR" i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39552" y="116632"/>
            <a:ext cx="1224136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 smtClean="0">
                <a:solidFill>
                  <a:srgbClr val="0067A6"/>
                </a:solidFill>
                <a:latin typeface="Trebuchet MS" pitchFamily="34" charset="0"/>
              </a:rPr>
              <a:t>OVE</a:t>
            </a:r>
            <a:endParaRPr lang="fr-FR" sz="3200" b="1" dirty="0">
              <a:solidFill>
                <a:srgbClr val="0067A6"/>
              </a:solidFill>
              <a:latin typeface="Trebuchet MS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63688" y="639120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CEVU – 18/10/2012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t="14954" r="16123" b="8362"/>
          <a:stretch/>
        </p:blipFill>
        <p:spPr bwMode="auto">
          <a:xfrm>
            <a:off x="445146" y="188640"/>
            <a:ext cx="8519342" cy="594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iche LP présentation CEVU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8578" r="10582" b="533"/>
          <a:stretch/>
        </p:blipFill>
        <p:spPr>
          <a:xfrm>
            <a:off x="424061" y="188640"/>
            <a:ext cx="8676456" cy="61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ints forts-points faibles LP09 Anonyme.docx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15113" r="16046" b="4926"/>
          <a:stretch/>
        </p:blipFill>
        <p:spPr>
          <a:xfrm>
            <a:off x="251519" y="116632"/>
            <a:ext cx="879778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Transmission de données non anonymes</a:t>
            </a:r>
            <a:endParaRPr lang="fr-FR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800" dirty="0" smtClean="0"/>
              <a:t>Demande des responsables de filière relayée par la Présidence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Contrainte : confidentialité des données garantie par la loi « Informatique et libertés »</a:t>
            </a:r>
          </a:p>
          <a:p>
            <a:endParaRPr lang="fr-FR" sz="2800" dirty="0"/>
          </a:p>
          <a:p>
            <a:r>
              <a:rPr lang="fr-FR" sz="2800" dirty="0" smtClean="0"/>
              <a:t>Extrait de la charte signée par l’établissement et le MESR:</a:t>
            </a:r>
          </a:p>
          <a:p>
            <a:pPr lvl="1"/>
            <a:r>
              <a:rPr lang="fr-FR" sz="2400" dirty="0" smtClean="0"/>
              <a:t>Paragraphe 7 : CNIL : </a:t>
            </a:r>
            <a:r>
              <a:rPr lang="fr-FR" sz="2400" i="1" dirty="0" smtClean="0"/>
              <a:t>« En tant que responsable de l’enquête, les universités s’assurent de la sécurité du traitement et de la confidentialité des données. Elles veillent à ce que </a:t>
            </a:r>
            <a:r>
              <a:rPr lang="fr-FR" sz="2400" i="1" u="sng" dirty="0" smtClean="0"/>
              <a:t>seules les personnes dûment habilitées en raison de leurs fonctions dans l’enquête aient accès aux informations individuelles de l’enquête</a:t>
            </a:r>
            <a:r>
              <a:rPr lang="fr-FR" sz="2400" i="1" dirty="0" smtClean="0"/>
              <a:t>. Enfin, les universités doivent prévoir de préciser sur les formulaires d’inscription que les données personnelles et notamment les coordonnées de l’étudiant et de sa famille, pourront être utilisées à des fins d’enquête »</a:t>
            </a:r>
          </a:p>
          <a:p>
            <a:endParaRPr lang="fr-FR" sz="2800" dirty="0" smtClean="0"/>
          </a:p>
          <a:p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21989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Transmission de données non anonymes</a:t>
            </a:r>
            <a:endParaRPr lang="fr-FR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2800" dirty="0" smtClean="0"/>
              <a:t>Que dit la CNIL :</a:t>
            </a:r>
          </a:p>
          <a:p>
            <a:pPr lvl="1"/>
            <a:r>
              <a:rPr lang="fr-FR" sz="2000" dirty="0" smtClean="0"/>
              <a:t>Fiche n°8, Guide Informatique et Libertés pour l’enseignement supérieur et la recherche </a:t>
            </a:r>
            <a:r>
              <a:rPr lang="fr-FR" sz="2000" i="1" dirty="0" smtClean="0"/>
              <a:t>:</a:t>
            </a:r>
          </a:p>
          <a:p>
            <a:pPr lvl="1"/>
            <a:r>
              <a:rPr lang="fr-FR" sz="2000" i="1" dirty="0" smtClean="0"/>
              <a:t>« Les responsables de ces études (enquêtes statistiques portant sur le devenir professionnel d’étudiants) doivent veiller à la mise en place des mesures suivantes :</a:t>
            </a:r>
          </a:p>
          <a:p>
            <a:pPr lvl="2"/>
            <a:r>
              <a:rPr lang="fr-FR" sz="1700" i="1" dirty="0" smtClean="0"/>
              <a:t>Une information préalable des étudiants relative à la mise en place de ce type d’études au sein de l’établissement doit être prévue</a:t>
            </a:r>
            <a:r>
              <a:rPr lang="fr-FR" sz="1700" i="1" dirty="0"/>
              <a:t> </a:t>
            </a:r>
            <a:r>
              <a:rPr lang="fr-FR" sz="1700" i="1" dirty="0" smtClean="0"/>
              <a:t>(en cours)</a:t>
            </a:r>
          </a:p>
          <a:p>
            <a:pPr lvl="2"/>
            <a:endParaRPr lang="fr-FR" sz="1700" i="1" dirty="0" smtClean="0"/>
          </a:p>
          <a:p>
            <a:pPr lvl="2"/>
            <a:r>
              <a:rPr lang="fr-FR" sz="1700" i="1" dirty="0" smtClean="0"/>
              <a:t>Le questionnaire d’enquête adressé aux anciens étudiants doit :</a:t>
            </a:r>
          </a:p>
          <a:p>
            <a:pPr lvl="3"/>
            <a:r>
              <a:rPr lang="fr-FR" sz="1500" i="1" dirty="0" smtClean="0"/>
              <a:t>Rappeler les mentions de la loi « informatique et libertés », celles-ci doivent également figurer sur la lettre d’accompagnement</a:t>
            </a:r>
          </a:p>
          <a:p>
            <a:pPr lvl="3"/>
            <a:r>
              <a:rPr lang="fr-FR" sz="1500" i="1" dirty="0" smtClean="0"/>
              <a:t>Indiquer qu’il reste facultatif et confidentiel</a:t>
            </a:r>
          </a:p>
          <a:p>
            <a:pPr lvl="3"/>
            <a:r>
              <a:rPr lang="fr-FR" sz="1500" i="1" dirty="0" smtClean="0"/>
              <a:t>Comporter des questions qui restent pertinentes et adaptées au regard de la finalité de l’enquête</a:t>
            </a:r>
          </a:p>
          <a:p>
            <a:pPr marL="1371600" lvl="3" indent="0">
              <a:buNone/>
            </a:pPr>
            <a:endParaRPr lang="fr-FR" sz="1500" i="1" dirty="0" smtClean="0"/>
          </a:p>
          <a:p>
            <a:pPr lvl="2"/>
            <a:r>
              <a:rPr lang="fr-FR" sz="1700" i="1" dirty="0" smtClean="0">
                <a:solidFill>
                  <a:schemeClr val="accent2">
                    <a:lumMod val="75000"/>
                  </a:schemeClr>
                </a:solidFill>
              </a:rPr>
              <a:t>Une fois l’enquête considérée comme terminée, les informations personnelles détenues par le responsable de l’enquête doivent être détruites ou archivées, seuls les résultats statistiques peuvent être conservés. »</a:t>
            </a:r>
          </a:p>
          <a:p>
            <a:pPr lvl="2"/>
            <a:endParaRPr lang="fr-FR" sz="1600" i="1" dirty="0" smtClean="0"/>
          </a:p>
          <a:p>
            <a:endParaRPr lang="fr-FR" sz="2800" dirty="0" smtClean="0"/>
          </a:p>
          <a:p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42863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fr-FR" sz="3600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Transmission de données non anonymes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752528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A la demande de la vice-présidence Vie Etudiante à laquelle l’OVE est rattaché, la proposition suivante pourrait être prochainement étudiée dans le cadre des travaux du CEVU :</a:t>
            </a:r>
          </a:p>
          <a:p>
            <a:pPr marL="0" indent="0">
              <a:buNone/>
            </a:pPr>
            <a:endParaRPr lang="fr-FR" sz="1100" dirty="0"/>
          </a:p>
          <a:p>
            <a:pPr lvl="1"/>
            <a:r>
              <a:rPr lang="fr-FR" sz="2400" dirty="0"/>
              <a:t>Intégration </a:t>
            </a:r>
            <a:r>
              <a:rPr lang="fr-FR" sz="2400" dirty="0" smtClean="0"/>
              <a:t>dans le questionnaire d’une </a:t>
            </a:r>
            <a:r>
              <a:rPr lang="fr-FR" sz="2400" dirty="0"/>
              <a:t>question demandant explicitement l’autorisation au diplômé de transmettre les données concernant son devenir au responsable de sa </a:t>
            </a:r>
            <a:r>
              <a:rPr lang="fr-FR" sz="2400" dirty="0" smtClean="0"/>
              <a:t>filière</a:t>
            </a:r>
          </a:p>
          <a:p>
            <a:pPr marL="457200" lvl="1" indent="0">
              <a:buNone/>
            </a:pPr>
            <a:endParaRPr lang="fr-FR" sz="2400" dirty="0"/>
          </a:p>
          <a:p>
            <a:pPr lvl="1"/>
            <a:r>
              <a:rPr lang="fr-FR" sz="2400" u="sng" dirty="0" smtClean="0">
                <a:solidFill>
                  <a:srgbClr val="C00000"/>
                </a:solidFill>
              </a:rPr>
              <a:t>Si le diplômé l’accepte</a:t>
            </a:r>
            <a:r>
              <a:rPr lang="fr-FR" sz="2400" dirty="0" smtClean="0"/>
              <a:t>, transmission </a:t>
            </a:r>
            <a:r>
              <a:rPr lang="fr-FR" sz="2400" dirty="0"/>
              <a:t>des informations </a:t>
            </a:r>
            <a:r>
              <a:rPr lang="fr-FR" sz="2400" dirty="0" smtClean="0"/>
              <a:t>nominatives (coordonnées et/ou devenir)</a:t>
            </a:r>
            <a:endParaRPr lang="fr-FR" sz="2400" dirty="0"/>
          </a:p>
          <a:p>
            <a:pPr lvl="2">
              <a:buFont typeface="Wingdings" pitchFamily="2" charset="2"/>
              <a:buChar char="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au responsable de filière qui en fait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effectivement la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demande</a:t>
            </a:r>
          </a:p>
          <a:p>
            <a:pPr lvl="2">
              <a:buFont typeface="Wingdings" pitchFamily="2" charset="2"/>
              <a:buChar char="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dans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le cadre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d’un engagement garantissant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non-diffusion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des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98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5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Toutes les publications sont disponibles sur la pages web de l’OVE</a:t>
            </a:r>
          </a:p>
          <a:p>
            <a:pPr marL="0" indent="0" algn="ctr">
              <a:buNone/>
            </a:pPr>
            <a:r>
              <a:rPr lang="fr-FR" u="sng" dirty="0" smtClean="0">
                <a:solidFill>
                  <a:schemeClr val="accent1"/>
                </a:solidFill>
              </a:rPr>
              <a:t>www.univ-tours.fr/chiffresove</a:t>
            </a:r>
            <a:endParaRPr lang="fr-FR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</a:t>
            </a:r>
            <a:endParaRPr lang="fr-FR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Historique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Calendrier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Supports de diffusion des résultats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Transmission de données non anonymes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Historique</a:t>
            </a:r>
            <a:endParaRPr lang="fr-FR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fr-FR" sz="2400" dirty="0" smtClean="0"/>
              <a:t>2005 :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enquête d’insertion : promotion des diplômés 2003 de Licence pro. - dispositif national d’enquête </a:t>
            </a:r>
          </a:p>
          <a:p>
            <a:r>
              <a:rPr lang="fr-FR" sz="2400" dirty="0" smtClean="0"/>
              <a:t>2008 :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enquête auprès des diplômés de master 2005 – initiative locale</a:t>
            </a:r>
          </a:p>
          <a:p>
            <a:r>
              <a:rPr lang="fr-FR" sz="2400" dirty="0" smtClean="0"/>
              <a:t>2009 : extension du dispositif national d’enquête aux diplômés de Master</a:t>
            </a:r>
          </a:p>
          <a:p>
            <a:pPr marL="0" indent="0">
              <a:buNone/>
            </a:pPr>
            <a:endParaRPr lang="fr-FR" sz="2800" dirty="0" smtClean="0"/>
          </a:p>
          <a:p>
            <a:pPr lvl="1">
              <a:buBlip>
                <a:blip r:embed="rId3"/>
              </a:buBlip>
            </a:pPr>
            <a:r>
              <a:rPr lang="fr-FR" sz="2400" dirty="0" smtClean="0">
                <a:solidFill>
                  <a:schemeClr val="tx1"/>
                </a:solidFill>
              </a:rPr>
              <a:t>Chaque année, interrogation par l’OVE des diplômés de LP et de Master 30 mois après l’obtention du diplôme</a:t>
            </a:r>
            <a:endParaRPr lang="fr-FR" sz="24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Contexte</a:t>
            </a:r>
            <a:endParaRPr lang="fr-FR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Depuis l’enquête 2009 auprès de la promotion 2007</a:t>
            </a:r>
          </a:p>
          <a:p>
            <a:pPr lvl="1"/>
            <a:r>
              <a:rPr lang="fr-FR" sz="2400" dirty="0" smtClean="0"/>
              <a:t>Dispositif national piloté par le MESR : interrogation chaque année des diplômés de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DUT</a:t>
            </a:r>
            <a:r>
              <a:rPr lang="fr-FR" sz="2400" dirty="0" smtClean="0"/>
              <a:t>, LP et M2</a:t>
            </a:r>
          </a:p>
          <a:p>
            <a:pPr lvl="2"/>
            <a:r>
              <a:rPr lang="fr-FR" sz="2000" dirty="0"/>
              <a:t>Signature d’une charte entre l’université et le MESR garantissant le respect de la procédure nationale</a:t>
            </a:r>
          </a:p>
          <a:p>
            <a:pPr lvl="2"/>
            <a:r>
              <a:rPr lang="fr-FR" sz="2000" dirty="0"/>
              <a:t>Subvention ministérielle </a:t>
            </a:r>
          </a:p>
          <a:p>
            <a:pPr lvl="2"/>
            <a:r>
              <a:rPr lang="fr-FR" sz="2000" dirty="0" smtClean="0"/>
              <a:t>Un tronc commun de questions</a:t>
            </a:r>
          </a:p>
          <a:p>
            <a:pPr lvl="2"/>
            <a:r>
              <a:rPr lang="fr-FR" sz="2000" dirty="0" smtClean="0"/>
              <a:t>Un calendrier commun</a:t>
            </a:r>
          </a:p>
          <a:p>
            <a:pPr lvl="2"/>
            <a:r>
              <a:rPr lang="fr-FR" sz="2000" dirty="0" smtClean="0"/>
              <a:t>Renvoi des données au MESR uniquement pour la population qui l’intéresse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00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Contexte</a:t>
            </a:r>
            <a:endParaRPr lang="fr-FR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tronc commun de questions :</a:t>
            </a:r>
          </a:p>
          <a:p>
            <a:pPr lvl="1"/>
            <a:r>
              <a:rPr lang="fr-FR" dirty="0" smtClean="0"/>
              <a:t>Respecter la formulation des questions</a:t>
            </a:r>
          </a:p>
          <a:p>
            <a:pPr lvl="1"/>
            <a:r>
              <a:rPr lang="fr-FR" dirty="0" smtClean="0"/>
              <a:t>Respecter l’ordre des questions</a:t>
            </a:r>
          </a:p>
          <a:p>
            <a:pPr lvl="1"/>
            <a:r>
              <a:rPr lang="fr-FR" dirty="0" smtClean="0"/>
              <a:t>Possibilité d’intégrer des questions propres à l’établissement </a:t>
            </a:r>
          </a:p>
          <a:p>
            <a:pPr lvl="1"/>
            <a:r>
              <a:rPr lang="fr-FR" dirty="0" smtClean="0"/>
              <a:t>Questionnaire identique pour tous les diplômés LP et M2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Caractéristiques de la population qui intéresse le MESR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Nationalité française</a:t>
            </a:r>
          </a:p>
          <a:p>
            <a:r>
              <a:rPr lang="fr-FR" sz="2000" dirty="0" smtClean="0"/>
              <a:t>Inscrits en formation initiale</a:t>
            </a:r>
          </a:p>
          <a:p>
            <a:r>
              <a:rPr lang="fr-FR" sz="2000" dirty="0" smtClean="0"/>
              <a:t>Agés de moins de 30 ans lors de l’obtention du diplôme</a:t>
            </a:r>
          </a:p>
          <a:p>
            <a:r>
              <a:rPr lang="fr-FR" sz="2000" dirty="0" smtClean="0"/>
              <a:t>N’ayant pas poursuivi d’études après le M2 ou la LP</a:t>
            </a:r>
          </a:p>
          <a:p>
            <a:endParaRPr lang="fr-FR" sz="2000" dirty="0"/>
          </a:p>
          <a:p>
            <a:pPr>
              <a:buBlip>
                <a:blip r:embed="rId3"/>
              </a:buBlip>
            </a:pPr>
            <a:r>
              <a:rPr lang="fr-FR" sz="2000" dirty="0" smtClean="0"/>
              <a:t>Soit environ 55% d’une promotion de diplômés</a:t>
            </a:r>
            <a:endParaRPr lang="fr-FR" sz="2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Caractéristiques de la population enquêtée par l’OVE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FR" sz="2000" dirty="0" smtClean="0"/>
              <a:t>Tous les diplômés sont interrogés y compris les inscrits en formation continue, les étudiants étrangers, les étudiants ayant poursuivi en doctorat ….</a:t>
            </a:r>
          </a:p>
          <a:p>
            <a:r>
              <a:rPr lang="fr-FR" sz="2000" dirty="0" smtClean="0"/>
              <a:t>SAUF les diplômés de masters délocalisés à l’étranger :</a:t>
            </a:r>
          </a:p>
          <a:p>
            <a:pPr lvl="1"/>
            <a:r>
              <a:rPr lang="fr-FR" sz="1800" dirty="0" smtClean="0"/>
              <a:t>Difficultés à les contacter</a:t>
            </a:r>
          </a:p>
          <a:p>
            <a:pPr lvl="1"/>
            <a:r>
              <a:rPr lang="fr-FR" sz="1800" dirty="0" smtClean="0"/>
              <a:t>Situation difficilement comparable à celle des diplômés ayant suivi leurs études à Tours.</a:t>
            </a:r>
            <a:endParaRPr lang="fr-FR" sz="1800" dirty="0"/>
          </a:p>
        </p:txBody>
      </p:sp>
      <p:sp>
        <p:nvSpPr>
          <p:cNvPr id="8" name="Rectangle 7"/>
          <p:cNvSpPr/>
          <p:nvPr/>
        </p:nvSpPr>
        <p:spPr>
          <a:xfrm>
            <a:off x="467544" y="1412776"/>
            <a:ext cx="4104456" cy="489654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5544" y="1412776"/>
            <a:ext cx="4100912" cy="489654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6" grpId="0" build="p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78098"/>
          </a:xfrm>
        </p:spPr>
        <p:txBody>
          <a:bodyPr/>
          <a:lstStyle/>
          <a:p>
            <a:r>
              <a:rPr lang="fr-F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Calendrier annuel de la procédure</a:t>
            </a:r>
            <a:endParaRPr lang="fr-FR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600" b="1" dirty="0" smtClean="0"/>
              <a:t>Octobre – novembre </a:t>
            </a:r>
            <a:r>
              <a:rPr lang="fr-FR" sz="2600" dirty="0" smtClean="0"/>
              <a:t>: phase de pré-enquête :</a:t>
            </a:r>
          </a:p>
          <a:p>
            <a:pPr lvl="1"/>
            <a:r>
              <a:rPr lang="fr-FR" sz="2400" dirty="0" smtClean="0"/>
              <a:t>3 enquêteurs recrutés pour présenter le dispositif aux diplômés (M2 et LP) et obtenir une adresse mail valide</a:t>
            </a:r>
          </a:p>
          <a:p>
            <a:pPr lvl="1"/>
            <a:r>
              <a:rPr lang="fr-FR" sz="2400" dirty="0" smtClean="0"/>
              <a:t>Prise de contact avec les responsables pédagogiques de LP et M2 : diffusion des résultats pour leur filière et demande de renseignements sur les diplômés enquêtés</a:t>
            </a:r>
          </a:p>
          <a:p>
            <a:r>
              <a:rPr lang="fr-FR" sz="2600" b="1" dirty="0" smtClean="0"/>
              <a:t>1</a:t>
            </a:r>
            <a:r>
              <a:rPr lang="fr-FR" sz="2600" b="1" baseline="30000" dirty="0" smtClean="0"/>
              <a:t>er</a:t>
            </a:r>
            <a:r>
              <a:rPr lang="fr-FR" sz="2600" b="1" dirty="0" smtClean="0"/>
              <a:t> Décembre </a:t>
            </a:r>
            <a:r>
              <a:rPr lang="fr-FR" sz="2600" dirty="0" smtClean="0"/>
              <a:t>: lancement de l’enquête :</a:t>
            </a:r>
          </a:p>
          <a:p>
            <a:pPr lvl="1"/>
            <a:r>
              <a:rPr lang="fr-FR" sz="2400" dirty="0" smtClean="0"/>
              <a:t>Envoi par mail ou par courrier postal du questionnaire aux diplômés (75% de contact par mail)</a:t>
            </a:r>
          </a:p>
          <a:p>
            <a:r>
              <a:rPr lang="fr-FR" sz="2600" b="1" dirty="0" smtClean="0"/>
              <a:t>31 mars </a:t>
            </a:r>
            <a:r>
              <a:rPr lang="fr-FR" sz="2600" dirty="0" smtClean="0"/>
              <a:t>: clôture de l’enquête</a:t>
            </a:r>
          </a:p>
          <a:p>
            <a:r>
              <a:rPr lang="fr-FR" sz="2600" b="1" dirty="0" smtClean="0"/>
              <a:t>Avril </a:t>
            </a:r>
            <a:r>
              <a:rPr lang="fr-FR" sz="2600" dirty="0" smtClean="0"/>
              <a:t>: nettoyage des données et préparation du renvoi au MESR </a:t>
            </a:r>
            <a:r>
              <a:rPr lang="fr-FR" sz="2200" dirty="0" smtClean="0"/>
              <a:t>(fichier de données avec forme et nomenclature spécifique + bilan de collecte)</a:t>
            </a:r>
          </a:p>
          <a:p>
            <a:r>
              <a:rPr lang="fr-FR" sz="2600" b="1" dirty="0" smtClean="0"/>
              <a:t>A partir de mai </a:t>
            </a:r>
            <a:r>
              <a:rPr lang="fr-FR" sz="2600" dirty="0" smtClean="0"/>
              <a:t>: analyse de données et diffusion des résultats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9975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06090"/>
          </a:xfrm>
        </p:spPr>
        <p:txBody>
          <a:bodyPr/>
          <a:lstStyle/>
          <a:p>
            <a:r>
              <a:rPr lang="fr-F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Diffusion actuelle des résultats</a:t>
            </a:r>
            <a:endParaRPr lang="fr-FR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Répertoires des emplois :</a:t>
            </a:r>
          </a:p>
          <a:p>
            <a:pPr lvl="1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Liste des emplois occupés par les diplômés</a:t>
            </a:r>
          </a:p>
          <a:p>
            <a:r>
              <a:rPr lang="fr-FR" dirty="0" smtClean="0"/>
              <a:t>Fiche synthèse (projet en cours): </a:t>
            </a:r>
          </a:p>
          <a:p>
            <a:pPr lvl="1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Synthèse des principaux indicateurs</a:t>
            </a:r>
          </a:p>
          <a:p>
            <a:r>
              <a:rPr lang="fr-FR" dirty="0" smtClean="0"/>
              <a:t>Fiche master/ licence professionnelle :</a:t>
            </a:r>
          </a:p>
          <a:p>
            <a:pPr lvl="1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destination du responsable de filière</a:t>
            </a:r>
          </a:p>
          <a:p>
            <a:pPr lvl="1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Résultats détaillés, points forts et points faibles de la formation exprimés par les diplômés</a:t>
            </a:r>
          </a:p>
          <a:p>
            <a:r>
              <a:rPr lang="fr-FR" dirty="0" smtClean="0"/>
              <a:t>OVE Tours Actu ou Info flash : </a:t>
            </a:r>
          </a:p>
          <a:p>
            <a:pPr lvl="1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Publication mettant en avant un ou plusieurs indicateurs et proposant une analyse détaillée de ces indicateurs</a:t>
            </a:r>
          </a:p>
          <a:p>
            <a:r>
              <a:rPr lang="fr-FR" dirty="0" smtClean="0"/>
              <a:t>Indicateur de pilotage :</a:t>
            </a:r>
          </a:p>
          <a:p>
            <a:pPr lvl="1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Suivi de l’insertion des diplômés de LP/Master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10813" r="12397" b="6577"/>
          <a:stretch/>
        </p:blipFill>
        <p:spPr bwMode="auto">
          <a:xfrm>
            <a:off x="508192" y="188640"/>
            <a:ext cx="847619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3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1662</TotalTime>
  <Words>667</Words>
  <Application>Microsoft Office PowerPoint</Application>
  <PresentationFormat>Affichage à l'écran (4:3)</PresentationFormat>
  <Paragraphs>110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Conception personnalisée</vt:lpstr>
      <vt:lpstr>Les enquêtes d’insertion</vt:lpstr>
      <vt:lpstr>Plan</vt:lpstr>
      <vt:lpstr>Historique</vt:lpstr>
      <vt:lpstr>Contexte</vt:lpstr>
      <vt:lpstr>Contexte</vt:lpstr>
      <vt:lpstr>Contexte</vt:lpstr>
      <vt:lpstr>Calendrier annuel de la procédure</vt:lpstr>
      <vt:lpstr>Diffusion actuelle des résultats</vt:lpstr>
      <vt:lpstr>Présentation PowerPoint</vt:lpstr>
      <vt:lpstr>Présentation PowerPoint</vt:lpstr>
      <vt:lpstr>Présentation PowerPoint</vt:lpstr>
      <vt:lpstr>Présentation PowerPoint</vt:lpstr>
      <vt:lpstr>Transmission de données non anonymes</vt:lpstr>
      <vt:lpstr>Transmission de données non anonymes</vt:lpstr>
      <vt:lpstr>Transmission de données non anonymes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Guillaume PARROT</dc:creator>
  <cp:lastModifiedBy>Lucie FAZILLEAU</cp:lastModifiedBy>
  <cp:revision>74</cp:revision>
  <cp:lastPrinted>2012-10-18T09:58:04Z</cp:lastPrinted>
  <dcterms:created xsi:type="dcterms:W3CDTF">2011-04-07T12:53:54Z</dcterms:created>
  <dcterms:modified xsi:type="dcterms:W3CDTF">2012-10-18T15:28:04Z</dcterms:modified>
</cp:coreProperties>
</file>