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84" r:id="rId3"/>
    <p:sldId id="311" r:id="rId4"/>
    <p:sldId id="318" r:id="rId5"/>
    <p:sldId id="320" r:id="rId6"/>
    <p:sldId id="321" r:id="rId7"/>
    <p:sldId id="322" r:id="rId8"/>
    <p:sldId id="317" r:id="rId9"/>
    <p:sldId id="323" r:id="rId10"/>
    <p:sldId id="324" r:id="rId11"/>
    <p:sldId id="330" r:id="rId12"/>
    <p:sldId id="312" r:id="rId13"/>
    <p:sldId id="314" r:id="rId14"/>
    <p:sldId id="315" r:id="rId15"/>
    <p:sldId id="325" r:id="rId16"/>
    <p:sldId id="326" r:id="rId17"/>
    <p:sldId id="327" r:id="rId18"/>
    <p:sldId id="328" r:id="rId19"/>
    <p:sldId id="329" r:id="rId20"/>
    <p:sldId id="331" r:id="rId21"/>
    <p:sldId id="261" r:id="rId22"/>
  </p:sldIdLst>
  <p:sldSz cx="9144000" cy="6858000" type="screen4x3"/>
  <p:notesSz cx="6810375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Durand" initials="CD" lastIdx="3" clrIdx="0">
    <p:extLst>
      <p:ext uri="{19B8F6BF-5375-455C-9EA6-DF929625EA0E}">
        <p15:presenceInfo xmlns:p15="http://schemas.microsoft.com/office/powerpoint/2012/main" userId="S-1-5-21-4200064104-1741535518-3391936376-17171" providerId="AD"/>
      </p:ext>
    </p:extLst>
  </p:cmAuthor>
  <p:cmAuthor id="2" name="Roselia Niambi" initials="RN" lastIdx="1" clrIdx="1">
    <p:extLst>
      <p:ext uri="{19B8F6BF-5375-455C-9EA6-DF929625EA0E}">
        <p15:presenceInfo xmlns:p15="http://schemas.microsoft.com/office/powerpoint/2012/main" userId="S::roselia.niambi@univ-tours.fr::44a46880-bd90-4f57-a321-5fabd0326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59D"/>
    <a:srgbClr val="30726C"/>
    <a:srgbClr val="E0C510"/>
    <a:srgbClr val="902F3D"/>
    <a:srgbClr val="424A54"/>
    <a:srgbClr val="AE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95652" autoAdjust="0"/>
  </p:normalViewPr>
  <p:slideViewPr>
    <p:cSldViewPr>
      <p:cViewPr varScale="1">
        <p:scale>
          <a:sx n="106" d="100"/>
          <a:sy n="106" d="100"/>
        </p:scale>
        <p:origin x="21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1-18T11:36:20.297" idx="1">
    <p:pos x="10" y="10"/>
    <p:text>Conseil : dès le début, renseignez vous sur l es modalités d'examens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10680-60E6-4BA4-BA19-9EAB2ADF5F65}" type="doc">
      <dgm:prSet loTypeId="urn:microsoft.com/office/officeart/2011/layout/CircleProcess" loCatId="process" qsTypeId="urn:microsoft.com/office/officeart/2005/8/quickstyle/simple4" qsCatId="simple" csTypeId="urn:microsoft.com/office/officeart/2005/8/colors/accent1_2" csCatId="accent1" phldr="1"/>
      <dgm:spPr/>
    </dgm:pt>
    <dgm:pt modelId="{089484B1-FD8B-4E42-93EE-EDABF01177D4}">
      <dgm:prSet phldrT="[Texte]"/>
      <dgm:spPr/>
      <dgm:t>
        <a:bodyPr/>
        <a:lstStyle/>
        <a:p>
          <a:r>
            <a:rPr lang="fr-FR" b="1" dirty="0">
              <a:solidFill>
                <a:srgbClr val="E0C510"/>
              </a:solidFill>
            </a:rPr>
            <a:t>1</a:t>
          </a:r>
          <a:r>
            <a:rPr lang="fr-FR" b="1" dirty="0"/>
            <a:t> Université d’accueil </a:t>
          </a:r>
        </a:p>
        <a:p>
          <a:r>
            <a:rPr lang="fr-FR" dirty="0"/>
            <a:t>vous envoie votre </a:t>
          </a:r>
          <a:r>
            <a:rPr lang="fr-FR" dirty="0" err="1"/>
            <a:t>Transcript</a:t>
          </a:r>
          <a:r>
            <a:rPr lang="fr-FR" dirty="0"/>
            <a:t> of Records</a:t>
          </a:r>
        </a:p>
      </dgm:t>
    </dgm:pt>
    <dgm:pt modelId="{620BA112-4D9C-45DB-9B1E-8F9C704A452C}" type="parTrans" cxnId="{C9C62CF3-D29F-4A14-A835-A2AC702C7325}">
      <dgm:prSet/>
      <dgm:spPr/>
      <dgm:t>
        <a:bodyPr/>
        <a:lstStyle/>
        <a:p>
          <a:endParaRPr lang="fr-FR"/>
        </a:p>
      </dgm:t>
    </dgm:pt>
    <dgm:pt modelId="{9EF2EF18-D161-4F4F-94D9-6FB0B433FEF3}" type="sibTrans" cxnId="{C9C62CF3-D29F-4A14-A835-A2AC702C7325}">
      <dgm:prSet/>
      <dgm:spPr/>
      <dgm:t>
        <a:bodyPr/>
        <a:lstStyle/>
        <a:p>
          <a:endParaRPr lang="fr-FR"/>
        </a:p>
      </dgm:t>
    </dgm:pt>
    <dgm:pt modelId="{29867DAB-492F-46DA-89DB-D3AA78B39448}">
      <dgm:prSet phldrT="[Texte]"/>
      <dgm:spPr/>
      <dgm:t>
        <a:bodyPr/>
        <a:lstStyle/>
        <a:p>
          <a:r>
            <a:rPr lang="fr-FR" b="1" dirty="0">
              <a:solidFill>
                <a:srgbClr val="E0C510"/>
              </a:solidFill>
            </a:rPr>
            <a:t>2 </a:t>
          </a:r>
          <a:r>
            <a:rPr lang="fr-FR" b="1" dirty="0"/>
            <a:t>Vous</a:t>
          </a:r>
        </a:p>
        <a:p>
          <a:r>
            <a:rPr lang="fr-FR" dirty="0"/>
            <a:t>déposez votre </a:t>
          </a:r>
          <a:r>
            <a:rPr lang="fr-FR" dirty="0" err="1"/>
            <a:t>Transcript</a:t>
          </a:r>
          <a:r>
            <a:rPr lang="fr-FR" dirty="0"/>
            <a:t> sur votre dossier Erasmus</a:t>
          </a:r>
        </a:p>
      </dgm:t>
    </dgm:pt>
    <dgm:pt modelId="{F6EA516F-9028-4F52-B512-D8957F6F7F27}" type="parTrans" cxnId="{64484E54-57BD-40E4-AD6E-01E4A20982F7}">
      <dgm:prSet/>
      <dgm:spPr/>
      <dgm:t>
        <a:bodyPr/>
        <a:lstStyle/>
        <a:p>
          <a:endParaRPr lang="fr-FR"/>
        </a:p>
      </dgm:t>
    </dgm:pt>
    <dgm:pt modelId="{99081787-0AE3-4DDA-86ED-B6AAE90426E2}" type="sibTrans" cxnId="{64484E54-57BD-40E4-AD6E-01E4A20982F7}">
      <dgm:prSet/>
      <dgm:spPr/>
      <dgm:t>
        <a:bodyPr/>
        <a:lstStyle/>
        <a:p>
          <a:endParaRPr lang="fr-FR"/>
        </a:p>
      </dgm:t>
    </dgm:pt>
    <dgm:pt modelId="{6267AB66-97A6-45C0-B26A-6D7DAA763CE0}">
      <dgm:prSet phldrT="[Texte]"/>
      <dgm:spPr/>
      <dgm:t>
        <a:bodyPr/>
        <a:lstStyle/>
        <a:p>
          <a:r>
            <a:rPr lang="fr-FR" b="1" dirty="0">
              <a:solidFill>
                <a:srgbClr val="E0C510"/>
              </a:solidFill>
            </a:rPr>
            <a:t>4</a:t>
          </a:r>
          <a:r>
            <a:rPr lang="fr-FR" b="1" dirty="0"/>
            <a:t> Secrétariat pédagogique de Tours</a:t>
          </a:r>
        </a:p>
        <a:p>
          <a:r>
            <a:rPr lang="fr-FR" dirty="0"/>
            <a:t>vous envoie votre relevé de notes de l’UT</a:t>
          </a:r>
        </a:p>
      </dgm:t>
    </dgm:pt>
    <dgm:pt modelId="{030E11F6-9C86-4731-A191-2C9AA35888D8}" type="parTrans" cxnId="{0BB3BD3F-BBAD-4A4D-989F-5908AD675B9D}">
      <dgm:prSet/>
      <dgm:spPr/>
      <dgm:t>
        <a:bodyPr/>
        <a:lstStyle/>
        <a:p>
          <a:endParaRPr lang="fr-FR"/>
        </a:p>
      </dgm:t>
    </dgm:pt>
    <dgm:pt modelId="{55D3C0AC-9374-4FC0-ACE8-EA59F4C24E57}" type="sibTrans" cxnId="{0BB3BD3F-BBAD-4A4D-989F-5908AD675B9D}">
      <dgm:prSet/>
      <dgm:spPr/>
      <dgm:t>
        <a:bodyPr/>
        <a:lstStyle/>
        <a:p>
          <a:endParaRPr lang="fr-FR"/>
        </a:p>
      </dgm:t>
    </dgm:pt>
    <dgm:pt modelId="{7F897606-58D8-42F2-B445-5651D9261402}">
      <dgm:prSet phldrT="[Texte]"/>
      <dgm:spPr/>
      <dgm:t>
        <a:bodyPr/>
        <a:lstStyle/>
        <a:p>
          <a:r>
            <a:rPr lang="fr-FR" b="1" dirty="0">
              <a:solidFill>
                <a:srgbClr val="E0C510"/>
              </a:solidFill>
            </a:rPr>
            <a:t>3</a:t>
          </a:r>
          <a:r>
            <a:rPr lang="fr-FR" b="1" dirty="0"/>
            <a:t> Responsable Erasmus de Tours</a:t>
          </a:r>
        </a:p>
        <a:p>
          <a:r>
            <a:rPr lang="fr-FR" dirty="0"/>
            <a:t>convertit vos notes </a:t>
          </a:r>
        </a:p>
      </dgm:t>
    </dgm:pt>
    <dgm:pt modelId="{CA970EB0-2256-4F3A-A431-391EA9FA3F13}" type="parTrans" cxnId="{575B06EC-98E5-4B64-B87B-480F251DEDF3}">
      <dgm:prSet/>
      <dgm:spPr/>
      <dgm:t>
        <a:bodyPr/>
        <a:lstStyle/>
        <a:p>
          <a:endParaRPr lang="fr-FR"/>
        </a:p>
      </dgm:t>
    </dgm:pt>
    <dgm:pt modelId="{390BE6C7-1B69-4B72-B2CF-426E7378A234}" type="sibTrans" cxnId="{575B06EC-98E5-4B64-B87B-480F251DEDF3}">
      <dgm:prSet/>
      <dgm:spPr/>
      <dgm:t>
        <a:bodyPr/>
        <a:lstStyle/>
        <a:p>
          <a:endParaRPr lang="fr-FR"/>
        </a:p>
      </dgm:t>
    </dgm:pt>
    <dgm:pt modelId="{3A9DB37F-5CE2-47F7-A294-A50703D9757F}" type="pres">
      <dgm:prSet presAssocID="{D0410680-60E6-4BA4-BA19-9EAB2ADF5F6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137C4F6-BD60-4933-A732-D7932C630B6B}" type="pres">
      <dgm:prSet presAssocID="{6267AB66-97A6-45C0-B26A-6D7DAA763CE0}" presName="Accent4" presStyleCnt="0"/>
      <dgm:spPr/>
    </dgm:pt>
    <dgm:pt modelId="{54838C63-38F1-4656-90A3-44F6A7302708}" type="pres">
      <dgm:prSet presAssocID="{6267AB66-97A6-45C0-B26A-6D7DAA763CE0}" presName="Accent" presStyleLbl="node1" presStyleIdx="0" presStyleCnt="4"/>
      <dgm:spPr>
        <a:solidFill>
          <a:srgbClr val="30726C"/>
        </a:solidFill>
      </dgm:spPr>
    </dgm:pt>
    <dgm:pt modelId="{8D2271CE-9E09-43D6-9A55-CB8077B5228D}" type="pres">
      <dgm:prSet presAssocID="{6267AB66-97A6-45C0-B26A-6D7DAA763CE0}" presName="ParentBackground4" presStyleCnt="0"/>
      <dgm:spPr/>
    </dgm:pt>
    <dgm:pt modelId="{826AE4B0-45C7-49E9-A780-DC3ED8A89785}" type="pres">
      <dgm:prSet presAssocID="{6267AB66-97A6-45C0-B26A-6D7DAA763CE0}" presName="ParentBackground" presStyleLbl="fgAcc1" presStyleIdx="0" presStyleCnt="4"/>
      <dgm:spPr/>
    </dgm:pt>
    <dgm:pt modelId="{9A7B26B0-0815-421F-B997-F773EB2928C7}" type="pres">
      <dgm:prSet presAssocID="{6267AB66-97A6-45C0-B26A-6D7DAA763CE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85B8569-0388-42C8-8483-1C077E56E1BD}" type="pres">
      <dgm:prSet presAssocID="{7F897606-58D8-42F2-B445-5651D9261402}" presName="Accent3" presStyleCnt="0"/>
      <dgm:spPr/>
    </dgm:pt>
    <dgm:pt modelId="{954BE836-D799-4031-9597-96EC983AB5C1}" type="pres">
      <dgm:prSet presAssocID="{7F897606-58D8-42F2-B445-5651D9261402}" presName="Accent" presStyleLbl="node1" presStyleIdx="1" presStyleCnt="4"/>
      <dgm:spPr>
        <a:solidFill>
          <a:srgbClr val="30726C"/>
        </a:solidFill>
      </dgm:spPr>
    </dgm:pt>
    <dgm:pt modelId="{ABCCFB20-9B91-464E-9456-F8763C376EE0}" type="pres">
      <dgm:prSet presAssocID="{7F897606-58D8-42F2-B445-5651D9261402}" presName="ParentBackground3" presStyleCnt="0"/>
      <dgm:spPr/>
    </dgm:pt>
    <dgm:pt modelId="{6301C7CC-A835-4205-963E-E3A8643A3370}" type="pres">
      <dgm:prSet presAssocID="{7F897606-58D8-42F2-B445-5651D9261402}" presName="ParentBackground" presStyleLbl="fgAcc1" presStyleIdx="1" presStyleCnt="4"/>
      <dgm:spPr/>
    </dgm:pt>
    <dgm:pt modelId="{F690FC34-15B1-43BF-BDF8-645FEE71D2A6}" type="pres">
      <dgm:prSet presAssocID="{7F897606-58D8-42F2-B445-5651D926140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A56D564-E8D4-4102-9A9E-0F0DB41A468A}" type="pres">
      <dgm:prSet presAssocID="{29867DAB-492F-46DA-89DB-D3AA78B39448}" presName="Accent2" presStyleCnt="0"/>
      <dgm:spPr/>
    </dgm:pt>
    <dgm:pt modelId="{362156CD-934C-4604-B427-4EED9ADA393C}" type="pres">
      <dgm:prSet presAssocID="{29867DAB-492F-46DA-89DB-D3AA78B39448}" presName="Accent" presStyleLbl="node1" presStyleIdx="2" presStyleCnt="4"/>
      <dgm:spPr>
        <a:solidFill>
          <a:srgbClr val="30726C"/>
        </a:solidFill>
      </dgm:spPr>
    </dgm:pt>
    <dgm:pt modelId="{D95B97B8-B4A8-4A64-A260-B727DCF78F7F}" type="pres">
      <dgm:prSet presAssocID="{29867DAB-492F-46DA-89DB-D3AA78B39448}" presName="ParentBackground2" presStyleCnt="0"/>
      <dgm:spPr/>
    </dgm:pt>
    <dgm:pt modelId="{2573A474-3C24-4B73-B258-1E805A161DFD}" type="pres">
      <dgm:prSet presAssocID="{29867DAB-492F-46DA-89DB-D3AA78B39448}" presName="ParentBackground" presStyleLbl="fgAcc1" presStyleIdx="2" presStyleCnt="4"/>
      <dgm:spPr/>
    </dgm:pt>
    <dgm:pt modelId="{AD804D8A-27E0-41CE-A6EA-3787BCCBAEEB}" type="pres">
      <dgm:prSet presAssocID="{29867DAB-492F-46DA-89DB-D3AA78B3944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2FC2199-BC66-41E9-9267-B38108B00D27}" type="pres">
      <dgm:prSet presAssocID="{089484B1-FD8B-4E42-93EE-EDABF01177D4}" presName="Accent1" presStyleCnt="0"/>
      <dgm:spPr/>
    </dgm:pt>
    <dgm:pt modelId="{A8E6CE19-EAE4-42BF-847D-000A2CAF5514}" type="pres">
      <dgm:prSet presAssocID="{089484B1-FD8B-4E42-93EE-EDABF01177D4}" presName="Accent" presStyleLbl="node1" presStyleIdx="3" presStyleCnt="4"/>
      <dgm:spPr>
        <a:solidFill>
          <a:srgbClr val="30726C"/>
        </a:solidFill>
      </dgm:spPr>
    </dgm:pt>
    <dgm:pt modelId="{6C7C2B00-16C1-4057-AB70-06DE5D43F693}" type="pres">
      <dgm:prSet presAssocID="{089484B1-FD8B-4E42-93EE-EDABF01177D4}" presName="ParentBackground1" presStyleCnt="0"/>
      <dgm:spPr/>
    </dgm:pt>
    <dgm:pt modelId="{48BADB4B-C78D-4FA8-8607-EAB2E88A078E}" type="pres">
      <dgm:prSet presAssocID="{089484B1-FD8B-4E42-93EE-EDABF01177D4}" presName="ParentBackground" presStyleLbl="fgAcc1" presStyleIdx="3" presStyleCnt="4" custLinFactNeighborX="189"/>
      <dgm:spPr/>
    </dgm:pt>
    <dgm:pt modelId="{8E220170-00CF-4109-9E1B-49C67C6BEAFC}" type="pres">
      <dgm:prSet presAssocID="{089484B1-FD8B-4E42-93EE-EDABF01177D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0BB3BD3F-BBAD-4A4D-989F-5908AD675B9D}" srcId="{D0410680-60E6-4BA4-BA19-9EAB2ADF5F65}" destId="{6267AB66-97A6-45C0-B26A-6D7DAA763CE0}" srcOrd="3" destOrd="0" parTransId="{030E11F6-9C86-4731-A191-2C9AA35888D8}" sibTransId="{55D3C0AC-9374-4FC0-ACE8-EA59F4C24E57}"/>
    <dgm:cxn modelId="{E72BC249-5612-48B7-81C8-82D58710546B}" type="presOf" srcId="{29867DAB-492F-46DA-89DB-D3AA78B39448}" destId="{AD804D8A-27E0-41CE-A6EA-3787BCCBAEEB}" srcOrd="1" destOrd="0" presId="urn:microsoft.com/office/officeart/2011/layout/CircleProcess"/>
    <dgm:cxn modelId="{A1A5DD6B-DADE-46CE-B586-5D80C36E2DD7}" type="presOf" srcId="{7F897606-58D8-42F2-B445-5651D9261402}" destId="{F690FC34-15B1-43BF-BDF8-645FEE71D2A6}" srcOrd="1" destOrd="0" presId="urn:microsoft.com/office/officeart/2011/layout/CircleProcess"/>
    <dgm:cxn modelId="{9042C653-96F6-4AF7-BC47-075A110DC5E0}" type="presOf" srcId="{089484B1-FD8B-4E42-93EE-EDABF01177D4}" destId="{8E220170-00CF-4109-9E1B-49C67C6BEAFC}" srcOrd="1" destOrd="0" presId="urn:microsoft.com/office/officeart/2011/layout/CircleProcess"/>
    <dgm:cxn modelId="{BC595E74-9219-4D57-88C4-0698A6D3028F}" type="presOf" srcId="{7F897606-58D8-42F2-B445-5651D9261402}" destId="{6301C7CC-A835-4205-963E-E3A8643A3370}" srcOrd="0" destOrd="0" presId="urn:microsoft.com/office/officeart/2011/layout/CircleProcess"/>
    <dgm:cxn modelId="{64484E54-57BD-40E4-AD6E-01E4A20982F7}" srcId="{D0410680-60E6-4BA4-BA19-9EAB2ADF5F65}" destId="{29867DAB-492F-46DA-89DB-D3AA78B39448}" srcOrd="1" destOrd="0" parTransId="{F6EA516F-9028-4F52-B512-D8957F6F7F27}" sibTransId="{99081787-0AE3-4DDA-86ED-B6AAE90426E2}"/>
    <dgm:cxn modelId="{CA0C0984-C169-49BE-BF7A-8394FD7F74B6}" type="presOf" srcId="{D0410680-60E6-4BA4-BA19-9EAB2ADF5F65}" destId="{3A9DB37F-5CE2-47F7-A294-A50703D9757F}" srcOrd="0" destOrd="0" presId="urn:microsoft.com/office/officeart/2011/layout/CircleProcess"/>
    <dgm:cxn modelId="{8C4FE8A1-A334-4723-AB90-3D3B2C09558D}" type="presOf" srcId="{089484B1-FD8B-4E42-93EE-EDABF01177D4}" destId="{48BADB4B-C78D-4FA8-8607-EAB2E88A078E}" srcOrd="0" destOrd="0" presId="urn:microsoft.com/office/officeart/2011/layout/CircleProcess"/>
    <dgm:cxn modelId="{3B816CC2-3E30-402E-90D6-3F93CCFD8594}" type="presOf" srcId="{6267AB66-97A6-45C0-B26A-6D7DAA763CE0}" destId="{9A7B26B0-0815-421F-B997-F773EB2928C7}" srcOrd="1" destOrd="0" presId="urn:microsoft.com/office/officeart/2011/layout/CircleProcess"/>
    <dgm:cxn modelId="{080891E3-4893-4BD9-9D2B-BA8D66A70BBC}" type="presOf" srcId="{6267AB66-97A6-45C0-B26A-6D7DAA763CE0}" destId="{826AE4B0-45C7-49E9-A780-DC3ED8A89785}" srcOrd="0" destOrd="0" presId="urn:microsoft.com/office/officeart/2011/layout/CircleProcess"/>
    <dgm:cxn modelId="{575B06EC-98E5-4B64-B87B-480F251DEDF3}" srcId="{D0410680-60E6-4BA4-BA19-9EAB2ADF5F65}" destId="{7F897606-58D8-42F2-B445-5651D9261402}" srcOrd="2" destOrd="0" parTransId="{CA970EB0-2256-4F3A-A431-391EA9FA3F13}" sibTransId="{390BE6C7-1B69-4B72-B2CF-426E7378A234}"/>
    <dgm:cxn modelId="{C9C62CF3-D29F-4A14-A835-A2AC702C7325}" srcId="{D0410680-60E6-4BA4-BA19-9EAB2ADF5F65}" destId="{089484B1-FD8B-4E42-93EE-EDABF01177D4}" srcOrd="0" destOrd="0" parTransId="{620BA112-4D9C-45DB-9B1E-8F9C704A452C}" sibTransId="{9EF2EF18-D161-4F4F-94D9-6FB0B433FEF3}"/>
    <dgm:cxn modelId="{98CCD6FB-4260-421D-94C3-1BDB9530EFAF}" type="presOf" srcId="{29867DAB-492F-46DA-89DB-D3AA78B39448}" destId="{2573A474-3C24-4B73-B258-1E805A161DFD}" srcOrd="0" destOrd="0" presId="urn:microsoft.com/office/officeart/2011/layout/CircleProcess"/>
    <dgm:cxn modelId="{D562CAC2-3B9E-4AF0-86D9-F69116D971CE}" type="presParOf" srcId="{3A9DB37F-5CE2-47F7-A294-A50703D9757F}" destId="{F137C4F6-BD60-4933-A732-D7932C630B6B}" srcOrd="0" destOrd="0" presId="urn:microsoft.com/office/officeart/2011/layout/CircleProcess"/>
    <dgm:cxn modelId="{BA47B8C8-A2F6-4519-8D72-81DDFB9EC117}" type="presParOf" srcId="{F137C4F6-BD60-4933-A732-D7932C630B6B}" destId="{54838C63-38F1-4656-90A3-44F6A7302708}" srcOrd="0" destOrd="0" presId="urn:microsoft.com/office/officeart/2011/layout/CircleProcess"/>
    <dgm:cxn modelId="{C82013E2-A4BD-43EE-A6FC-26BE5612ED2A}" type="presParOf" srcId="{3A9DB37F-5CE2-47F7-A294-A50703D9757F}" destId="{8D2271CE-9E09-43D6-9A55-CB8077B5228D}" srcOrd="1" destOrd="0" presId="urn:microsoft.com/office/officeart/2011/layout/CircleProcess"/>
    <dgm:cxn modelId="{EE758875-8B93-45F8-AB1A-4FFA30825018}" type="presParOf" srcId="{8D2271CE-9E09-43D6-9A55-CB8077B5228D}" destId="{826AE4B0-45C7-49E9-A780-DC3ED8A89785}" srcOrd="0" destOrd="0" presId="urn:microsoft.com/office/officeart/2011/layout/CircleProcess"/>
    <dgm:cxn modelId="{C9EE6C3B-4FA7-4421-B760-C09C47DA9FDA}" type="presParOf" srcId="{3A9DB37F-5CE2-47F7-A294-A50703D9757F}" destId="{9A7B26B0-0815-421F-B997-F773EB2928C7}" srcOrd="2" destOrd="0" presId="urn:microsoft.com/office/officeart/2011/layout/CircleProcess"/>
    <dgm:cxn modelId="{DD8BB686-59C8-45C2-AF88-3F462F4C1BD0}" type="presParOf" srcId="{3A9DB37F-5CE2-47F7-A294-A50703D9757F}" destId="{185B8569-0388-42C8-8483-1C077E56E1BD}" srcOrd="3" destOrd="0" presId="urn:microsoft.com/office/officeart/2011/layout/CircleProcess"/>
    <dgm:cxn modelId="{189FFD68-483F-47DE-A54C-CFA4AD734013}" type="presParOf" srcId="{185B8569-0388-42C8-8483-1C077E56E1BD}" destId="{954BE836-D799-4031-9597-96EC983AB5C1}" srcOrd="0" destOrd="0" presId="urn:microsoft.com/office/officeart/2011/layout/CircleProcess"/>
    <dgm:cxn modelId="{278A3E45-9B1D-4EF0-9CB1-3CB5C2891FBB}" type="presParOf" srcId="{3A9DB37F-5CE2-47F7-A294-A50703D9757F}" destId="{ABCCFB20-9B91-464E-9456-F8763C376EE0}" srcOrd="4" destOrd="0" presId="urn:microsoft.com/office/officeart/2011/layout/CircleProcess"/>
    <dgm:cxn modelId="{C15164B1-691A-4709-9770-28C34493F4FC}" type="presParOf" srcId="{ABCCFB20-9B91-464E-9456-F8763C376EE0}" destId="{6301C7CC-A835-4205-963E-E3A8643A3370}" srcOrd="0" destOrd="0" presId="urn:microsoft.com/office/officeart/2011/layout/CircleProcess"/>
    <dgm:cxn modelId="{0C8B4FAC-1679-4A39-B244-5C35B0048D5B}" type="presParOf" srcId="{3A9DB37F-5CE2-47F7-A294-A50703D9757F}" destId="{F690FC34-15B1-43BF-BDF8-645FEE71D2A6}" srcOrd="5" destOrd="0" presId="urn:microsoft.com/office/officeart/2011/layout/CircleProcess"/>
    <dgm:cxn modelId="{0EAE40C6-47DC-4533-AFC3-69211C1E40FE}" type="presParOf" srcId="{3A9DB37F-5CE2-47F7-A294-A50703D9757F}" destId="{AA56D564-E8D4-4102-9A9E-0F0DB41A468A}" srcOrd="6" destOrd="0" presId="urn:microsoft.com/office/officeart/2011/layout/CircleProcess"/>
    <dgm:cxn modelId="{6139211A-0D41-4295-9C19-C9EC12EAA190}" type="presParOf" srcId="{AA56D564-E8D4-4102-9A9E-0F0DB41A468A}" destId="{362156CD-934C-4604-B427-4EED9ADA393C}" srcOrd="0" destOrd="0" presId="urn:microsoft.com/office/officeart/2011/layout/CircleProcess"/>
    <dgm:cxn modelId="{13C12D8A-50BA-4AD6-9A47-21943FAA2461}" type="presParOf" srcId="{3A9DB37F-5CE2-47F7-A294-A50703D9757F}" destId="{D95B97B8-B4A8-4A64-A260-B727DCF78F7F}" srcOrd="7" destOrd="0" presId="urn:microsoft.com/office/officeart/2011/layout/CircleProcess"/>
    <dgm:cxn modelId="{CBE34490-3F0E-40E4-97D7-CF2BC19E3D78}" type="presParOf" srcId="{D95B97B8-B4A8-4A64-A260-B727DCF78F7F}" destId="{2573A474-3C24-4B73-B258-1E805A161DFD}" srcOrd="0" destOrd="0" presId="urn:microsoft.com/office/officeart/2011/layout/CircleProcess"/>
    <dgm:cxn modelId="{2B023053-0144-4A20-90EC-518C30249056}" type="presParOf" srcId="{3A9DB37F-5CE2-47F7-A294-A50703D9757F}" destId="{AD804D8A-27E0-41CE-A6EA-3787BCCBAEEB}" srcOrd="8" destOrd="0" presId="urn:microsoft.com/office/officeart/2011/layout/CircleProcess"/>
    <dgm:cxn modelId="{1CB7F6D4-87D7-4DDB-BD9F-31745C34981D}" type="presParOf" srcId="{3A9DB37F-5CE2-47F7-A294-A50703D9757F}" destId="{92FC2199-BC66-41E9-9267-B38108B00D27}" srcOrd="9" destOrd="0" presId="urn:microsoft.com/office/officeart/2011/layout/CircleProcess"/>
    <dgm:cxn modelId="{507808C3-0C39-462F-AFE7-8ADCE2EF2ADB}" type="presParOf" srcId="{92FC2199-BC66-41E9-9267-B38108B00D27}" destId="{A8E6CE19-EAE4-42BF-847D-000A2CAF5514}" srcOrd="0" destOrd="0" presId="urn:microsoft.com/office/officeart/2011/layout/CircleProcess"/>
    <dgm:cxn modelId="{D828B523-9AB3-4696-BF70-B936743E47F6}" type="presParOf" srcId="{3A9DB37F-5CE2-47F7-A294-A50703D9757F}" destId="{6C7C2B00-16C1-4057-AB70-06DE5D43F693}" srcOrd="10" destOrd="0" presId="urn:microsoft.com/office/officeart/2011/layout/CircleProcess"/>
    <dgm:cxn modelId="{3B4E1C4A-45FC-47E0-8476-C0450E982F1D}" type="presParOf" srcId="{6C7C2B00-16C1-4057-AB70-06DE5D43F693}" destId="{48BADB4B-C78D-4FA8-8607-EAB2E88A078E}" srcOrd="0" destOrd="0" presId="urn:microsoft.com/office/officeart/2011/layout/CircleProcess"/>
    <dgm:cxn modelId="{336C3353-0467-49D4-B3AA-510F2A8915CF}" type="presParOf" srcId="{3A9DB37F-5CE2-47F7-A294-A50703D9757F}" destId="{8E220170-00CF-4109-9E1B-49C67C6BEAFC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38C63-38F1-4656-90A3-44F6A7302708}">
      <dsp:nvSpPr>
        <dsp:cNvPr id="0" name=""/>
        <dsp:cNvSpPr/>
      </dsp:nvSpPr>
      <dsp:spPr>
        <a:xfrm>
          <a:off x="6682277" y="619556"/>
          <a:ext cx="1641410" cy="1641494"/>
        </a:xfrm>
        <a:prstGeom prst="ellipse">
          <a:avLst/>
        </a:prstGeom>
        <a:solidFill>
          <a:srgbClr val="3072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AE4B0-45C7-49E9-A780-DC3ED8A89785}">
      <dsp:nvSpPr>
        <dsp:cNvPr id="0" name=""/>
        <dsp:cNvSpPr/>
      </dsp:nvSpPr>
      <dsp:spPr>
        <a:xfrm>
          <a:off x="6737178" y="674282"/>
          <a:ext cx="1532311" cy="15320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E0C510"/>
              </a:solidFill>
            </a:rPr>
            <a:t>4</a:t>
          </a:r>
          <a:r>
            <a:rPr lang="fr-FR" sz="1200" b="1" kern="1200" dirty="0"/>
            <a:t> Secrétariat pédagogique de Tours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vous envoie votre relevé de notes de l’UT</a:t>
          </a:r>
        </a:p>
      </dsp:txBody>
      <dsp:txXfrm>
        <a:off x="6956080" y="893187"/>
        <a:ext cx="1094508" cy="1094233"/>
      </dsp:txXfrm>
    </dsp:sp>
    <dsp:sp modelId="{954BE836-D799-4031-9597-96EC983AB5C1}">
      <dsp:nvSpPr>
        <dsp:cNvPr id="0" name=""/>
        <dsp:cNvSpPr/>
      </dsp:nvSpPr>
      <dsp:spPr>
        <a:xfrm rot="2700000">
          <a:off x="4978913" y="619441"/>
          <a:ext cx="1641437" cy="1641437"/>
        </a:xfrm>
        <a:prstGeom prst="teardrop">
          <a:avLst>
            <a:gd name="adj" fmla="val 100000"/>
          </a:avLst>
        </a:prstGeom>
        <a:solidFill>
          <a:srgbClr val="3072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01C7CC-A835-4205-963E-E3A8643A3370}">
      <dsp:nvSpPr>
        <dsp:cNvPr id="0" name=""/>
        <dsp:cNvSpPr/>
      </dsp:nvSpPr>
      <dsp:spPr>
        <a:xfrm>
          <a:off x="5040867" y="674282"/>
          <a:ext cx="1532311" cy="15320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E0C510"/>
              </a:solidFill>
            </a:rPr>
            <a:t>3</a:t>
          </a:r>
          <a:r>
            <a:rPr lang="fr-FR" sz="1200" b="1" kern="1200" dirty="0"/>
            <a:t> Responsable Erasmus de Tours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convertit vos notes </a:t>
          </a:r>
        </a:p>
      </dsp:txBody>
      <dsp:txXfrm>
        <a:off x="5259768" y="893187"/>
        <a:ext cx="1094508" cy="1094233"/>
      </dsp:txXfrm>
    </dsp:sp>
    <dsp:sp modelId="{362156CD-934C-4604-B427-4EED9ADA393C}">
      <dsp:nvSpPr>
        <dsp:cNvPr id="0" name=""/>
        <dsp:cNvSpPr/>
      </dsp:nvSpPr>
      <dsp:spPr>
        <a:xfrm rot="2700000">
          <a:off x="3289640" y="619441"/>
          <a:ext cx="1641437" cy="1641437"/>
        </a:xfrm>
        <a:prstGeom prst="teardrop">
          <a:avLst>
            <a:gd name="adj" fmla="val 100000"/>
          </a:avLst>
        </a:prstGeom>
        <a:solidFill>
          <a:srgbClr val="3072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73A474-3C24-4B73-B258-1E805A161DFD}">
      <dsp:nvSpPr>
        <dsp:cNvPr id="0" name=""/>
        <dsp:cNvSpPr/>
      </dsp:nvSpPr>
      <dsp:spPr>
        <a:xfrm>
          <a:off x="3344555" y="674282"/>
          <a:ext cx="1532311" cy="15320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E0C510"/>
              </a:solidFill>
            </a:rPr>
            <a:t>2 </a:t>
          </a:r>
          <a:r>
            <a:rPr lang="fr-FR" sz="1200" b="1" kern="1200" dirty="0"/>
            <a:t>Vous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déposez votre </a:t>
          </a:r>
          <a:r>
            <a:rPr lang="fr-FR" sz="1200" kern="1200" dirty="0" err="1"/>
            <a:t>Transcript</a:t>
          </a:r>
          <a:r>
            <a:rPr lang="fr-FR" sz="1200" kern="1200" dirty="0"/>
            <a:t> sur votre dossier Erasmus</a:t>
          </a:r>
        </a:p>
      </dsp:txBody>
      <dsp:txXfrm>
        <a:off x="3563457" y="893187"/>
        <a:ext cx="1094508" cy="1094233"/>
      </dsp:txXfrm>
    </dsp:sp>
    <dsp:sp modelId="{A8E6CE19-EAE4-42BF-847D-000A2CAF5514}">
      <dsp:nvSpPr>
        <dsp:cNvPr id="0" name=""/>
        <dsp:cNvSpPr/>
      </dsp:nvSpPr>
      <dsp:spPr>
        <a:xfrm rot="2700000">
          <a:off x="1593328" y="619441"/>
          <a:ext cx="1641437" cy="1641437"/>
        </a:xfrm>
        <a:prstGeom prst="teardrop">
          <a:avLst>
            <a:gd name="adj" fmla="val 100000"/>
          </a:avLst>
        </a:prstGeom>
        <a:solidFill>
          <a:srgbClr val="30726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ADB4B-C78D-4FA8-8607-EAB2E88A078E}">
      <dsp:nvSpPr>
        <dsp:cNvPr id="0" name=""/>
        <dsp:cNvSpPr/>
      </dsp:nvSpPr>
      <dsp:spPr>
        <a:xfrm>
          <a:off x="1651139" y="674282"/>
          <a:ext cx="1532311" cy="15320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rgbClr val="E0C510"/>
              </a:solidFill>
            </a:rPr>
            <a:t>1</a:t>
          </a:r>
          <a:r>
            <a:rPr lang="fr-FR" sz="1200" b="1" kern="1200" dirty="0"/>
            <a:t> Université d’accueil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vous envoie votre </a:t>
          </a:r>
          <a:r>
            <a:rPr lang="fr-FR" sz="1200" kern="1200" dirty="0" err="1"/>
            <a:t>Transcript</a:t>
          </a:r>
          <a:r>
            <a:rPr lang="fr-FR" sz="1200" kern="1200" dirty="0"/>
            <a:t> of Records</a:t>
          </a:r>
        </a:p>
      </dsp:txBody>
      <dsp:txXfrm>
        <a:off x="1870041" y="893187"/>
        <a:ext cx="1094508" cy="1094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sus circulaire"/>
  <dgm:desc val="Permet de représenter des étapes séquentielles dans un processus. Limité à onze formes Niveau 1 avec un nombre illimité de formes Niveau 2. Utilisation optimale avec de petites quantités de texte. Le texte non utilisé n’apparaît pas mais reste disponible si vous changez de disposition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CBC59-8922-4FA9-8429-B48C33706245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8DC46-F1E1-45D7-A983-37AE6F6B8E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145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33B3D-2CAC-EA43-9FCF-0AE2424CDE32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1D84-D9D4-B941-81C5-EDDB6B969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13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201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213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939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935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Demande de visa : environ £900 + frais éventuel de test de langue si demandé par l’université partenaire.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680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613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793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241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757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914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33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67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faire sur OLA (learning-agreement.eu) ; en format PDF (document disponible sur </a:t>
            </a:r>
            <a:r>
              <a:rPr lang="fr-FR" dirty="0" err="1"/>
              <a:t>mobility</a:t>
            </a:r>
            <a:r>
              <a:rPr lang="fr-FR" dirty="0"/>
              <a:t> online) ou bien sur le site du partenaire.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81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97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Lien vers la grille de conversion : https://www.univ-tours.fr/international/etudes-stages-a-letranger/reconnaissance-academique </a:t>
            </a:r>
          </a:p>
          <a:p>
            <a:r>
              <a:rPr lang="fr-FR" dirty="0"/>
              <a:t>Certaines filières n’utilisent pas cette grille. Se renseigner auprès du responsable Erasmus de sa filière pour en savoir plus.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387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85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529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Voir critères d’attribution sur le site internet de l’université de tours : https://www.univ-tours.fr/international/etudes-stages-a-letranger/les-aides-financieres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664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41D84-D9D4-B941-81C5-EDDB6B969F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83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2060848"/>
            <a:ext cx="8229600" cy="3168352"/>
          </a:xfrm>
          <a:prstGeom prst="rect">
            <a:avLst/>
          </a:prstGeom>
        </p:spPr>
        <p:txBody>
          <a:bodyPr numCol="2" spcCol="540000"/>
          <a:lstStyle>
            <a:lvl1pPr marL="0" indent="0" algn="l">
              <a:buNone/>
              <a:defRPr lang="fr-FR" sz="15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, 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endaesent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magnatem</a:t>
            </a:r>
            <a:r>
              <a:rPr lang="fr-FR" dirty="0"/>
              <a:t> </a:t>
            </a:r>
            <a:r>
              <a:rPr lang="fr-FR" dirty="0" err="1"/>
              <a:t>voloreptatus</a:t>
            </a:r>
            <a:r>
              <a:rPr lang="fr-FR" dirty="0"/>
              <a:t> </a:t>
            </a:r>
            <a:r>
              <a:rPr lang="fr-FR" dirty="0" err="1"/>
              <a:t>dellabo</a:t>
            </a:r>
            <a:r>
              <a:rPr lang="fr-FR" dirty="0"/>
              <a:t> </a:t>
            </a:r>
            <a:r>
              <a:rPr lang="fr-FR" dirty="0" err="1"/>
              <a:t>riatenim</a:t>
            </a:r>
            <a:r>
              <a:rPr lang="fr-FR" dirty="0"/>
              <a:t> </a:t>
            </a:r>
            <a:r>
              <a:rPr lang="fr-FR" dirty="0" err="1"/>
              <a:t>fugitatiat</a:t>
            </a:r>
            <a:r>
              <a:rPr lang="fr-FR" dirty="0"/>
              <a:t> </a:t>
            </a:r>
            <a:r>
              <a:rPr lang="fr-FR" dirty="0" err="1"/>
              <a:t>licti</a:t>
            </a:r>
            <a:r>
              <a:rPr lang="fr-FR" dirty="0"/>
              <a:t> </a:t>
            </a:r>
            <a:r>
              <a:rPr lang="fr-FR" dirty="0" err="1"/>
              <a:t>repe</a:t>
            </a:r>
            <a:r>
              <a:rPr lang="fr-FR" dirty="0"/>
              <a:t> </a:t>
            </a:r>
            <a:r>
              <a:rPr lang="fr-FR" dirty="0" err="1"/>
              <a:t>voloribus</a:t>
            </a:r>
            <a:r>
              <a:rPr lang="fr-FR" dirty="0"/>
              <a:t>, si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ommoluptatur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 </a:t>
            </a:r>
            <a:r>
              <a:rPr lang="fr-FR" dirty="0" err="1"/>
              <a:t>exerchic</a:t>
            </a:r>
            <a:r>
              <a:rPr lang="fr-FR" dirty="0"/>
              <a:t> to </a:t>
            </a:r>
            <a:r>
              <a:rPr lang="fr-FR" dirty="0" err="1"/>
              <a:t>quibea</a:t>
            </a:r>
            <a:r>
              <a:rPr lang="fr-FR" dirty="0"/>
              <a:t> </a:t>
            </a:r>
            <a:r>
              <a:rPr lang="fr-FR" dirty="0" err="1"/>
              <a:t>quiatium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magnimiliqui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platem</a:t>
            </a:r>
            <a:r>
              <a:rPr lang="fr-FR" dirty="0"/>
              <a:t> qui </a:t>
            </a:r>
            <a:r>
              <a:rPr lang="fr-FR" dirty="0" err="1"/>
              <a:t>omnitaque</a:t>
            </a:r>
            <a:r>
              <a:rPr lang="fr-FR" dirty="0"/>
              <a:t> </a:t>
            </a:r>
            <a:r>
              <a:rPr lang="fr-FR" dirty="0" err="1"/>
              <a:t>resti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facerfera</a:t>
            </a:r>
            <a:r>
              <a:rPr lang="fr-FR" dirty="0"/>
              <a:t> </a:t>
            </a:r>
            <a:r>
              <a:rPr lang="fr-FR" dirty="0" err="1"/>
              <a:t>sunti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liquo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et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sumet</a:t>
            </a:r>
            <a:r>
              <a:rPr lang="fr-FR" dirty="0"/>
              <a:t> quia </a:t>
            </a:r>
            <a:r>
              <a:rPr lang="fr-FR" dirty="0" err="1"/>
              <a:t>doluptatur</a:t>
            </a:r>
            <a:r>
              <a:rPr lang="fr-FR" dirty="0"/>
              <a:t> mi, id </a:t>
            </a:r>
            <a:r>
              <a:rPr lang="fr-FR" dirty="0" err="1"/>
              <a:t>unt</a:t>
            </a:r>
            <a:r>
              <a:rPr lang="fr-FR" dirty="0"/>
              <a:t> et </a:t>
            </a:r>
            <a:r>
              <a:rPr lang="fr-FR" dirty="0" err="1"/>
              <a:t>ute</a:t>
            </a:r>
            <a:r>
              <a:rPr lang="fr-FR" dirty="0"/>
              <a:t> dit </a:t>
            </a:r>
            <a:r>
              <a:rPr lang="fr-FR" dirty="0" err="1"/>
              <a:t>experae</a:t>
            </a:r>
            <a:r>
              <a:rPr lang="fr-FR" dirty="0"/>
              <a:t> cum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iumquodisqui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ationsequati</a:t>
            </a:r>
            <a:r>
              <a:rPr lang="fr-FR" dirty="0"/>
              <a:t> </a:t>
            </a:r>
            <a:r>
              <a:rPr lang="fr-FR" dirty="0" err="1"/>
              <a:t>officitis</a:t>
            </a:r>
            <a:r>
              <a:rPr lang="fr-FR" dirty="0"/>
              <a:t> ut </a:t>
            </a:r>
            <a:r>
              <a:rPr lang="fr-FR" dirty="0" err="1"/>
              <a:t>eneceati</a:t>
            </a:r>
            <a:r>
              <a:rPr lang="fr-FR" dirty="0"/>
              <a:t> qui </a:t>
            </a:r>
            <a:r>
              <a:rPr lang="fr-FR" dirty="0" err="1"/>
              <a:t>dest</a:t>
            </a:r>
            <a:r>
              <a:rPr lang="fr-FR" dirty="0"/>
              <a:t>,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8229600" cy="543595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7020272" y="6165304"/>
            <a:ext cx="122936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82AB18AC-2F97-A74F-8F78-10DCA3DBB41C}" type="datetime4">
              <a:rPr lang="fr-FR" sz="1200" smtClean="0">
                <a:solidFill>
                  <a:schemeClr val="bg1"/>
                </a:solidFill>
              </a:rPr>
              <a:pPr algn="r"/>
              <a:t>17 juin 2024</a:t>
            </a:fld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5652120" y="6165304"/>
            <a:ext cx="1368152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dirty="0">
                <a:solidFill>
                  <a:srgbClr val="424A54"/>
                </a:solidFill>
                <a:latin typeface="multimedia icons" charset="2"/>
                <a:ea typeface="multimedia icons" charset="2"/>
                <a:cs typeface="multimedia icons" charset="2"/>
              </a:rPr>
              <a:t>r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univ-tours.fr</a:t>
            </a:r>
            <a:r>
              <a:rPr lang="fr-FR" sz="1200" baseline="0" dirty="0">
                <a:solidFill>
                  <a:schemeClr val="bg1"/>
                </a:solidFill>
              </a:rPr>
              <a:t>     </a:t>
            </a:r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457200" y="908720"/>
            <a:ext cx="8229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9811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1999" y="1749840"/>
            <a:ext cx="4114801" cy="3406061"/>
          </a:xfrm>
          <a:prstGeom prst="rect">
            <a:avLst/>
          </a:prstGeom>
        </p:spPr>
        <p:txBody>
          <a:bodyPr wrap="square" lIns="0" tIns="0" rIns="0" bIns="0" numCol="1" spcCol="1080000">
            <a:spAutoFit/>
          </a:bodyPr>
          <a:lstStyle>
            <a:lvl1pPr marL="0" indent="0" algn="l">
              <a:spcBef>
                <a:spcPts val="2000"/>
              </a:spcBef>
              <a:buNone/>
              <a:defRPr lang="fr-FR" sz="14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di.</a:t>
            </a:r>
          </a:p>
          <a:p>
            <a:pPr lvl="0"/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1998" y="365125"/>
            <a:ext cx="4114802" cy="8617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7020272" y="6165304"/>
            <a:ext cx="122936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82AB18AC-2F97-A74F-8F78-10DCA3DBB41C}" type="datetime4">
              <a:rPr lang="fr-FR" sz="1200" smtClean="0">
                <a:solidFill>
                  <a:schemeClr val="bg1"/>
                </a:solidFill>
              </a:rPr>
              <a:pPr algn="r"/>
              <a:t>17 juin 2024</a:t>
            </a:fld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5652120" y="6165304"/>
            <a:ext cx="1368152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multimedia icons" charset="2"/>
                <a:ea typeface="multimedia icons" charset="2"/>
                <a:cs typeface="multimedia icons" charset="2"/>
              </a:rPr>
              <a:t>r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univ-tours.fr</a:t>
            </a:r>
            <a:r>
              <a:rPr lang="fr-FR" sz="1200" baseline="0" dirty="0">
                <a:solidFill>
                  <a:schemeClr val="bg1"/>
                </a:solidFill>
              </a:rPr>
              <a:t>     </a:t>
            </a:r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2"/>
          </p:nvPr>
        </p:nvSpPr>
        <p:spPr>
          <a:xfrm>
            <a:off x="468313" y="365125"/>
            <a:ext cx="3671639" cy="50069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4571997" y="1224304"/>
            <a:ext cx="412591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</a:t>
            </a:r>
            <a:r>
              <a:rPr lang="fr-FR"/>
              <a:t>pour modifier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19672" y="1445245"/>
            <a:ext cx="583241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7020272" y="6165304"/>
            <a:ext cx="122936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82AB18AC-2F97-A74F-8F78-10DCA3DBB41C}" type="datetime4">
              <a:rPr lang="fr-FR" sz="1200" smtClean="0">
                <a:solidFill>
                  <a:schemeClr val="bg1"/>
                </a:solidFill>
              </a:rPr>
              <a:pPr algn="r"/>
              <a:t>17 juin 2024</a:t>
            </a:fld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2060848"/>
            <a:ext cx="583187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 algn="ctr">
              <a:buNone/>
              <a:defRPr sz="2000" b="1">
                <a:solidFill>
                  <a:srgbClr val="424A54"/>
                </a:solidFill>
              </a:defRPr>
            </a:lvl2pPr>
            <a:lvl3pPr marL="914400" indent="0" algn="ctr">
              <a:buNone/>
              <a:defRPr sz="2000" b="1">
                <a:solidFill>
                  <a:srgbClr val="424A54"/>
                </a:solidFill>
              </a:defRPr>
            </a:lvl3pPr>
            <a:lvl4pPr marL="1371600" indent="0" algn="ctr">
              <a:buNone/>
              <a:defRPr sz="2000" b="1">
                <a:solidFill>
                  <a:srgbClr val="424A54"/>
                </a:solidFill>
              </a:defRPr>
            </a:lvl4pPr>
            <a:lvl5pPr marL="1828800" indent="0" algn="ctr">
              <a:buNone/>
              <a:defRPr sz="2000" b="1">
                <a:solidFill>
                  <a:srgbClr val="424A54"/>
                </a:solidFill>
              </a:defRPr>
            </a:lvl5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27" name="ZoneTexte 26"/>
          <p:cNvSpPr txBox="1"/>
          <p:nvPr userDrawn="1"/>
        </p:nvSpPr>
        <p:spPr>
          <a:xfrm>
            <a:off x="5652120" y="6165304"/>
            <a:ext cx="1368152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multimedia icons" charset="2"/>
                <a:ea typeface="multimedia icons" charset="2"/>
                <a:cs typeface="multimedia icons" charset="2"/>
              </a:rPr>
              <a:t>r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univ-tours.fr</a:t>
            </a:r>
            <a:r>
              <a:rPr lang="fr-FR" sz="1200" baseline="0" dirty="0">
                <a:solidFill>
                  <a:schemeClr val="bg1"/>
                </a:solidFill>
              </a:rPr>
              <a:t>     </a:t>
            </a:r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8" name="ZoneTexte 27"/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52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</p:sldLayoutIdLst>
  <p:hf hdr="0" ft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pixabay.com/fr/drapeaux-checkered-ligne-d-arriv%C3%A9e-309794/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meli.fr/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plomatie.gouv.fr/fr/conseils-aux-voyageur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apply-to-come-to-the-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hyperlink" Target="https://www.gov.uk/check-uk-vis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mbeo.com/cost-of-livin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erasmus@univ-tours.fr" TargetMode="External"/><Relationship Id="rId3" Type="http://schemas.openxmlformats.org/officeDocument/2006/relationships/hyperlink" Target="https://www.diplomatie.gouv.fr/fr" TargetMode="External"/><Relationship Id="rId7" Type="http://schemas.openxmlformats.org/officeDocument/2006/relationships/hyperlink" Target="mailto:ssu@univ-tours.f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iv-tours.fr/campus/sante/service-de-sante-universitaire-ssu" TargetMode="External"/><Relationship Id="rId5" Type="http://schemas.openxmlformats.org/officeDocument/2006/relationships/hyperlink" Target="https://www.ameli.fr/indre-et-loire/assure" TargetMode="External"/><Relationship Id="rId4" Type="http://schemas.openxmlformats.org/officeDocument/2006/relationships/hyperlink" Target="https://www.crous-orleans-tours.fr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France_at_the_2022_Winter_Olympics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pixabay.com/en/flag-europe-blue-background-37926/" TargetMode="External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-agreement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europa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tours.fr/international/etudes-stages-a-letranger/les-aides-financier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123728" y="3450704"/>
            <a:ext cx="5616624" cy="302433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fr-FR" sz="3400" dirty="0">
                <a:solidFill>
                  <a:schemeClr val="bg1"/>
                </a:solidFill>
                <a:latin typeface="Work Sans Light" panose="00000400000000000000" pitchFamily="2" charset="0"/>
                <a:ea typeface="Arial" charset="0"/>
                <a:cs typeface="Arial" charset="0"/>
              </a:rPr>
              <a:t>Atelier Pratique Erasmus</a:t>
            </a:r>
          </a:p>
          <a:p>
            <a:r>
              <a:rPr lang="fr-FR" sz="2100" dirty="0">
                <a:solidFill>
                  <a:schemeClr val="bg1"/>
                </a:solidFill>
                <a:latin typeface="Work Sans Light" panose="00000400000000000000" pitchFamily="2" charset="0"/>
                <a:ea typeface="Arial" charset="0"/>
                <a:cs typeface="Arial" charset="0"/>
              </a:rPr>
              <a:t>Juin 2024</a:t>
            </a:r>
          </a:p>
        </p:txBody>
      </p:sp>
    </p:spTree>
    <p:extLst>
      <p:ext uri="{BB962C8B-B14F-4D97-AF65-F5344CB8AC3E}">
        <p14:creationId xmlns:p14="http://schemas.microsoft.com/office/powerpoint/2010/main" val="254122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6360CF5-2CA0-4016-B675-7C6E6C8D9000}"/>
              </a:ext>
            </a:extLst>
          </p:cNvPr>
          <p:cNvSpPr/>
          <p:nvPr/>
        </p:nvSpPr>
        <p:spPr>
          <a:xfrm>
            <a:off x="3832017" y="3460978"/>
            <a:ext cx="1937902" cy="5107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64B917-9BF7-4785-B61B-1A1FA49A9670}"/>
              </a:ext>
            </a:extLst>
          </p:cNvPr>
          <p:cNvSpPr/>
          <p:nvPr/>
        </p:nvSpPr>
        <p:spPr>
          <a:xfrm>
            <a:off x="3835801" y="1126551"/>
            <a:ext cx="1937902" cy="5107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133386CF-63A5-4693-B10E-046716D0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31" y="0"/>
            <a:ext cx="1457762" cy="225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338909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LES AIDES FINANCIERES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770171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D7D7E1-674C-47E1-9FCE-D36F68A6E4A3}"/>
              </a:ext>
            </a:extLst>
          </p:cNvPr>
          <p:cNvSpPr txBox="1"/>
          <p:nvPr/>
        </p:nvSpPr>
        <p:spPr>
          <a:xfrm>
            <a:off x="129702" y="1797311"/>
            <a:ext cx="2880320" cy="307777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424A54"/>
                </a:solidFill>
                <a:latin typeface="Work Sans Light" panose="00000400000000000000" pitchFamily="2" charset="0"/>
              </a:rPr>
              <a:t>Dépôt des documents d’arrivée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521773-4C01-4C08-9CAB-A892786B1583}"/>
              </a:ext>
            </a:extLst>
          </p:cNvPr>
          <p:cNvSpPr txBox="1"/>
          <p:nvPr/>
        </p:nvSpPr>
        <p:spPr>
          <a:xfrm>
            <a:off x="1776316" y="2464331"/>
            <a:ext cx="14400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Erasmus 70%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0719586-9A5C-4A1D-ACF1-E6AAEDD9A83A}"/>
              </a:ext>
            </a:extLst>
          </p:cNvPr>
          <p:cNvSpPr txBox="1"/>
          <p:nvPr/>
        </p:nvSpPr>
        <p:spPr>
          <a:xfrm>
            <a:off x="3088190" y="2478894"/>
            <a:ext cx="26642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424A54"/>
                </a:solidFill>
                <a:latin typeface="Work Sans Light" panose="00000400000000000000" pitchFamily="2" charset="0"/>
              </a:rPr>
              <a:t>Mobi</a:t>
            </a:r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-Centre</a:t>
            </a:r>
          </a:p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70% ou 100%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2364C8F-1C04-4083-907D-F0C498D7540A}"/>
              </a:ext>
            </a:extLst>
          </p:cNvPr>
          <p:cNvSpPr txBox="1"/>
          <p:nvPr/>
        </p:nvSpPr>
        <p:spPr>
          <a:xfrm>
            <a:off x="5694928" y="2523522"/>
            <a:ext cx="22322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A.M.I. (</a:t>
            </a:r>
            <a:r>
              <a:rPr lang="fr-FR" b="1" dirty="0" err="1">
                <a:solidFill>
                  <a:srgbClr val="424A54"/>
                </a:solidFill>
                <a:latin typeface="Work Sans Light" panose="00000400000000000000" pitchFamily="2" charset="0"/>
              </a:rPr>
              <a:t>boursier.e</a:t>
            </a:r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)</a:t>
            </a:r>
          </a:p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100%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8FCC84-E110-441F-8194-FA673D1B1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60050" y="1234217"/>
            <a:ext cx="485634" cy="30807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0F82863-36C7-46F7-AE88-E437DF6186F6}"/>
              </a:ext>
            </a:extLst>
          </p:cNvPr>
          <p:cNvSpPr txBox="1"/>
          <p:nvPr/>
        </p:nvSpPr>
        <p:spPr>
          <a:xfrm>
            <a:off x="6582470" y="1806209"/>
            <a:ext cx="2021977" cy="307777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424A54"/>
                </a:solidFill>
                <a:latin typeface="Work Sans Light" panose="00000400000000000000" pitchFamily="2" charset="0"/>
              </a:rPr>
              <a:t>1</a:t>
            </a:r>
            <a:r>
              <a:rPr lang="fr-FR" sz="1400" baseline="30000" dirty="0">
                <a:solidFill>
                  <a:srgbClr val="424A54"/>
                </a:solidFill>
                <a:latin typeface="Work Sans Light" panose="00000400000000000000" pitchFamily="2" charset="0"/>
              </a:rPr>
              <a:t>er</a:t>
            </a:r>
            <a:r>
              <a:rPr lang="fr-FR" sz="1400" dirty="0">
                <a:solidFill>
                  <a:srgbClr val="424A54"/>
                </a:solidFill>
                <a:latin typeface="Work Sans Light" panose="00000400000000000000" pitchFamily="2" charset="0"/>
              </a:rPr>
              <a:t> Versement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AB91189-2106-41A9-A365-50C62279463D}"/>
              </a:ext>
            </a:extLst>
          </p:cNvPr>
          <p:cNvSpPr txBox="1"/>
          <p:nvPr/>
        </p:nvSpPr>
        <p:spPr>
          <a:xfrm>
            <a:off x="3166359" y="1695926"/>
            <a:ext cx="3240360" cy="523220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424A54"/>
                </a:solidFill>
                <a:latin typeface="Work Sans Light" panose="00000400000000000000" pitchFamily="2" charset="0"/>
              </a:rPr>
              <a:t>Mise à jour des dates de mobilité </a:t>
            </a:r>
            <a:r>
              <a:rPr lang="fr-FR" sz="1400" dirty="0">
                <a:solidFill>
                  <a:srgbClr val="424A54"/>
                </a:solidFill>
                <a:latin typeface="Work Sans Light" panose="00000400000000000000" pitchFamily="2" charset="0"/>
              </a:rPr>
              <a:t>+ recalcul des aides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90DC49B-E106-46C3-9F8F-C2B35B3AC807}"/>
              </a:ext>
            </a:extLst>
          </p:cNvPr>
          <p:cNvCxnSpPr>
            <a:stCxn id="8" idx="3"/>
            <a:endCxn id="16" idx="1"/>
          </p:cNvCxnSpPr>
          <p:nvPr/>
        </p:nvCxnSpPr>
        <p:spPr>
          <a:xfrm>
            <a:off x="3010022" y="1951200"/>
            <a:ext cx="156337" cy="6336"/>
          </a:xfrm>
          <a:prstGeom prst="straightConnector1">
            <a:avLst/>
          </a:prstGeom>
          <a:ln>
            <a:solidFill>
              <a:srgbClr val="3072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F04C0B0-8DA6-4E3A-A8CD-C6C41D3968FC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>
            <a:off x="6406719" y="1957536"/>
            <a:ext cx="175751" cy="2562"/>
          </a:xfrm>
          <a:prstGeom prst="straightConnector1">
            <a:avLst/>
          </a:prstGeom>
          <a:ln>
            <a:solidFill>
              <a:srgbClr val="3072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igne Plus 18">
            <a:extLst>
              <a:ext uri="{FF2B5EF4-FFF2-40B4-BE49-F238E27FC236}">
                <a16:creationId xmlns:a16="http://schemas.microsoft.com/office/drawing/2014/main" id="{45497D08-318F-4D25-BB61-77827B76F809}"/>
              </a:ext>
            </a:extLst>
          </p:cNvPr>
          <p:cNvSpPr/>
          <p:nvPr/>
        </p:nvSpPr>
        <p:spPr>
          <a:xfrm>
            <a:off x="3271372" y="2783900"/>
            <a:ext cx="161490" cy="144016"/>
          </a:xfrm>
          <a:prstGeom prst="mathPlus">
            <a:avLst/>
          </a:prstGeom>
          <a:solidFill>
            <a:srgbClr val="30726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igne Plus 19">
            <a:extLst>
              <a:ext uri="{FF2B5EF4-FFF2-40B4-BE49-F238E27FC236}">
                <a16:creationId xmlns:a16="http://schemas.microsoft.com/office/drawing/2014/main" id="{E8E5DD72-13E6-45A9-A327-9A1DAB47A792}"/>
              </a:ext>
            </a:extLst>
          </p:cNvPr>
          <p:cNvSpPr/>
          <p:nvPr/>
        </p:nvSpPr>
        <p:spPr>
          <a:xfrm>
            <a:off x="5484194" y="2783900"/>
            <a:ext cx="161490" cy="144016"/>
          </a:xfrm>
          <a:prstGeom prst="mathPlus">
            <a:avLst/>
          </a:prstGeom>
          <a:solidFill>
            <a:srgbClr val="30726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C5631C1-975D-4618-A2FC-D6945ABAD0A6}"/>
              </a:ext>
            </a:extLst>
          </p:cNvPr>
          <p:cNvSpPr txBox="1"/>
          <p:nvPr/>
        </p:nvSpPr>
        <p:spPr>
          <a:xfrm>
            <a:off x="236018" y="4009115"/>
            <a:ext cx="2880320" cy="523220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424A54"/>
                </a:solidFill>
                <a:latin typeface="Work Sans Light" panose="00000400000000000000" pitchFamily="2" charset="0"/>
              </a:rPr>
              <a:t>Dépôt des documents de fin de séjour</a:t>
            </a:r>
          </a:p>
        </p:txBody>
      </p:sp>
      <p:pic>
        <p:nvPicPr>
          <p:cNvPr id="24" name="Graphique 23" descr="Envoyer">
            <a:extLst>
              <a:ext uri="{FF2B5EF4-FFF2-40B4-BE49-F238E27FC236}">
                <a16:creationId xmlns:a16="http://schemas.microsoft.com/office/drawing/2014/main" id="{1E10BD62-3A2D-4845-9A2D-1ED1591CBF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39086" y="3561838"/>
            <a:ext cx="281987" cy="281987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2735725C-D512-4824-A89F-4B74490E5673}"/>
              </a:ext>
            </a:extLst>
          </p:cNvPr>
          <p:cNvSpPr txBox="1"/>
          <p:nvPr/>
        </p:nvSpPr>
        <p:spPr>
          <a:xfrm>
            <a:off x="3352117" y="4011484"/>
            <a:ext cx="3240360" cy="523220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424A54"/>
                </a:solidFill>
                <a:latin typeface="Work Sans Light" panose="00000400000000000000" pitchFamily="2" charset="0"/>
              </a:rPr>
              <a:t>Mise à jour des dates de mobilité </a:t>
            </a:r>
            <a:r>
              <a:rPr lang="fr-FR" sz="1400" dirty="0">
                <a:solidFill>
                  <a:srgbClr val="424A54"/>
                </a:solidFill>
                <a:latin typeface="Work Sans Light" panose="00000400000000000000" pitchFamily="2" charset="0"/>
              </a:rPr>
              <a:t>+ recalcul des aides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41A176E-FE6D-491E-AF4B-8347538363B2}"/>
              </a:ext>
            </a:extLst>
          </p:cNvPr>
          <p:cNvSpPr txBox="1"/>
          <p:nvPr/>
        </p:nvSpPr>
        <p:spPr>
          <a:xfrm>
            <a:off x="6826814" y="4141779"/>
            <a:ext cx="1872112" cy="307777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424A54"/>
                </a:solidFill>
                <a:latin typeface="Work Sans Light" panose="00000400000000000000" pitchFamily="2" charset="0"/>
              </a:rPr>
              <a:t>Versement du solde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D2F3824-76E6-41D8-8B2D-EC59DE5EBB29}"/>
              </a:ext>
            </a:extLst>
          </p:cNvPr>
          <p:cNvSpPr txBox="1"/>
          <p:nvPr/>
        </p:nvSpPr>
        <p:spPr>
          <a:xfrm>
            <a:off x="2915816" y="12079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30726C"/>
                </a:solidFill>
                <a:latin typeface="Work Sans Light" panose="00000400000000000000" pitchFamily="2" charset="0"/>
              </a:rPr>
              <a:t>A l’arrivée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10208E6-C674-4349-9CF3-9BBD4C10F1DF}"/>
              </a:ext>
            </a:extLst>
          </p:cNvPr>
          <p:cNvCxnSpPr/>
          <p:nvPr/>
        </p:nvCxnSpPr>
        <p:spPr>
          <a:xfrm flipV="1">
            <a:off x="3135975" y="4359097"/>
            <a:ext cx="186706" cy="3372"/>
          </a:xfrm>
          <a:prstGeom prst="straightConnector1">
            <a:avLst/>
          </a:prstGeom>
          <a:ln>
            <a:solidFill>
              <a:srgbClr val="3072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35C6A54-0B6F-4675-99A1-525C8D78BA24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6592477" y="4273094"/>
            <a:ext cx="235779" cy="45149"/>
          </a:xfrm>
          <a:prstGeom prst="straightConnector1">
            <a:avLst/>
          </a:prstGeom>
          <a:ln>
            <a:solidFill>
              <a:srgbClr val="3072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F1243FA-B17C-4DB9-BF86-4B5059F4B219}"/>
              </a:ext>
            </a:extLst>
          </p:cNvPr>
          <p:cNvSpPr txBox="1"/>
          <p:nvPr/>
        </p:nvSpPr>
        <p:spPr>
          <a:xfrm>
            <a:off x="3835801" y="35316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0726C"/>
                </a:solidFill>
                <a:latin typeface="Work Sans Light" panose="00000400000000000000" pitchFamily="2" charset="0"/>
              </a:rPr>
              <a:t>A votre retour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13EAA99-834A-4C30-A530-6994B760CE06}"/>
              </a:ext>
            </a:extLst>
          </p:cNvPr>
          <p:cNvSpPr txBox="1"/>
          <p:nvPr/>
        </p:nvSpPr>
        <p:spPr>
          <a:xfrm>
            <a:off x="3539870" y="4758875"/>
            <a:ext cx="32403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Erasmus ou </a:t>
            </a:r>
            <a:r>
              <a:rPr lang="fr-FR" b="1" dirty="0" err="1">
                <a:solidFill>
                  <a:srgbClr val="424A54"/>
                </a:solidFill>
                <a:latin typeface="Work Sans Light" panose="00000400000000000000" pitchFamily="2" charset="0"/>
              </a:rPr>
              <a:t>Mobi</a:t>
            </a:r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-Centre 30% </a:t>
            </a:r>
          </a:p>
        </p:txBody>
      </p:sp>
      <p:sp>
        <p:nvSpPr>
          <p:cNvPr id="32" name="Flèche : courbe vers la gauche 31">
            <a:extLst>
              <a:ext uri="{FF2B5EF4-FFF2-40B4-BE49-F238E27FC236}">
                <a16:creationId xmlns:a16="http://schemas.microsoft.com/office/drawing/2014/main" id="{94ED335B-0440-4623-B29B-2D0D17326610}"/>
              </a:ext>
            </a:extLst>
          </p:cNvPr>
          <p:cNvSpPr/>
          <p:nvPr/>
        </p:nvSpPr>
        <p:spPr>
          <a:xfrm rot="2281930">
            <a:off x="6861628" y="4698135"/>
            <a:ext cx="152652" cy="565655"/>
          </a:xfrm>
          <a:prstGeom prst="curvedLeftArrow">
            <a:avLst/>
          </a:prstGeom>
          <a:solidFill>
            <a:srgbClr val="30726C"/>
          </a:solidFill>
          <a:ln>
            <a:solidFill>
              <a:srgbClr val="307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01FEAF5-6536-4C72-8F6D-AD44691FFD49}"/>
              </a:ext>
            </a:extLst>
          </p:cNvPr>
          <p:cNvSpPr txBox="1"/>
          <p:nvPr/>
        </p:nvSpPr>
        <p:spPr>
          <a:xfrm>
            <a:off x="1000774" y="5621667"/>
            <a:ext cx="6926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prstClr val="black"/>
                </a:solidFill>
                <a:latin typeface="Work Sans Light" panose="00000400000000000000" pitchFamily="2" charset="0"/>
              </a:rPr>
              <a:t>! </a:t>
            </a:r>
            <a:r>
              <a:rPr lang="fr-FR" sz="1200" b="1" u="sng" dirty="0">
                <a:solidFill>
                  <a:prstClr val="black"/>
                </a:solidFill>
                <a:latin typeface="Work Sans Light" panose="00000400000000000000" pitchFamily="2" charset="0"/>
              </a:rPr>
              <a:t>Dates limites</a:t>
            </a:r>
            <a:r>
              <a:rPr lang="fr-FR" sz="1200" dirty="0">
                <a:solidFill>
                  <a:prstClr val="black"/>
                </a:solidFill>
                <a:latin typeface="Work Sans Light" panose="00000400000000000000" pitchFamily="2" charset="0"/>
              </a:rPr>
              <a:t>: vos dossiers ne devront être complets avant le </a:t>
            </a:r>
            <a:r>
              <a:rPr lang="fr-FR" sz="1200" b="1" dirty="0">
                <a:solidFill>
                  <a:prstClr val="black"/>
                </a:solidFill>
                <a:latin typeface="Work Sans Light" panose="00000400000000000000" pitchFamily="2" charset="0"/>
              </a:rPr>
              <a:t>1</a:t>
            </a:r>
            <a:r>
              <a:rPr lang="fr-FR" sz="1200" b="1" baseline="30000" dirty="0">
                <a:solidFill>
                  <a:prstClr val="black"/>
                </a:solidFill>
                <a:latin typeface="Work Sans Light" panose="00000400000000000000" pitchFamily="2" charset="0"/>
              </a:rPr>
              <a:t>er</a:t>
            </a:r>
            <a:r>
              <a:rPr lang="fr-FR" sz="1200" b="1" dirty="0">
                <a:solidFill>
                  <a:prstClr val="black"/>
                </a:solidFill>
                <a:latin typeface="Work Sans Light" panose="00000400000000000000" pitchFamily="2" charset="0"/>
              </a:rPr>
              <a:t> septembre 2025.</a:t>
            </a:r>
            <a:endParaRPr lang="fr-FR" sz="1200" dirty="0">
              <a:solidFill>
                <a:prstClr val="black"/>
              </a:solidFill>
              <a:latin typeface="Work Sans Light" panose="00000400000000000000" pitchFamily="2" charset="0"/>
            </a:endParaRPr>
          </a:p>
        </p:txBody>
      </p:sp>
      <p:sp>
        <p:nvSpPr>
          <p:cNvPr id="34" name="Flèche : courbe vers la gauche 33">
            <a:extLst>
              <a:ext uri="{FF2B5EF4-FFF2-40B4-BE49-F238E27FC236}">
                <a16:creationId xmlns:a16="http://schemas.microsoft.com/office/drawing/2014/main" id="{5F79BBF3-9696-436B-93C5-B8C64E74C51A}"/>
              </a:ext>
            </a:extLst>
          </p:cNvPr>
          <p:cNvSpPr/>
          <p:nvPr/>
        </p:nvSpPr>
        <p:spPr>
          <a:xfrm rot="2281930">
            <a:off x="8007128" y="2453272"/>
            <a:ext cx="214192" cy="653025"/>
          </a:xfrm>
          <a:prstGeom prst="curvedLeftArrow">
            <a:avLst/>
          </a:prstGeom>
          <a:solidFill>
            <a:srgbClr val="30726C"/>
          </a:solidFill>
          <a:ln>
            <a:solidFill>
              <a:srgbClr val="307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2" grpId="0" animBg="1"/>
      <p:bldP spid="25" grpId="0" animBg="1"/>
      <p:bldP spid="26" grpId="0" animBg="1"/>
      <p:bldP spid="29" grpId="0"/>
      <p:bldP spid="30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29980"/>
            <a:ext cx="8229600" cy="543595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SÉCURITÉ SOCIALE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Graphique 3" descr="Avertissement">
            <a:extLst>
              <a:ext uri="{FF2B5EF4-FFF2-40B4-BE49-F238E27FC236}">
                <a16:creationId xmlns:a16="http://schemas.microsoft.com/office/drawing/2014/main" id="{A0E020C0-0152-44A4-A551-7376D807F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84" y="3099344"/>
            <a:ext cx="313184" cy="31318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A0D174F-AE9C-4A1B-830E-B739DA0E8D30}"/>
              </a:ext>
            </a:extLst>
          </p:cNvPr>
          <p:cNvSpPr txBox="1"/>
          <p:nvPr/>
        </p:nvSpPr>
        <p:spPr>
          <a:xfrm>
            <a:off x="511184" y="2384383"/>
            <a:ext cx="77048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Obligatoire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Permet de bénéficier des mêmes droits que les locaux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    Délai d’obtention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Un système par pays : Se renseigner sur « CLEISS CEAM »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Remboursement comme en France (garder les tickets au cas où)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Attention à certains pays: Turquie ou Royaume-Uni (NHS)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Assurance privée</a:t>
            </a:r>
          </a:p>
        </p:txBody>
      </p:sp>
      <p:pic>
        <p:nvPicPr>
          <p:cNvPr id="16" name="Picture 2" descr="http://www.google.fr/url?source=imglanding&amp;ct=img&amp;q=http://www.ercepresliffre.fr/v2009/IMG/jpg/CEAM.jpg&amp;sa=X&amp;ei=niNnVfKfGcO6UdzQgfAM&amp;ved=0CAkQ8wdqFQoTCPLm_7nQ5MUCFUNdFAodXGgAzg&amp;usg=AFQjCNFPia7uL2OFKbSlHgGTVEQrAV__-Q">
            <a:extLst>
              <a:ext uri="{FF2B5EF4-FFF2-40B4-BE49-F238E27FC236}">
                <a16:creationId xmlns:a16="http://schemas.microsoft.com/office/drawing/2014/main" id="{979F58ED-BF90-4DC4-8A18-667C0F244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70673"/>
            <a:ext cx="2148435" cy="13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C603476-47C3-4494-AAE9-EF72EF1B8C5B}"/>
              </a:ext>
            </a:extLst>
          </p:cNvPr>
          <p:cNvSpPr txBox="1"/>
          <p:nvPr/>
        </p:nvSpPr>
        <p:spPr>
          <a:xfrm>
            <a:off x="269776" y="1445417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La CEAM : </a:t>
            </a: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Carte Européenne d’Assurance Maladie 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à demander sur Ameli 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  <a:hlinkClick r:id="rId6"/>
              </a:rPr>
              <a:t>https://www.ameli.fr/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066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476672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LA COMPLÉMENTAIRE SANTÉ/MUTUELLE/ASSURANCE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0D174F-AE9C-4A1B-830E-B739DA0E8D30}"/>
              </a:ext>
            </a:extLst>
          </p:cNvPr>
          <p:cNvSpPr txBox="1"/>
          <p:nvPr/>
        </p:nvSpPr>
        <p:spPr>
          <a:xfrm>
            <a:off x="719572" y="1920895"/>
            <a:ext cx="77048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Clr>
                <a:srgbClr val="45A59D"/>
              </a:buClr>
            </a:pPr>
            <a:endParaRPr lang="fr-FR" sz="2000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Optionnelle (certaines universités peuvent l’exiger)</a:t>
            </a:r>
          </a:p>
          <a:p>
            <a:pPr marL="28575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Complémentaire santé étudiante ou parentale (pas de doublon)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Organismes comme la SMECO ou la LMDE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Séjour à l’étranger de longue durée</a:t>
            </a:r>
          </a:p>
          <a:p>
            <a:pPr marL="285750" lvl="0" indent="-28575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Hospitalisation sans avance d’argent</a:t>
            </a:r>
          </a:p>
          <a:p>
            <a:pPr lvl="0">
              <a:spcAft>
                <a:spcPts val="600"/>
              </a:spcAft>
              <a:buClr>
                <a:srgbClr val="45A59D"/>
              </a:buClr>
            </a:pPr>
            <a:endParaRPr lang="fr-FR" sz="2000" dirty="0">
              <a:solidFill>
                <a:prstClr val="black"/>
              </a:solidFill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8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0863" y="358323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DÉMARCHES D’IMMIGRATION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F6CC63-DEB3-4364-9209-EA62783DB97E}"/>
              </a:ext>
            </a:extLst>
          </p:cNvPr>
          <p:cNvSpPr txBox="1"/>
          <p:nvPr/>
        </p:nvSpPr>
        <p:spPr>
          <a:xfrm>
            <a:off x="359532" y="126876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buClr>
                <a:srgbClr val="45A59D"/>
              </a:buClr>
            </a:pPr>
            <a:r>
              <a:rPr lang="fr-FR" b="1" u="sng" dirty="0">
                <a:solidFill>
                  <a:prstClr val="black"/>
                </a:solidFill>
                <a:latin typeface="Work Sans" panose="00000500000000000000" pitchFamily="2" charset="0"/>
              </a:rPr>
              <a:t>Avoir sa carte d’identité / passeport / titre de séjour en cours de validité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DE605F-37E5-41F6-8B65-1CEECF02ADDE}"/>
              </a:ext>
            </a:extLst>
          </p:cNvPr>
          <p:cNvSpPr txBox="1"/>
          <p:nvPr/>
        </p:nvSpPr>
        <p:spPr>
          <a:xfrm>
            <a:off x="248044" y="2002851"/>
            <a:ext cx="8568952" cy="369332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Possibilité de se déplacer jusqu’à 90 jours dans l’espace Schengen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2A1DD10-3ACF-402C-A1B9-B7713BF8E0AA}"/>
              </a:ext>
            </a:extLst>
          </p:cNvPr>
          <p:cNvSpPr txBox="1"/>
          <p:nvPr/>
        </p:nvSpPr>
        <p:spPr>
          <a:xfrm>
            <a:off x="248043" y="2546892"/>
            <a:ext cx="8568952" cy="923330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Se renseigner sur les </a:t>
            </a:r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démarches d’immigration locales </a:t>
            </a:r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(permis de séjour ; inscription auprès des autorités, etc.)</a:t>
            </a:r>
          </a:p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Islande: « Kennitala »    Italie: « Codice Fiscale »     Espagne: « NIE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C6AE173-9DF5-4432-BDA9-751C5668EE86}"/>
              </a:ext>
            </a:extLst>
          </p:cNvPr>
          <p:cNvSpPr txBox="1"/>
          <p:nvPr/>
        </p:nvSpPr>
        <p:spPr>
          <a:xfrm>
            <a:off x="254722" y="3715107"/>
            <a:ext cx="8568952" cy="923330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prstClr val="black"/>
                </a:solidFill>
                <a:latin typeface="Work Sans Light" panose="00000400000000000000" pitchFamily="2" charset="0"/>
              </a:rPr>
              <a:t>Nationalité hors U.E</a:t>
            </a: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.</a:t>
            </a:r>
          </a:p>
          <a:p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Se renseigner sur les démarches d’immigration (visa, permis de séjour) avant de partir auprès de l’université d’accueil et/ou ambassade/consulat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78E36B-BF40-4071-976A-8D6499A711DA}"/>
              </a:ext>
            </a:extLst>
          </p:cNvPr>
          <p:cNvSpPr txBox="1"/>
          <p:nvPr/>
        </p:nvSpPr>
        <p:spPr>
          <a:xfrm>
            <a:off x="248044" y="5065550"/>
            <a:ext cx="8568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  <a:latin typeface="Work Sans Light" panose="00000400000000000000" pitchFamily="2" charset="0"/>
              </a:rPr>
              <a:t>Informations importantes </a:t>
            </a:r>
          </a:p>
          <a:p>
            <a:r>
              <a:rPr lang="fr-FR" sz="1600" dirty="0">
                <a:solidFill>
                  <a:prstClr val="black"/>
                </a:solidFill>
                <a:latin typeface="Work Sans Light" panose="00000400000000000000" pitchFamily="2" charset="0"/>
              </a:rPr>
              <a:t>Conseils au voyageurs – site du Ministère des Affaires étrangères </a:t>
            </a:r>
            <a:r>
              <a:rPr lang="fr-FR" sz="1600" dirty="0">
                <a:solidFill>
                  <a:prstClr val="black"/>
                </a:solidFill>
                <a:latin typeface="Work Sans Light" panose="000004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https://www.diplomatie.gouv.fr/fr/conseils-aux-voyageurs/</a:t>
            </a:r>
            <a:r>
              <a:rPr lang="fr-FR" sz="1600" dirty="0">
                <a:solidFill>
                  <a:prstClr val="black"/>
                </a:solidFill>
                <a:latin typeface="Work Sans Light" panose="00000400000000000000" pitchFamily="2" charset="0"/>
              </a:rPr>
              <a:t> </a:t>
            </a:r>
          </a:p>
        </p:txBody>
      </p:sp>
      <p:pic>
        <p:nvPicPr>
          <p:cNvPr id="13" name="Espace réservé du contenu 1">
            <a:extLst>
              <a:ext uri="{FF2B5EF4-FFF2-40B4-BE49-F238E27FC236}">
                <a16:creationId xmlns:a16="http://schemas.microsoft.com/office/drawing/2014/main" id="{C6BE332B-5CD2-4A65-A46B-06BCC4B071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58212"/>
            <a:ext cx="1491368" cy="11607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57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509141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MOBILITÉ AU ROYAUME-UNI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F6CC63-DEB3-4364-9209-EA62783DB97E}"/>
              </a:ext>
            </a:extLst>
          </p:cNvPr>
          <p:cNvSpPr txBox="1"/>
          <p:nvPr/>
        </p:nvSpPr>
        <p:spPr>
          <a:xfrm>
            <a:off x="293758" y="200440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buClr>
                <a:srgbClr val="45A59D"/>
              </a:buClr>
            </a:pPr>
            <a:r>
              <a:rPr lang="fr-FR" sz="2000" b="1" u="sng" dirty="0">
                <a:solidFill>
                  <a:prstClr val="black"/>
                </a:solidFill>
                <a:latin typeface="Work Sans" panose="00000500000000000000" pitchFamily="2" charset="0"/>
              </a:rPr>
              <a:t>Passeport obligatoire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C6AE173-9DF5-4432-BDA9-751C5668EE86}"/>
              </a:ext>
            </a:extLst>
          </p:cNvPr>
          <p:cNvSpPr txBox="1"/>
          <p:nvPr/>
        </p:nvSpPr>
        <p:spPr>
          <a:xfrm>
            <a:off x="287524" y="2746978"/>
            <a:ext cx="85689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Vérifier sur le site gov.uk ou auprès de votre université d’accueil quel visa vous devrez demander</a:t>
            </a:r>
          </a:p>
          <a:p>
            <a:pPr algn="ctr"/>
            <a:r>
              <a:rPr lang="en-US" dirty="0">
                <a:hlinkClick r:id="rId3"/>
              </a:rPr>
              <a:t>How to apply for a visa to come to the UK: Choose a visa - GOV.UK (www.gov.uk)</a:t>
            </a:r>
            <a:endParaRPr lang="en-US" dirty="0"/>
          </a:p>
          <a:p>
            <a:pPr algn="ctr"/>
            <a:r>
              <a:rPr lang="en-US" dirty="0">
                <a:hlinkClick r:id="rId4"/>
              </a:rPr>
              <a:t>Check if you need a UK visa - GOV.UK (www.gov.uk)</a:t>
            </a: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3" name="Espace réservé du contenu 1">
            <a:extLst>
              <a:ext uri="{FF2B5EF4-FFF2-40B4-BE49-F238E27FC236}">
                <a16:creationId xmlns:a16="http://schemas.microsoft.com/office/drawing/2014/main" id="{C6BE332B-5CD2-4A65-A46B-06BCC4B071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16" y="4026746"/>
            <a:ext cx="1491368" cy="11607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5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6328" y="476672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BANQUE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1243FA-B17C-4DB9-BF86-4B5059F4B219}"/>
              </a:ext>
            </a:extLst>
          </p:cNvPr>
          <p:cNvSpPr txBox="1"/>
          <p:nvPr/>
        </p:nvSpPr>
        <p:spPr>
          <a:xfrm>
            <a:off x="354360" y="1268760"/>
            <a:ext cx="86101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algn="ctr"/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Vérifier que le RIB </a:t>
            </a:r>
            <a:r>
              <a:rPr lang="fr-FR" sz="1600" b="1" dirty="0">
                <a:solidFill>
                  <a:prstClr val="black"/>
                </a:solidFill>
                <a:latin typeface="Work Sans Light" panose="00000400000000000000" pitchFamily="2" charset="0"/>
              </a:rPr>
              <a:t>déposé</a:t>
            </a: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 est le bon. </a:t>
            </a:r>
          </a:p>
          <a:p>
            <a:pPr algn="ctr"/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En cas de changement : informer la DRI !</a:t>
            </a:r>
          </a:p>
          <a:p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Garder son compte bancaire français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Prévenir sa banque de son départ en mobilité !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Vérifier ses plafonds de retraits / paiements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Ne pas hésiter à se renseigner sur le prix des retraits / paiements à l’étranger et comparer les banques</a:t>
            </a:r>
          </a:p>
          <a:p>
            <a:pPr>
              <a:buClr>
                <a:srgbClr val="45A59D"/>
              </a:buClr>
            </a:pP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>
              <a:buClr>
                <a:srgbClr val="45A59D"/>
              </a:buClr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Ouverture de compte sur place si : job étudiant, aide financière locale</a:t>
            </a:r>
          </a:p>
          <a:p>
            <a:pPr>
              <a:buClr>
                <a:srgbClr val="45A59D"/>
              </a:buClr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Attention aux démarches de fermeture de compte</a:t>
            </a:r>
          </a:p>
          <a:p>
            <a:endParaRPr lang="fr-FR" sz="1600" b="1" u="sng" dirty="0">
              <a:latin typeface="Work Sans Light" panose="00000400000000000000" pitchFamily="2" charset="0"/>
            </a:endParaRPr>
          </a:p>
          <a:p>
            <a:endParaRPr lang="fr-FR" b="1" u="sng" dirty="0">
              <a:latin typeface="Work Sans Light" panose="00000400000000000000" pitchFamily="2" charset="0"/>
            </a:endParaRPr>
          </a:p>
          <a:p>
            <a:endParaRPr lang="fr-FR" b="1" u="sng" dirty="0">
              <a:latin typeface="Work Sans Light" panose="00000400000000000000" pitchFamily="2" charset="0"/>
            </a:endParaRPr>
          </a:p>
        </p:txBody>
      </p:sp>
      <p:sp>
        <p:nvSpPr>
          <p:cNvPr id="2" name="AutoShape 2" descr="▷ Les meilleures banques pour les expatriés dans le monde entier">
            <a:extLst>
              <a:ext uri="{FF2B5EF4-FFF2-40B4-BE49-F238E27FC236}">
                <a16:creationId xmlns:a16="http://schemas.microsoft.com/office/drawing/2014/main" id="{9F89E26D-940D-4864-AF95-BCEFAFB79C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▷ Les meilleures banques pour les expatriés dans le monde entier">
            <a:extLst>
              <a:ext uri="{FF2B5EF4-FFF2-40B4-BE49-F238E27FC236}">
                <a16:creationId xmlns:a16="http://schemas.microsoft.com/office/drawing/2014/main" id="{59380F92-123B-4282-AC15-5AFD33D2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485"/>
            <a:ext cx="2843808" cy="154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8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643279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LE LOGEMENT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1243FA-B17C-4DB9-BF86-4B5059F4B219}"/>
              </a:ext>
            </a:extLst>
          </p:cNvPr>
          <p:cNvSpPr txBox="1"/>
          <p:nvPr/>
        </p:nvSpPr>
        <p:spPr>
          <a:xfrm>
            <a:off x="354360" y="1628800"/>
            <a:ext cx="8435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Bien considérer toutes les options (colocation ; résidence universitaire ; chez l’habitant ; autre) et prendre le temps d’analyser le marché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Crise du logement dans plusieurs pays 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: la recherche peut s’avérer plus difficile et plus couteuse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Avoir l’esprit pratique : matériel fourni dans le logement, proximité campus, commodité, sécurité, etc.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Calculer son budget : </a:t>
            </a:r>
            <a:r>
              <a:rPr lang="fr-FR" dirty="0" err="1">
                <a:solidFill>
                  <a:prstClr val="black"/>
                </a:solidFill>
                <a:latin typeface="Work Sans Light" panose="00000400000000000000" pitchFamily="2" charset="0"/>
              </a:rPr>
              <a:t>Numbeo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Work Sans Light" panose="00000400000000000000" pitchFamily="2" charset="0"/>
              </a:rPr>
              <a:t>Cost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 of Living </a:t>
            </a:r>
            <a:r>
              <a:rPr lang="en-US" dirty="0">
                <a:hlinkClick r:id="rId3"/>
              </a:rPr>
              <a:t>Cost of Living (numbeo.com)</a:t>
            </a: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>
              <a:buClr>
                <a:srgbClr val="45A59D"/>
              </a:buClr>
            </a:pP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endParaRPr lang="fr-FR" b="1" u="sng" dirty="0">
              <a:latin typeface="Work Sa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u="sng" dirty="0">
              <a:latin typeface="Work Sans Light" panose="00000400000000000000" pitchFamily="2" charset="0"/>
            </a:endParaRPr>
          </a:p>
        </p:txBody>
      </p:sp>
      <p:pic>
        <p:nvPicPr>
          <p:cNvPr id="5" name="Picture 2" descr="Résultat de recherche d'images pour &quot;housing&quot;">
            <a:extLst>
              <a:ext uri="{FF2B5EF4-FFF2-40B4-BE49-F238E27FC236}">
                <a16:creationId xmlns:a16="http://schemas.microsoft.com/office/drawing/2014/main" id="{A0C5EB5B-BC8D-4734-B3CE-3B3D199A5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11" y="35310"/>
            <a:ext cx="3231989" cy="10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0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408116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COMMUNICATION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1243FA-B17C-4DB9-BF86-4B5059F4B219}"/>
              </a:ext>
            </a:extLst>
          </p:cNvPr>
          <p:cNvSpPr txBox="1"/>
          <p:nvPr/>
        </p:nvSpPr>
        <p:spPr>
          <a:xfrm>
            <a:off x="539552" y="1268760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5A59D"/>
              </a:buClr>
            </a:pP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Téléphone/ communication</a:t>
            </a:r>
          </a:p>
          <a:p>
            <a:pPr>
              <a:buClr>
                <a:srgbClr val="45A59D"/>
              </a:buClr>
            </a:pPr>
            <a:endParaRPr lang="fr-FR" b="1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Rester connectés dans la mesure du possible, donner des nouvelles à vos proches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Conserver sa puce française ou non ? Vérifier ses possibilités de communication ; suspendre son forfait ; résilier ; avoir un n° étranger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N° d’urgence Européen : 112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endParaRPr lang="fr-FR" b="1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>
              <a:buClr>
                <a:srgbClr val="45A59D"/>
              </a:buClr>
            </a:pP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Applications utiles </a:t>
            </a:r>
          </a:p>
          <a:p>
            <a:pPr>
              <a:buClr>
                <a:srgbClr val="45A59D"/>
              </a:buClr>
            </a:pPr>
            <a:endParaRPr lang="fr-FR" b="1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Google </a:t>
            </a:r>
            <a:r>
              <a:rPr lang="fr-FR" dirty="0" err="1">
                <a:solidFill>
                  <a:prstClr val="black"/>
                </a:solidFill>
                <a:latin typeface="Work Sans Light" panose="00000400000000000000" pitchFamily="2" charset="0"/>
              </a:rPr>
              <a:t>Maps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 / Street </a:t>
            </a:r>
            <a:r>
              <a:rPr lang="fr-FR" dirty="0" err="1">
                <a:solidFill>
                  <a:prstClr val="black"/>
                </a:solidFill>
                <a:latin typeface="Work Sans Light" panose="00000400000000000000" pitchFamily="2" charset="0"/>
              </a:rPr>
              <a:t>View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 (évaluer les distances, se faire un aperçu de la ville, etc.)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prstClr val="black"/>
                </a:solidFill>
                <a:latin typeface="Work Sans Light" panose="00000400000000000000" pitchFamily="2" charset="0"/>
              </a:rPr>
              <a:t>CityMaps</a:t>
            </a: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Top 10 apps + ville (ou pays)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Application Erasmus+ </a:t>
            </a:r>
          </a:p>
          <a:p>
            <a:endParaRPr lang="fr-FR" b="1" u="sng" dirty="0">
              <a:latin typeface="Work Sa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u="sng" dirty="0"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7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476672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INFORMATIONS CIBLÉES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1243FA-B17C-4DB9-BF86-4B5059F4B219}"/>
              </a:ext>
            </a:extLst>
          </p:cNvPr>
          <p:cNvSpPr txBox="1"/>
          <p:nvPr/>
        </p:nvSpPr>
        <p:spPr>
          <a:xfrm>
            <a:off x="359024" y="1844824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Work Sans Light" panose="00000400000000000000" pitchFamily="2" charset="0"/>
              </a:rPr>
              <a:t>Rejoindre des groupes FB ou autres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Work Sans Light" panose="00000400000000000000" pitchFamily="2" charset="0"/>
              </a:rPr>
              <a:t>ESN de votre ville ou pays d’accueil / Tours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Work Sans Light" panose="00000400000000000000" pitchFamily="2" charset="0"/>
              </a:rPr>
              <a:t>Erasmus + ville d’accueil / Tours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Work Sans Light" panose="00000400000000000000" pitchFamily="2" charset="0"/>
              </a:rPr>
              <a:t>Votre université d’accueil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endParaRPr lang="fr-FR" dirty="0">
              <a:latin typeface="Work Sans Light" panose="00000400000000000000" pitchFamily="2" charset="0"/>
            </a:endParaRPr>
          </a:p>
          <a:p>
            <a:pPr>
              <a:buClr>
                <a:srgbClr val="45A59D"/>
              </a:buClr>
            </a:pPr>
            <a:r>
              <a:rPr lang="fr-FR" b="1" dirty="0">
                <a:latin typeface="Work Sans Light" panose="00000400000000000000" pitchFamily="2" charset="0"/>
              </a:rPr>
              <a:t>Consulter les questionnaires de la mobilité</a:t>
            </a:r>
          </a:p>
          <a:p>
            <a:pPr>
              <a:buClr>
                <a:srgbClr val="45A59D"/>
              </a:buClr>
            </a:pPr>
            <a:endParaRPr lang="fr-FR" dirty="0">
              <a:latin typeface="Work Sans Light" panose="00000400000000000000" pitchFamily="2" charset="0"/>
            </a:endParaRPr>
          </a:p>
          <a:p>
            <a:pPr>
              <a:buClr>
                <a:srgbClr val="45A59D"/>
              </a:buClr>
            </a:pPr>
            <a:r>
              <a:rPr lang="fr-FR" b="1" dirty="0">
                <a:latin typeface="Work Sans Light" panose="00000400000000000000" pitchFamily="2" charset="0"/>
              </a:rPr>
              <a:t>Mise en contact avec d’anciens étudiants Erasmus : </a:t>
            </a:r>
            <a:r>
              <a:rPr lang="fr-FR" dirty="0">
                <a:latin typeface="Work Sans Light" panose="00000400000000000000" pitchFamily="2" charset="0"/>
              </a:rPr>
              <a:t>responsable Erasmus/</a:t>
            </a:r>
          </a:p>
          <a:p>
            <a:pPr>
              <a:buClr>
                <a:srgbClr val="45A59D"/>
              </a:buClr>
            </a:pPr>
            <a:r>
              <a:rPr lang="fr-FR" dirty="0">
                <a:latin typeface="Work Sans Light" panose="00000400000000000000" pitchFamily="2" charset="0"/>
              </a:rPr>
              <a:t> Fb Erasmus Tours/ Fb ESN Tours</a:t>
            </a:r>
          </a:p>
          <a:p>
            <a:endParaRPr lang="fr-FR" dirty="0">
              <a:latin typeface="Work Sans Light" panose="00000400000000000000" pitchFamily="2" charset="0"/>
            </a:endParaRPr>
          </a:p>
        </p:txBody>
      </p:sp>
      <p:pic>
        <p:nvPicPr>
          <p:cNvPr id="4" name="Picture 2" descr="\\filer.univ-tours.local\documents$\durand13\Desktop\Help-Info-icon.png">
            <a:extLst>
              <a:ext uri="{FF2B5EF4-FFF2-40B4-BE49-F238E27FC236}">
                <a16:creationId xmlns:a16="http://schemas.microsoft.com/office/drawing/2014/main" id="{C954487B-097B-446E-B71E-358BAC0C5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6234">
            <a:off x="7500676" y="586956"/>
            <a:ext cx="1651640" cy="16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93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548680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PROFITEZ AU MIEUX DE VOTRE SÉJOUR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1243FA-B17C-4DB9-BF86-4B5059F4B219}"/>
              </a:ext>
            </a:extLst>
          </p:cNvPr>
          <p:cNvSpPr txBox="1"/>
          <p:nvPr/>
        </p:nvSpPr>
        <p:spPr>
          <a:xfrm>
            <a:off x="238944" y="2382559"/>
            <a:ext cx="87849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Work Sans Light" panose="00000400000000000000" pitchFamily="2" charset="0"/>
              </a:rPr>
              <a:t>Anticiper au maximum (prise électrique, frais supplémentaire sur place, dates limites, administratif pendant mon absence en France, etc.)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endParaRPr lang="fr-FR" sz="1600" dirty="0"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Work Sans Light" panose="00000400000000000000" pitchFamily="2" charset="0"/>
              </a:rPr>
              <a:t>Penser à l’année suivante : </a:t>
            </a:r>
            <a:r>
              <a:rPr lang="fr-FR" sz="1600" b="1" dirty="0">
                <a:latin typeface="Work Sans Light" panose="00000400000000000000" pitchFamily="2" charset="0"/>
              </a:rPr>
              <a:t>poursuite d’études</a:t>
            </a:r>
            <a:r>
              <a:rPr lang="fr-FR" sz="1600" dirty="0">
                <a:latin typeface="Work Sans Light" panose="00000400000000000000" pitchFamily="2" charset="0"/>
              </a:rPr>
              <a:t>, année de césure, FEI, rester à l’étranger, etc. </a:t>
            </a: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endParaRPr lang="fr-FR" sz="1600" dirty="0">
              <a:latin typeface="Work Sans Light" panose="00000400000000000000" pitchFamily="2" charset="0"/>
            </a:endParaRPr>
          </a:p>
          <a:p>
            <a:pPr marL="285750" indent="-28575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Work Sans Light" panose="00000400000000000000" pitchFamily="2" charset="0"/>
              </a:rPr>
              <a:t>Choc et contre-choc culturel</a:t>
            </a:r>
            <a:endParaRPr lang="fr-FR" dirty="0">
              <a:latin typeface="Work Sans Light" panose="00000400000000000000" pitchFamily="2" charset="0"/>
            </a:endParaRPr>
          </a:p>
          <a:p>
            <a:endParaRPr lang="fr-FR" dirty="0"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9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03648" y="1412776"/>
            <a:ext cx="8229600" cy="4680520"/>
          </a:xfrm>
        </p:spPr>
        <p:txBody>
          <a:bodyPr numCol="1"/>
          <a:lstStyle/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Rappel des démarches administratives 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Le Learning Agreement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La retranscription des notes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Les aides financières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Sécurité sociale et complémentaire santé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Visa, permis de séjour, etc. 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Le logement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Applis utiles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Informations / contacts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Work Sans Light" panose="00000400000000000000" pitchFamily="2" charset="0"/>
              </a:rPr>
              <a:t>Quelques points sur l’interculturalité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5A59D"/>
              </a:buClr>
            </a:pPr>
            <a:endParaRPr lang="fr-FR" dirty="0">
              <a:latin typeface="Work Sans Light" panose="00000400000000000000" pitchFamily="2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43595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POINTS ABORDÉS</a:t>
            </a:r>
          </a:p>
        </p:txBody>
      </p:sp>
    </p:spTree>
    <p:extLst>
      <p:ext uri="{BB962C8B-B14F-4D97-AF65-F5344CB8AC3E}">
        <p14:creationId xmlns:p14="http://schemas.microsoft.com/office/powerpoint/2010/main" val="2859191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332656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CONTACTS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1243FA-B17C-4DB9-BF86-4B5059F4B219}"/>
              </a:ext>
            </a:extLst>
          </p:cNvPr>
          <p:cNvSpPr txBox="1"/>
          <p:nvPr/>
        </p:nvSpPr>
        <p:spPr>
          <a:xfrm>
            <a:off x="359024" y="1052736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Work Sans Light" panose="00000400000000000000" pitchFamily="2" charset="0"/>
              </a:rPr>
              <a:t>France Diplomatie</a:t>
            </a:r>
            <a:r>
              <a:rPr lang="fr-FR" dirty="0">
                <a:latin typeface="Work Sans Light" panose="00000400000000000000" pitchFamily="2" charset="0"/>
              </a:rPr>
              <a:t>: toute information relative à votre pays d’accueil</a:t>
            </a:r>
          </a:p>
          <a:p>
            <a:r>
              <a:rPr lang="fr-FR" sz="1400" dirty="0">
                <a:latin typeface="Work Sans Light" panose="00000400000000000000" pitchFamily="2" charset="0"/>
                <a:hlinkClick r:id="rId3"/>
              </a:rPr>
              <a:t>France Diplomatie - Ministère de l'Europe et des Affaires étrangères</a:t>
            </a:r>
            <a:endParaRPr lang="fr-FR" sz="1400" dirty="0">
              <a:latin typeface="Work Sans Light" panose="00000400000000000000" pitchFamily="2" charset="0"/>
            </a:endParaRPr>
          </a:p>
          <a:p>
            <a:endParaRPr lang="fr-FR" dirty="0">
              <a:latin typeface="Work Sa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Work Sans Light" panose="00000400000000000000" pitchFamily="2" charset="0"/>
              </a:rPr>
              <a:t>CROUS</a:t>
            </a:r>
            <a:r>
              <a:rPr lang="fr-FR" dirty="0">
                <a:latin typeface="Work Sans Light" panose="00000400000000000000" pitchFamily="2" charset="0"/>
              </a:rPr>
              <a:t>: bourse nationale du CROUS</a:t>
            </a:r>
          </a:p>
          <a:p>
            <a:r>
              <a:rPr lang="fr-FR" sz="1400" dirty="0">
                <a:latin typeface="Work Sans Light" panose="00000400000000000000" pitchFamily="2" charset="0"/>
                <a:hlinkClick r:id="rId4"/>
              </a:rPr>
              <a:t>Crous Orléans-Tours (crous-orleans-tours.fr)</a:t>
            </a:r>
            <a:endParaRPr lang="fr-FR" sz="1400" dirty="0">
              <a:latin typeface="Work Sans Light" panose="00000400000000000000" pitchFamily="2" charset="0"/>
            </a:endParaRPr>
          </a:p>
          <a:p>
            <a:endParaRPr lang="fr-FR" dirty="0">
              <a:latin typeface="Work Sa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Work Sans Light" panose="00000400000000000000" pitchFamily="2" charset="0"/>
              </a:rPr>
              <a:t>Ameli</a:t>
            </a:r>
            <a:r>
              <a:rPr lang="fr-FR" dirty="0">
                <a:latin typeface="Work Sans Light" panose="00000400000000000000" pitchFamily="2" charset="0"/>
              </a:rPr>
              <a:t>: site de l’Assurance Maladie</a:t>
            </a:r>
          </a:p>
          <a:p>
            <a:r>
              <a:rPr lang="fr-FR" sz="1400" dirty="0" err="1">
                <a:latin typeface="Work Sans Light" panose="00000400000000000000" pitchFamily="2" charset="0"/>
                <a:hlinkClick r:id="rId5"/>
              </a:rPr>
              <a:t>ameli</a:t>
            </a:r>
            <a:r>
              <a:rPr lang="fr-FR" sz="1400" dirty="0">
                <a:latin typeface="Work Sans Light" panose="00000400000000000000" pitchFamily="2" charset="0"/>
                <a:hlinkClick r:id="rId5"/>
              </a:rPr>
              <a:t>, le site de l’Assurance Maladie en ligne | ameli.fr | Assuré</a:t>
            </a:r>
            <a:endParaRPr lang="fr-FR" sz="1400" dirty="0">
              <a:latin typeface="Work Sa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Work Sa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Work Sans Light" panose="00000400000000000000" pitchFamily="2" charset="0"/>
              </a:rPr>
              <a:t>SSU: Service de Santé Universitaire </a:t>
            </a:r>
            <a:r>
              <a:rPr lang="fr-FR" dirty="0">
                <a:latin typeface="Work Sans Light" panose="00000400000000000000" pitchFamily="2" charset="0"/>
              </a:rPr>
              <a:t>pour toute question ou suivi médical</a:t>
            </a:r>
          </a:p>
          <a:p>
            <a:r>
              <a:rPr lang="fr-FR" sz="1400" dirty="0">
                <a:latin typeface="Work Sans Light" panose="00000400000000000000" pitchFamily="2" charset="0"/>
                <a:hlinkClick r:id="rId6"/>
              </a:rPr>
              <a:t>Université de Tours - Service de Santé Universitaire (SSU) (univ-tours.fr)</a:t>
            </a:r>
            <a:endParaRPr lang="fr-FR" sz="1400" dirty="0">
              <a:latin typeface="Work Sans Light" panose="00000400000000000000" pitchFamily="2" charset="0"/>
            </a:endParaRPr>
          </a:p>
          <a:p>
            <a:r>
              <a:rPr lang="fr-FR" dirty="0">
                <a:latin typeface="Work Sans Light" panose="00000400000000000000" pitchFamily="2" charset="0"/>
              </a:rPr>
              <a:t>Tel: 02 47 36 77 00 ou </a:t>
            </a:r>
            <a:r>
              <a:rPr lang="fr-FR" dirty="0">
                <a:latin typeface="Work Sans Light" panose="00000400000000000000" pitchFamily="2" charset="0"/>
                <a:hlinkClick r:id="rId7"/>
              </a:rPr>
              <a:t>ssu@univ-tours.fr</a:t>
            </a:r>
            <a:r>
              <a:rPr lang="fr-FR" dirty="0">
                <a:latin typeface="Work Sans Light" panose="00000400000000000000" pitchFamily="2" charset="0"/>
              </a:rPr>
              <a:t> </a:t>
            </a:r>
          </a:p>
          <a:p>
            <a:endParaRPr lang="fr-FR" dirty="0">
              <a:latin typeface="Work Sa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Work Sans Light" panose="00000400000000000000" pitchFamily="2" charset="0"/>
              </a:rPr>
              <a:t>Responsable Erasmus</a:t>
            </a:r>
            <a:r>
              <a:rPr lang="fr-FR" dirty="0">
                <a:latin typeface="Work Sans Light" panose="00000400000000000000" pitchFamily="2" charset="0"/>
              </a:rPr>
              <a:t>: partie pédagogique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Work Sans Light" panose="00000400000000000000" pitchFamily="2" charset="0"/>
              </a:rPr>
              <a:t>Coordinateur/</a:t>
            </a:r>
            <a:r>
              <a:rPr lang="fr-FR" b="1" dirty="0" err="1">
                <a:latin typeface="Work Sans Light" panose="00000400000000000000" pitchFamily="2" charset="0"/>
              </a:rPr>
              <a:t>trice</a:t>
            </a:r>
            <a:r>
              <a:rPr lang="fr-FR" b="1" dirty="0">
                <a:latin typeface="Work Sans Light" panose="00000400000000000000" pitchFamily="2" charset="0"/>
              </a:rPr>
              <a:t> </a:t>
            </a:r>
            <a:r>
              <a:rPr lang="fr-FR" dirty="0">
                <a:latin typeface="Work Sans Light" panose="00000400000000000000" pitchFamily="2" charset="0"/>
              </a:rPr>
              <a:t>sur place : inscription, logement, cours</a:t>
            </a:r>
          </a:p>
          <a:p>
            <a:endParaRPr lang="fr-FR" dirty="0">
              <a:latin typeface="Work Sans Ligh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Work Sans Light" panose="00000400000000000000" pitchFamily="2" charset="0"/>
              </a:rPr>
              <a:t>Bureau Erasmus</a:t>
            </a:r>
            <a:r>
              <a:rPr lang="fr-FR" dirty="0">
                <a:latin typeface="Work Sans Light" panose="00000400000000000000" pitchFamily="2" charset="0"/>
              </a:rPr>
              <a:t>: partie administrative et financière</a:t>
            </a:r>
          </a:p>
          <a:p>
            <a:r>
              <a:rPr lang="fr-FR" dirty="0">
                <a:latin typeface="Work Sans Light" panose="00000400000000000000" pitchFamily="2" charset="0"/>
                <a:hlinkClick r:id="rId8"/>
              </a:rPr>
              <a:t>erasmus@univ-tours.fr</a:t>
            </a:r>
            <a:r>
              <a:rPr lang="fr-FR" dirty="0">
                <a:latin typeface="Work Sans Light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122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5832410" cy="430887"/>
          </a:xfrm>
        </p:spPr>
        <p:txBody>
          <a:bodyPr/>
          <a:lstStyle/>
          <a:p>
            <a:r>
              <a:rPr lang="fr-FR" dirty="0">
                <a:latin typeface="Work Sans Light" panose="00000400000000000000" pitchFamily="2" charset="0"/>
              </a:rPr>
              <a:t>Merci de votre attention !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331521" y="1698064"/>
            <a:ext cx="6408712" cy="1154162"/>
          </a:xfrm>
        </p:spPr>
        <p:txBody>
          <a:bodyPr anchor="t"/>
          <a:lstStyle/>
          <a:p>
            <a:pPr algn="l"/>
            <a:endParaRPr lang="fr-FR" sz="300" dirty="0">
              <a:latin typeface="Work Sans Light" panose="00000400000000000000" pitchFamily="2" charset="0"/>
            </a:endParaRPr>
          </a:p>
          <a:p>
            <a:r>
              <a:rPr lang="fr-FR" sz="1600" dirty="0">
                <a:solidFill>
                  <a:srgbClr val="45A59D"/>
                </a:solidFill>
                <a:latin typeface="Work Sans" panose="00000500000000000000" pitchFamily="2" charset="0"/>
              </a:rPr>
              <a:t>Claire CHARPENTIER</a:t>
            </a:r>
          </a:p>
          <a:p>
            <a:pPr algn="l"/>
            <a:endParaRPr lang="fr-FR" sz="1600" dirty="0">
              <a:solidFill>
                <a:srgbClr val="45A59D"/>
              </a:solidFill>
              <a:latin typeface="Work Sans Light" panose="00000400000000000000" pitchFamily="2" charset="0"/>
            </a:endParaRPr>
          </a:p>
          <a:p>
            <a:r>
              <a:rPr lang="fr-FR" sz="1200" dirty="0">
                <a:latin typeface="Work Sans Light" panose="00000400000000000000" pitchFamily="2" charset="0"/>
              </a:rPr>
              <a:t>     02 47 36 67 28</a:t>
            </a:r>
            <a:r>
              <a:rPr lang="fr-FR" sz="1200" dirty="0">
                <a:solidFill>
                  <a:schemeClr val="tx1"/>
                </a:solidFill>
                <a:latin typeface="Work Sans Light" panose="00000400000000000000" pitchFamily="2" charset="0"/>
              </a:rPr>
              <a:t>		</a:t>
            </a:r>
            <a:r>
              <a:rPr lang="fr-FR" sz="1200" dirty="0">
                <a:latin typeface="Work Sans Light" panose="00000400000000000000" pitchFamily="2" charset="0"/>
              </a:rPr>
              <a:t>erasmus@univ-tours.fr</a:t>
            </a:r>
          </a:p>
          <a:p>
            <a:pPr algn="l"/>
            <a:endParaRPr lang="fr-FR" sz="1600" dirty="0">
              <a:solidFill>
                <a:srgbClr val="45A59D"/>
              </a:solidFill>
              <a:latin typeface="Work Sans Light" panose="00000400000000000000" pitchFamily="2" charset="0"/>
            </a:endParaRPr>
          </a:p>
        </p:txBody>
      </p:sp>
      <p:grpSp>
        <p:nvGrpSpPr>
          <p:cNvPr id="28" name="Grouper 27"/>
          <p:cNvGrpSpPr/>
          <p:nvPr/>
        </p:nvGrpSpPr>
        <p:grpSpPr>
          <a:xfrm>
            <a:off x="1031420" y="3747661"/>
            <a:ext cx="312407" cy="312407"/>
            <a:chOff x="4873124" y="4292370"/>
            <a:chExt cx="692402" cy="692402"/>
          </a:xfrm>
        </p:grpSpPr>
        <p:sp>
          <p:nvSpPr>
            <p:cNvPr id="12" name="Ellipse 11"/>
            <p:cNvSpPr/>
            <p:nvPr/>
          </p:nvSpPr>
          <p:spPr>
            <a:xfrm>
              <a:off x="4873124" y="4292370"/>
              <a:ext cx="692402" cy="692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hape 4815"/>
            <p:cNvSpPr/>
            <p:nvPr/>
          </p:nvSpPr>
          <p:spPr>
            <a:xfrm>
              <a:off x="5072880" y="4402104"/>
              <a:ext cx="292891" cy="4729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240" y="0"/>
                  </a:moveTo>
                  <a:lnTo>
                    <a:pt x="60240" y="0"/>
                  </a:lnTo>
                  <a:cubicBezTo>
                    <a:pt x="25542" y="0"/>
                    <a:pt x="0" y="16200"/>
                    <a:pt x="0" y="37500"/>
                  </a:cubicBezTo>
                  <a:cubicBezTo>
                    <a:pt x="0" y="72000"/>
                    <a:pt x="60240" y="119700"/>
                    <a:pt x="60240" y="119700"/>
                  </a:cubicBezTo>
                  <a:cubicBezTo>
                    <a:pt x="60240" y="119700"/>
                    <a:pt x="119518" y="72000"/>
                    <a:pt x="119518" y="37500"/>
                  </a:cubicBezTo>
                  <a:cubicBezTo>
                    <a:pt x="119518" y="16200"/>
                    <a:pt x="93975" y="0"/>
                    <a:pt x="60240" y="0"/>
                  </a:cubicBezTo>
                  <a:close/>
                  <a:moveTo>
                    <a:pt x="60240" y="58800"/>
                  </a:moveTo>
                  <a:lnTo>
                    <a:pt x="60240" y="58800"/>
                  </a:lnTo>
                  <a:cubicBezTo>
                    <a:pt x="42409" y="58800"/>
                    <a:pt x="25542" y="48000"/>
                    <a:pt x="25542" y="37500"/>
                  </a:cubicBezTo>
                  <a:cubicBezTo>
                    <a:pt x="25542" y="26700"/>
                    <a:pt x="42409" y="16200"/>
                    <a:pt x="60240" y="16200"/>
                  </a:cubicBezTo>
                  <a:cubicBezTo>
                    <a:pt x="76626" y="16200"/>
                    <a:pt x="93975" y="26700"/>
                    <a:pt x="93975" y="37500"/>
                  </a:cubicBezTo>
                  <a:cubicBezTo>
                    <a:pt x="93975" y="48000"/>
                    <a:pt x="76626" y="58800"/>
                    <a:pt x="60240" y="58800"/>
                  </a:cubicBezTo>
                  <a:close/>
                </a:path>
              </a:pathLst>
            </a:custGeom>
            <a:solidFill>
              <a:srgbClr val="45A59D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1" name="Grouper 30"/>
          <p:cNvGrpSpPr/>
          <p:nvPr/>
        </p:nvGrpSpPr>
        <p:grpSpPr>
          <a:xfrm>
            <a:off x="5425016" y="3780274"/>
            <a:ext cx="312407" cy="312407"/>
            <a:chOff x="7774460" y="4938985"/>
            <a:chExt cx="692402" cy="692402"/>
          </a:xfrm>
        </p:grpSpPr>
        <p:sp>
          <p:nvSpPr>
            <p:cNvPr id="15" name="Ellipse 14"/>
            <p:cNvSpPr/>
            <p:nvPr/>
          </p:nvSpPr>
          <p:spPr>
            <a:xfrm>
              <a:off x="7774460" y="4938985"/>
              <a:ext cx="692402" cy="692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Shape 4880"/>
            <p:cNvSpPr/>
            <p:nvPr/>
          </p:nvSpPr>
          <p:spPr>
            <a:xfrm>
              <a:off x="7882643" y="5074367"/>
              <a:ext cx="476037" cy="421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396" y="62493"/>
                  </a:moveTo>
                  <a:lnTo>
                    <a:pt x="117396" y="62493"/>
                  </a:lnTo>
                  <a:cubicBezTo>
                    <a:pt x="64295" y="4987"/>
                    <a:pt x="64295" y="4987"/>
                    <a:pt x="64295" y="4987"/>
                  </a:cubicBezTo>
                  <a:cubicBezTo>
                    <a:pt x="61952" y="0"/>
                    <a:pt x="57527" y="0"/>
                    <a:pt x="55184" y="4987"/>
                  </a:cubicBezTo>
                  <a:cubicBezTo>
                    <a:pt x="2342" y="62493"/>
                    <a:pt x="2342" y="62493"/>
                    <a:pt x="2342" y="62493"/>
                  </a:cubicBezTo>
                  <a:cubicBezTo>
                    <a:pt x="0" y="64841"/>
                    <a:pt x="2342" y="67481"/>
                    <a:pt x="4685" y="67481"/>
                  </a:cubicBezTo>
                  <a:cubicBezTo>
                    <a:pt x="16138" y="67481"/>
                    <a:pt x="16138" y="67481"/>
                    <a:pt x="16138" y="67481"/>
                  </a:cubicBezTo>
                  <a:cubicBezTo>
                    <a:pt x="16138" y="114425"/>
                    <a:pt x="16138" y="114425"/>
                    <a:pt x="16138" y="114425"/>
                  </a:cubicBezTo>
                  <a:cubicBezTo>
                    <a:pt x="16138" y="117066"/>
                    <a:pt x="16138" y="119706"/>
                    <a:pt x="20563" y="119706"/>
                  </a:cubicBezTo>
                  <a:cubicBezTo>
                    <a:pt x="46073" y="119706"/>
                    <a:pt x="46073" y="119706"/>
                    <a:pt x="46073" y="119706"/>
                  </a:cubicBezTo>
                  <a:cubicBezTo>
                    <a:pt x="46073" y="72762"/>
                    <a:pt x="46073" y="72762"/>
                    <a:pt x="46073" y="72762"/>
                  </a:cubicBezTo>
                  <a:cubicBezTo>
                    <a:pt x="73665" y="72762"/>
                    <a:pt x="73665" y="72762"/>
                    <a:pt x="73665" y="72762"/>
                  </a:cubicBezTo>
                  <a:cubicBezTo>
                    <a:pt x="73665" y="119706"/>
                    <a:pt x="73665" y="119706"/>
                    <a:pt x="73665" y="119706"/>
                  </a:cubicBezTo>
                  <a:cubicBezTo>
                    <a:pt x="99175" y="119706"/>
                    <a:pt x="99175" y="119706"/>
                    <a:pt x="99175" y="119706"/>
                  </a:cubicBezTo>
                  <a:cubicBezTo>
                    <a:pt x="103600" y="119706"/>
                    <a:pt x="103600" y="117066"/>
                    <a:pt x="103600" y="114425"/>
                  </a:cubicBezTo>
                  <a:cubicBezTo>
                    <a:pt x="103600" y="67481"/>
                    <a:pt x="103600" y="67481"/>
                    <a:pt x="103600" y="67481"/>
                  </a:cubicBezTo>
                  <a:cubicBezTo>
                    <a:pt x="115314" y="67481"/>
                    <a:pt x="115314" y="67481"/>
                    <a:pt x="115314" y="67481"/>
                  </a:cubicBezTo>
                  <a:cubicBezTo>
                    <a:pt x="117396" y="67481"/>
                    <a:pt x="119739" y="64841"/>
                    <a:pt x="117396" y="62493"/>
                  </a:cubicBezTo>
                </a:path>
              </a:pathLst>
            </a:custGeom>
            <a:solidFill>
              <a:srgbClr val="45A59D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1274991" y="3825437"/>
            <a:ext cx="2886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Work Sans Light" panose="00000400000000000000" pitchFamily="2" charset="0"/>
              </a:rPr>
              <a:t>60 rue du Plat d’Etain – 37 020 Tours cedex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670019" y="3825437"/>
            <a:ext cx="27259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Work Sans Light" panose="00000400000000000000" pitchFamily="2" charset="0"/>
              </a:rPr>
              <a:t>https://www.univ-tours.fr/international/</a:t>
            </a:r>
          </a:p>
        </p:txBody>
      </p:sp>
      <p:grpSp>
        <p:nvGrpSpPr>
          <p:cNvPr id="20" name="Grouper 29"/>
          <p:cNvGrpSpPr/>
          <p:nvPr/>
        </p:nvGrpSpPr>
        <p:grpSpPr>
          <a:xfrm>
            <a:off x="4860032" y="2348880"/>
            <a:ext cx="156204" cy="216486"/>
            <a:chOff x="6674071" y="4984772"/>
            <a:chExt cx="692402" cy="692402"/>
          </a:xfrm>
        </p:grpSpPr>
        <p:sp>
          <p:nvSpPr>
            <p:cNvPr id="21" name="Ellipse 20"/>
            <p:cNvSpPr/>
            <p:nvPr/>
          </p:nvSpPr>
          <p:spPr>
            <a:xfrm>
              <a:off x="6674071" y="4984772"/>
              <a:ext cx="692402" cy="692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hape 4862"/>
            <p:cNvSpPr/>
            <p:nvPr/>
          </p:nvSpPr>
          <p:spPr>
            <a:xfrm>
              <a:off x="6804248" y="5197366"/>
              <a:ext cx="432048" cy="2672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85" y="11368"/>
                  </a:moveTo>
                  <a:lnTo>
                    <a:pt x="4685" y="11368"/>
                  </a:lnTo>
                  <a:cubicBezTo>
                    <a:pt x="9110" y="14736"/>
                    <a:pt x="52841" y="52631"/>
                    <a:pt x="52841" y="52631"/>
                  </a:cubicBezTo>
                  <a:cubicBezTo>
                    <a:pt x="55184" y="56000"/>
                    <a:pt x="57527" y="56000"/>
                    <a:pt x="60130" y="56000"/>
                  </a:cubicBezTo>
                  <a:cubicBezTo>
                    <a:pt x="62212" y="56000"/>
                    <a:pt x="64555" y="56000"/>
                    <a:pt x="64555" y="52631"/>
                  </a:cubicBezTo>
                  <a:cubicBezTo>
                    <a:pt x="66637" y="52631"/>
                    <a:pt x="110629" y="14736"/>
                    <a:pt x="112971" y="11368"/>
                  </a:cubicBezTo>
                  <a:cubicBezTo>
                    <a:pt x="117657" y="7578"/>
                    <a:pt x="119739" y="0"/>
                    <a:pt x="115314" y="0"/>
                  </a:cubicBezTo>
                  <a:cubicBezTo>
                    <a:pt x="4685" y="0"/>
                    <a:pt x="4685" y="0"/>
                    <a:pt x="4685" y="0"/>
                  </a:cubicBezTo>
                  <a:cubicBezTo>
                    <a:pt x="0" y="0"/>
                    <a:pt x="2342" y="7578"/>
                    <a:pt x="4685" y="11368"/>
                  </a:cubicBezTo>
                  <a:close/>
                  <a:moveTo>
                    <a:pt x="115314" y="33684"/>
                  </a:moveTo>
                  <a:lnTo>
                    <a:pt x="115314" y="33684"/>
                  </a:lnTo>
                  <a:cubicBezTo>
                    <a:pt x="112971" y="33684"/>
                    <a:pt x="66637" y="71157"/>
                    <a:pt x="64555" y="74947"/>
                  </a:cubicBezTo>
                  <a:cubicBezTo>
                    <a:pt x="64555" y="74947"/>
                    <a:pt x="62212" y="74947"/>
                    <a:pt x="60130" y="74947"/>
                  </a:cubicBezTo>
                  <a:cubicBezTo>
                    <a:pt x="57527" y="74947"/>
                    <a:pt x="55184" y="74947"/>
                    <a:pt x="52841" y="74947"/>
                  </a:cubicBezTo>
                  <a:cubicBezTo>
                    <a:pt x="50498" y="71157"/>
                    <a:pt x="7028" y="33684"/>
                    <a:pt x="4685" y="33684"/>
                  </a:cubicBezTo>
                  <a:cubicBezTo>
                    <a:pt x="2342" y="30315"/>
                    <a:pt x="2342" y="33684"/>
                    <a:pt x="2342" y="33684"/>
                  </a:cubicBezTo>
                  <a:cubicBezTo>
                    <a:pt x="2342" y="37052"/>
                    <a:pt x="2342" y="112000"/>
                    <a:pt x="2342" y="112000"/>
                  </a:cubicBezTo>
                  <a:cubicBezTo>
                    <a:pt x="2342" y="115789"/>
                    <a:pt x="4685" y="119578"/>
                    <a:pt x="9110" y="119578"/>
                  </a:cubicBezTo>
                  <a:cubicBezTo>
                    <a:pt x="110629" y="119578"/>
                    <a:pt x="110629" y="119578"/>
                    <a:pt x="110629" y="119578"/>
                  </a:cubicBezTo>
                  <a:cubicBezTo>
                    <a:pt x="115314" y="119578"/>
                    <a:pt x="117657" y="115789"/>
                    <a:pt x="117657" y="112000"/>
                  </a:cubicBezTo>
                  <a:cubicBezTo>
                    <a:pt x="117657" y="112000"/>
                    <a:pt x="117657" y="37052"/>
                    <a:pt x="117657" y="33684"/>
                  </a:cubicBezTo>
                  <a:cubicBezTo>
                    <a:pt x="117657" y="33684"/>
                    <a:pt x="117657" y="30315"/>
                    <a:pt x="115314" y="33684"/>
                  </a:cubicBezTo>
                  <a:close/>
                </a:path>
              </a:pathLst>
            </a:custGeom>
            <a:solidFill>
              <a:srgbClr val="45A59D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6" name="Shape 4861"/>
          <p:cNvSpPr/>
          <p:nvPr/>
        </p:nvSpPr>
        <p:spPr>
          <a:xfrm>
            <a:off x="2339752" y="2414887"/>
            <a:ext cx="99342" cy="15001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459" y="69616"/>
                </a:moveTo>
                <a:lnTo>
                  <a:pt x="69459" y="69616"/>
                </a:lnTo>
                <a:cubicBezTo>
                  <a:pt x="60000" y="79097"/>
                  <a:pt x="47837" y="88577"/>
                  <a:pt x="43243" y="83972"/>
                </a:cubicBezTo>
                <a:cubicBezTo>
                  <a:pt x="35945" y="76659"/>
                  <a:pt x="31081" y="71783"/>
                  <a:pt x="16756" y="83972"/>
                </a:cubicBezTo>
                <a:cubicBezTo>
                  <a:pt x="0" y="95891"/>
                  <a:pt x="11891" y="105372"/>
                  <a:pt x="19189" y="110248"/>
                </a:cubicBezTo>
                <a:cubicBezTo>
                  <a:pt x="26216" y="119729"/>
                  <a:pt x="55135" y="112686"/>
                  <a:pt x="83783" y="83972"/>
                </a:cubicBezTo>
                <a:cubicBezTo>
                  <a:pt x="112432" y="55259"/>
                  <a:pt x="119729" y="26275"/>
                  <a:pt x="112432" y="16523"/>
                </a:cubicBezTo>
                <a:cubicBezTo>
                  <a:pt x="105405" y="9480"/>
                  <a:pt x="98108" y="0"/>
                  <a:pt x="86216" y="14356"/>
                </a:cubicBezTo>
                <a:cubicBezTo>
                  <a:pt x="74324" y="28713"/>
                  <a:pt x="79189" y="33318"/>
                  <a:pt x="86216" y="40902"/>
                </a:cubicBezTo>
                <a:cubicBezTo>
                  <a:pt x="91081" y="45237"/>
                  <a:pt x="81621" y="57426"/>
                  <a:pt x="69459" y="69616"/>
                </a:cubicBezTo>
              </a:path>
            </a:pathLst>
          </a:custGeom>
          <a:solidFill>
            <a:srgbClr val="45A59D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rgbClr val="45A59D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357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DÉMARCHES ADMINISTRATIVES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802FE8-0B43-4F9D-8B55-7DED9CC6F89E}"/>
              </a:ext>
            </a:extLst>
          </p:cNvPr>
          <p:cNvSpPr txBox="1"/>
          <p:nvPr/>
        </p:nvSpPr>
        <p:spPr>
          <a:xfrm>
            <a:off x="215516" y="2317996"/>
            <a:ext cx="4356484" cy="923330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S’inscrire et compléter le dossier sur </a:t>
            </a:r>
            <a:r>
              <a:rPr lang="fr-FR" dirty="0" err="1">
                <a:solidFill>
                  <a:srgbClr val="424A54"/>
                </a:solidFill>
                <a:latin typeface="Work Sans Light" panose="00000400000000000000" pitchFamily="2" charset="0"/>
              </a:rPr>
              <a:t>Mobility</a:t>
            </a:r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 Online</a:t>
            </a:r>
          </a:p>
          <a:p>
            <a:pPr algn="ctr"/>
            <a:r>
              <a:rPr lang="fr-FR" dirty="0">
                <a:latin typeface="Work Sans Light" panose="00000400000000000000" pitchFamily="2" charset="0"/>
              </a:rPr>
              <a:t>(</a:t>
            </a:r>
            <a:r>
              <a:rPr lang="fr-FR" b="1" dirty="0">
                <a:latin typeface="Work Sans Light" panose="00000400000000000000" pitchFamily="2" charset="0"/>
              </a:rPr>
              <a:t>date limite 8 juillet / 7 décembre</a:t>
            </a:r>
            <a:r>
              <a:rPr lang="fr-FR" dirty="0">
                <a:latin typeface="Work Sans Light" panose="00000400000000000000" pitchFamily="2" charset="0"/>
              </a:rPr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FD314D-91F5-44FE-9643-6AA2C503D821}"/>
              </a:ext>
            </a:extLst>
          </p:cNvPr>
          <p:cNvSpPr txBox="1"/>
          <p:nvPr/>
        </p:nvSpPr>
        <p:spPr>
          <a:xfrm>
            <a:off x="178646" y="1063899"/>
            <a:ext cx="454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A réaliser à </a:t>
            </a:r>
          </a:p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l’Université de Tours</a:t>
            </a:r>
          </a:p>
        </p:txBody>
      </p:sp>
      <p:pic>
        <p:nvPicPr>
          <p:cNvPr id="15" name="Graphique 14" descr="École">
            <a:extLst>
              <a:ext uri="{FF2B5EF4-FFF2-40B4-BE49-F238E27FC236}">
                <a16:creationId xmlns:a16="http://schemas.microsoft.com/office/drawing/2014/main" id="{E00354CA-FA75-48ED-B917-3C4C5F2F8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8496" y="1908484"/>
            <a:ext cx="497464" cy="49746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094B912-4687-4AA5-B240-94863C8AE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V="1">
            <a:off x="2227986" y="1738613"/>
            <a:ext cx="372139" cy="24809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51317F5-1CAF-419A-A7B6-507F0A369475}"/>
              </a:ext>
            </a:extLst>
          </p:cNvPr>
          <p:cNvSpPr txBox="1"/>
          <p:nvPr/>
        </p:nvSpPr>
        <p:spPr>
          <a:xfrm>
            <a:off x="4663772" y="4802211"/>
            <a:ext cx="4356484" cy="646331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Autres démarches administratives à réaliser une fois sur place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C9205B1-00CD-47EA-A01B-A1B31516FFC8}"/>
              </a:ext>
            </a:extLst>
          </p:cNvPr>
          <p:cNvSpPr txBox="1"/>
          <p:nvPr/>
        </p:nvSpPr>
        <p:spPr>
          <a:xfrm>
            <a:off x="4664140" y="2317996"/>
            <a:ext cx="4356484" cy="646331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Work Sans Light" panose="00000400000000000000" pitchFamily="2" charset="0"/>
              </a:rPr>
              <a:t>S’inscrire dans l’université d’accueil </a:t>
            </a:r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en respectant les dates limites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7200A8C-1D73-4825-AB96-BF9CDCDFC24E}"/>
              </a:ext>
            </a:extLst>
          </p:cNvPr>
          <p:cNvSpPr txBox="1"/>
          <p:nvPr/>
        </p:nvSpPr>
        <p:spPr>
          <a:xfrm>
            <a:off x="215516" y="3878881"/>
            <a:ext cx="4356484" cy="923330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Si besoin, rediriger sa messagerie universitaire vers sa boite mail perso</a:t>
            </a:r>
          </a:p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Vérifier les spams</a:t>
            </a:r>
          </a:p>
        </p:txBody>
      </p:sp>
      <p:pic>
        <p:nvPicPr>
          <p:cNvPr id="10" name="Graphique 9" descr="Avertissement">
            <a:extLst>
              <a:ext uri="{FF2B5EF4-FFF2-40B4-BE49-F238E27FC236}">
                <a16:creationId xmlns:a16="http://schemas.microsoft.com/office/drawing/2014/main" id="{D72DFEB7-566F-4C82-B907-5C12789142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2419" y="3878881"/>
            <a:ext cx="309561" cy="30956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56066013-2323-4376-B687-8762E3A45D40}"/>
              </a:ext>
            </a:extLst>
          </p:cNvPr>
          <p:cNvSpPr txBox="1"/>
          <p:nvPr/>
        </p:nvSpPr>
        <p:spPr>
          <a:xfrm>
            <a:off x="4544689" y="1070078"/>
            <a:ext cx="454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A réaliser </a:t>
            </a:r>
          </a:p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pour l’université d’accueil</a:t>
            </a:r>
          </a:p>
        </p:txBody>
      </p:sp>
      <p:pic>
        <p:nvPicPr>
          <p:cNvPr id="21" name="Graphique 20" descr="École">
            <a:extLst>
              <a:ext uri="{FF2B5EF4-FFF2-40B4-BE49-F238E27FC236}">
                <a16:creationId xmlns:a16="http://schemas.microsoft.com/office/drawing/2014/main" id="{0718855F-F214-4A92-8132-7CE86858D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6501" y="1916832"/>
            <a:ext cx="497464" cy="49746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7731E0A-E182-478A-8153-5D48F69C9E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6632144" y="1767965"/>
            <a:ext cx="380666" cy="25813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6FE85665-B1E8-4312-8998-E58685851A66}"/>
              </a:ext>
            </a:extLst>
          </p:cNvPr>
          <p:cNvSpPr txBox="1"/>
          <p:nvPr/>
        </p:nvSpPr>
        <p:spPr>
          <a:xfrm>
            <a:off x="4664140" y="3965581"/>
            <a:ext cx="4356484" cy="646331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Se renseigner sur les </a:t>
            </a:r>
            <a:r>
              <a:rPr lang="fr-FR" b="1" dirty="0">
                <a:latin typeface="Work Sans Light" panose="00000400000000000000" pitchFamily="2" charset="0"/>
              </a:rPr>
              <a:t>démarches d’immigration </a:t>
            </a:r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si nécessaire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93F44D9-6B97-4158-A5E2-2C1167A78273}"/>
              </a:ext>
            </a:extLst>
          </p:cNvPr>
          <p:cNvSpPr txBox="1"/>
          <p:nvPr/>
        </p:nvSpPr>
        <p:spPr>
          <a:xfrm>
            <a:off x="4676514" y="3154626"/>
            <a:ext cx="4356484" cy="646331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Choisir et accepter son logement si proposé par l’université d’accueil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B7B154-4DA2-370A-CD52-D29C47A3D30F}"/>
              </a:ext>
            </a:extLst>
          </p:cNvPr>
          <p:cNvSpPr txBox="1"/>
          <p:nvPr/>
        </p:nvSpPr>
        <p:spPr>
          <a:xfrm>
            <a:off x="215516" y="4941168"/>
            <a:ext cx="4356484" cy="923330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rgbClr val="424A54"/>
                </a:solidFill>
                <a:latin typeface="Work Sans Light" panose="00000400000000000000" pitchFamily="2" charset="0"/>
              </a:rPr>
              <a:t>Conseil</a:t>
            </a:r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: sauvegarder les documents du dossier + attestations d’assurance, application </a:t>
            </a:r>
            <a:r>
              <a:rPr lang="fr-FR" dirty="0" err="1">
                <a:solidFill>
                  <a:srgbClr val="424A54"/>
                </a:solidFill>
                <a:latin typeface="Work Sans Light" panose="00000400000000000000" pitchFamily="2" charset="0"/>
              </a:rPr>
              <a:t>form</a:t>
            </a:r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, contrat de logement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CB265E9-92C1-449E-8F6C-86EF11C3D70C}"/>
              </a:ext>
            </a:extLst>
          </p:cNvPr>
          <p:cNvSpPr txBox="1"/>
          <p:nvPr/>
        </p:nvSpPr>
        <p:spPr>
          <a:xfrm>
            <a:off x="215516" y="3356992"/>
            <a:ext cx="4356484" cy="369332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Work Sans Light" panose="00000400000000000000" pitchFamily="2" charset="0"/>
              </a:rPr>
              <a:t>Se réinscrire à l’UT</a:t>
            </a:r>
            <a:endParaRPr lang="fr-FR" dirty="0"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17" grpId="0" animBg="1"/>
      <p:bldP spid="18" grpId="0" animBg="1"/>
      <p:bldP spid="19" grpId="0" animBg="1"/>
      <p:bldP spid="20" grpId="0"/>
      <p:bldP spid="24" grpId="0" animBg="1"/>
      <p:bldP spid="25" grpId="0" animBg="1"/>
      <p:bldP spid="5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521953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LE LEARNING AGREEMENT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F6CC63-DEB3-4364-9209-EA62783DB97E}"/>
              </a:ext>
            </a:extLst>
          </p:cNvPr>
          <p:cNvSpPr txBox="1"/>
          <p:nvPr/>
        </p:nvSpPr>
        <p:spPr>
          <a:xfrm>
            <a:off x="426713" y="1556792"/>
            <a:ext cx="84720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Clr>
                <a:srgbClr val="45A59D"/>
              </a:buClr>
            </a:pPr>
            <a:r>
              <a:rPr lang="fr-FR" sz="2000" b="1" dirty="0">
                <a:solidFill>
                  <a:prstClr val="black"/>
                </a:solidFill>
                <a:latin typeface="Work Sans Light" panose="00000400000000000000" pitchFamily="2" charset="0"/>
              </a:rPr>
              <a:t>Engagement contractuel exprimé en ECTS</a:t>
            </a:r>
            <a:endParaRPr lang="fr-FR" sz="2000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ECTS : </a:t>
            </a:r>
            <a:r>
              <a:rPr lang="fr-FR" sz="2000" dirty="0" err="1">
                <a:solidFill>
                  <a:prstClr val="black"/>
                </a:solidFill>
                <a:latin typeface="Work Sans Light" panose="00000400000000000000" pitchFamily="2" charset="0"/>
              </a:rPr>
              <a:t>European</a:t>
            </a: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Work Sans Light" panose="00000400000000000000" pitchFamily="2" charset="0"/>
              </a:rPr>
              <a:t>Credit</a:t>
            </a: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 Transfer System</a:t>
            </a:r>
          </a:p>
          <a:p>
            <a:pPr marL="342900" lvl="0" indent="-34290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1 ECTS = 25 à 30 heures de travail</a:t>
            </a:r>
          </a:p>
          <a:p>
            <a:pPr marL="342900" lvl="0" indent="-34290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prstClr val="black"/>
                </a:solidFill>
                <a:latin typeface="Work Sans" panose="00000500000000000000" pitchFamily="2" charset="0"/>
              </a:rPr>
              <a:t>1 semestre = 30 ECTS </a:t>
            </a: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/ </a:t>
            </a:r>
            <a:r>
              <a:rPr lang="fr-FR" sz="2000" b="1" dirty="0">
                <a:solidFill>
                  <a:prstClr val="black"/>
                </a:solidFill>
                <a:latin typeface="Work Sans" panose="00000500000000000000" pitchFamily="2" charset="0"/>
              </a:rPr>
              <a:t>1 année = 2 x 30 ECTS</a:t>
            </a:r>
          </a:p>
          <a:p>
            <a:pPr lvl="0">
              <a:spcAft>
                <a:spcPts val="600"/>
              </a:spcAft>
              <a:buClr>
                <a:srgbClr val="45A59D"/>
              </a:buClr>
            </a:pP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A réaliser sur la plateforme </a:t>
            </a: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Online Learning Agreement </a:t>
            </a:r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(OLA) via </a:t>
            </a:r>
            <a:r>
              <a:rPr lang="fr-FR" dirty="0">
                <a:hlinkClick r:id="rId3"/>
              </a:rPr>
              <a:t>Home | OLA</a:t>
            </a:r>
            <a:endParaRPr lang="fr-FR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lvl="0">
              <a:spcAft>
                <a:spcPts val="600"/>
              </a:spcAft>
              <a:buClr>
                <a:srgbClr val="45A59D"/>
              </a:buClr>
            </a:pPr>
            <a:endParaRPr lang="fr-FR" sz="2000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Projet pédagogique avant le départ, changements à l’arrivée</a:t>
            </a:r>
          </a:p>
          <a:p>
            <a:pPr marL="342900" lvl="0" indent="-34290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Tableau B : validation d’acquis</a:t>
            </a:r>
          </a:p>
          <a:p>
            <a:pPr marL="342900" lvl="0" indent="-34290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Enseignements obligatoires déduits (mémoire, stage)</a:t>
            </a:r>
          </a:p>
          <a:p>
            <a:pPr marL="342900" lvl="0" indent="-342900">
              <a:spcAft>
                <a:spcPts val="600"/>
              </a:spcAft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Choisir le niveau adapté</a:t>
            </a:r>
          </a:p>
          <a:p>
            <a:pPr lvl="0">
              <a:spcAft>
                <a:spcPts val="600"/>
              </a:spcAft>
              <a:buClr>
                <a:srgbClr val="45A59D"/>
              </a:buClr>
            </a:pPr>
            <a:endParaRPr lang="fr-FR" sz="2000" dirty="0">
              <a:solidFill>
                <a:prstClr val="black"/>
              </a:solidFill>
              <a:latin typeface="Work Sans Light" panose="00000400000000000000" pitchFamily="2" charset="0"/>
            </a:endParaRPr>
          </a:p>
        </p:txBody>
      </p:sp>
      <p:pic>
        <p:nvPicPr>
          <p:cNvPr id="5" name="Picture 2" descr="Résultat de recherche d'images pour &quot;ects&quot;">
            <a:extLst>
              <a:ext uri="{FF2B5EF4-FFF2-40B4-BE49-F238E27FC236}">
                <a16:creationId xmlns:a16="http://schemas.microsoft.com/office/drawing/2014/main" id="{1A6F2EFE-5BE7-4579-B9E7-60A1EF3CE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29754"/>
            <a:ext cx="1933972" cy="193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2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365125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LA RETRANSCRIPTION DES NOTES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78DE8766-35F3-4E79-936E-86C7DFA39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120096"/>
              </p:ext>
            </p:extLst>
          </p:nvPr>
        </p:nvGraphicFramePr>
        <p:xfrm>
          <a:off x="-463515" y="476672"/>
          <a:ext cx="957706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FB5DF787-3F46-4A2B-B916-60243B2E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9" y="3453281"/>
            <a:ext cx="7364692" cy="127072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EC0A7B9-44CF-483C-8945-5D11ED51D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19" y="4805363"/>
            <a:ext cx="5700711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72AE74C-3FB5-40BF-989F-75A7C34BD4DA}"/>
              </a:ext>
            </a:extLst>
          </p:cNvPr>
          <p:cNvSpPr txBox="1"/>
          <p:nvPr/>
        </p:nvSpPr>
        <p:spPr>
          <a:xfrm>
            <a:off x="827584" y="2996360"/>
            <a:ext cx="524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Exemple de </a:t>
            </a:r>
            <a:r>
              <a:rPr lang="fr-FR" b="1" dirty="0" err="1">
                <a:solidFill>
                  <a:prstClr val="black"/>
                </a:solidFill>
                <a:latin typeface="Work Sans Light" panose="00000400000000000000" pitchFamily="2" charset="0"/>
              </a:rPr>
              <a:t>Trancript</a:t>
            </a: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 of Records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7392BE-3CB9-4592-BDD0-2248BC9C8AE6}"/>
              </a:ext>
            </a:extLst>
          </p:cNvPr>
          <p:cNvSpPr/>
          <p:nvPr/>
        </p:nvSpPr>
        <p:spPr>
          <a:xfrm>
            <a:off x="734403" y="3789040"/>
            <a:ext cx="7437997" cy="566200"/>
          </a:xfrm>
          <a:prstGeom prst="rect">
            <a:avLst/>
          </a:prstGeom>
          <a:noFill/>
          <a:ln w="38100">
            <a:solidFill>
              <a:srgbClr val="307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B6306E-3DA1-43F8-A799-C75E8B6A1FF2}"/>
              </a:ext>
            </a:extLst>
          </p:cNvPr>
          <p:cNvSpPr/>
          <p:nvPr/>
        </p:nvSpPr>
        <p:spPr>
          <a:xfrm>
            <a:off x="2915816" y="5668411"/>
            <a:ext cx="3960440" cy="208861"/>
          </a:xfrm>
          <a:prstGeom prst="rect">
            <a:avLst/>
          </a:prstGeom>
          <a:noFill/>
          <a:ln>
            <a:solidFill>
              <a:srgbClr val="E0C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39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" grpId="0"/>
      <p:bldP spid="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3" y="409001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LA RETRANSCRIPTION DES NOTES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72AE74C-3FB5-40BF-989F-75A7C34BD4DA}"/>
              </a:ext>
            </a:extLst>
          </p:cNvPr>
          <p:cNvSpPr txBox="1"/>
          <p:nvPr/>
        </p:nvSpPr>
        <p:spPr>
          <a:xfrm>
            <a:off x="667208" y="1220632"/>
            <a:ext cx="524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Grille de conversion utilisée à Tours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C19827F-EB2C-4069-BD53-AD7FC1919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6739559" cy="248193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01AE1DB-BAF1-4DEB-BE4A-8E1937BC6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" y="4480121"/>
            <a:ext cx="8955157" cy="15387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199643-42F0-4F0C-B066-7D9E6771DDD1}"/>
              </a:ext>
            </a:extLst>
          </p:cNvPr>
          <p:cNvSpPr/>
          <p:nvPr/>
        </p:nvSpPr>
        <p:spPr>
          <a:xfrm>
            <a:off x="5652120" y="2893456"/>
            <a:ext cx="1872208" cy="319520"/>
          </a:xfrm>
          <a:prstGeom prst="rect">
            <a:avLst/>
          </a:prstGeom>
          <a:noFill/>
          <a:ln>
            <a:solidFill>
              <a:srgbClr val="E0C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D56DCB6-4364-49FB-9CF9-323E70EAF6DB}"/>
              </a:ext>
            </a:extLst>
          </p:cNvPr>
          <p:cNvCxnSpPr/>
          <p:nvPr/>
        </p:nvCxnSpPr>
        <p:spPr>
          <a:xfrm>
            <a:off x="1259632" y="3053216"/>
            <a:ext cx="576064" cy="0"/>
          </a:xfrm>
          <a:prstGeom prst="straightConnector1">
            <a:avLst/>
          </a:prstGeom>
          <a:ln>
            <a:solidFill>
              <a:srgbClr val="3072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èche : courbe vers la gauche 7">
            <a:extLst>
              <a:ext uri="{FF2B5EF4-FFF2-40B4-BE49-F238E27FC236}">
                <a16:creationId xmlns:a16="http://schemas.microsoft.com/office/drawing/2014/main" id="{D93E2F4C-8D38-41AC-99B6-DD8B7990FB09}"/>
              </a:ext>
            </a:extLst>
          </p:cNvPr>
          <p:cNvSpPr/>
          <p:nvPr/>
        </p:nvSpPr>
        <p:spPr>
          <a:xfrm rot="1852932">
            <a:off x="7773779" y="2721265"/>
            <a:ext cx="252365" cy="504056"/>
          </a:xfrm>
          <a:prstGeom prst="curvedLeftArrow">
            <a:avLst/>
          </a:prstGeom>
          <a:ln>
            <a:solidFill>
              <a:srgbClr val="307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6735" y="408968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JE N’AI PAS RÉUSSI UN EXAMEN..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ED58F5-D079-48B2-801B-2C1A0E5BB256}"/>
              </a:ext>
            </a:extLst>
          </p:cNvPr>
          <p:cNvSpPr txBox="1"/>
          <p:nvPr/>
        </p:nvSpPr>
        <p:spPr>
          <a:xfrm>
            <a:off x="269776" y="1427536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Se renseigner dès le début du semestre sur les </a:t>
            </a:r>
            <a:r>
              <a:rPr lang="fr-FR" b="1" dirty="0">
                <a:solidFill>
                  <a:prstClr val="black"/>
                </a:solidFill>
                <a:latin typeface="Work Sans Light" panose="00000400000000000000" pitchFamily="2" charset="0"/>
              </a:rPr>
              <a:t>modalités d’évaluation</a:t>
            </a:r>
          </a:p>
          <a:p>
            <a:pPr algn="ctr"/>
            <a:r>
              <a:rPr lang="fr-FR" dirty="0">
                <a:solidFill>
                  <a:prstClr val="black"/>
                </a:solidFill>
                <a:latin typeface="Work Sans Light" panose="00000400000000000000" pitchFamily="2" charset="0"/>
              </a:rPr>
              <a:t>Ne pas attendre le dernier moment pour se mettre au travail !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D7D7E1-674C-47E1-9FCE-D36F68A6E4A3}"/>
              </a:ext>
            </a:extLst>
          </p:cNvPr>
          <p:cNvSpPr txBox="1"/>
          <p:nvPr/>
        </p:nvSpPr>
        <p:spPr>
          <a:xfrm>
            <a:off x="269776" y="2277749"/>
            <a:ext cx="8568952" cy="1938992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Work Sans" panose="00000500000000000000" pitchFamily="2" charset="0"/>
              </a:rPr>
              <a:t>Obligation contractuelle</a:t>
            </a:r>
          </a:p>
          <a:p>
            <a:pPr algn="ctr"/>
            <a:r>
              <a:rPr lang="fr-FR" sz="2400" b="1" u="sng" dirty="0">
                <a:latin typeface="Work Sans Light" panose="00000400000000000000" pitchFamily="2" charset="0"/>
              </a:rPr>
              <a:t>Présence aux cours et examens obligatoire</a:t>
            </a:r>
            <a:r>
              <a:rPr lang="fr-FR" sz="2400" b="1" dirty="0">
                <a:latin typeface="Work Sans Light" panose="00000400000000000000" pitchFamily="2" charset="0"/>
              </a:rPr>
              <a:t> </a:t>
            </a:r>
          </a:p>
          <a:p>
            <a:pPr algn="ctr"/>
            <a:r>
              <a:rPr lang="fr-FR" sz="2400" dirty="0">
                <a:latin typeface="Work Sans Light" panose="00000400000000000000" pitchFamily="2" charset="0"/>
              </a:rPr>
              <a:t>(     le remboursement des aides peut être demandé) </a:t>
            </a:r>
          </a:p>
          <a:p>
            <a:pPr algn="ctr"/>
            <a:r>
              <a:rPr lang="fr-FR" sz="2400" dirty="0">
                <a:latin typeface="Work Sans Light" panose="00000400000000000000" pitchFamily="2" charset="0"/>
              </a:rPr>
              <a:t>Respecter le programme d’études établis sur le Learning Agreement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521773-4C01-4C08-9CAB-A892786B1583}"/>
              </a:ext>
            </a:extLst>
          </p:cNvPr>
          <p:cNvSpPr txBox="1"/>
          <p:nvPr/>
        </p:nvSpPr>
        <p:spPr>
          <a:xfrm>
            <a:off x="251616" y="4679193"/>
            <a:ext cx="8568952" cy="369332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Compensation</a:t>
            </a:r>
            <a:r>
              <a:rPr lang="fr-FR" dirty="0">
                <a:solidFill>
                  <a:srgbClr val="424A54"/>
                </a:solidFill>
                <a:latin typeface="Work Sans Light" panose="00000400000000000000" pitchFamily="2" charset="0"/>
              </a:rPr>
              <a:t> pour les étudiants de licence</a:t>
            </a:r>
            <a:endParaRPr lang="fr-FR" b="1" dirty="0">
              <a:solidFill>
                <a:srgbClr val="424A54"/>
              </a:solidFill>
              <a:latin typeface="Work Sans Light" panose="000004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D109A4-D4A3-4CBA-8AB2-D6C69A901F17}"/>
              </a:ext>
            </a:extLst>
          </p:cNvPr>
          <p:cNvSpPr txBox="1"/>
          <p:nvPr/>
        </p:nvSpPr>
        <p:spPr>
          <a:xfrm>
            <a:off x="251616" y="5245798"/>
            <a:ext cx="8568952" cy="369332"/>
          </a:xfrm>
          <a:prstGeom prst="rect">
            <a:avLst/>
          </a:prstGeom>
          <a:noFill/>
          <a:ln>
            <a:solidFill>
              <a:srgbClr val="424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24A54"/>
                </a:solidFill>
                <a:latin typeface="Work Sans Light" panose="00000400000000000000" pitchFamily="2" charset="0"/>
              </a:rPr>
              <a:t>Rattrapages par défaut dans l’université d’accueil</a:t>
            </a:r>
          </a:p>
        </p:txBody>
      </p:sp>
      <p:pic>
        <p:nvPicPr>
          <p:cNvPr id="12" name="Graphique 11" descr="Avertissement">
            <a:extLst>
              <a:ext uri="{FF2B5EF4-FFF2-40B4-BE49-F238E27FC236}">
                <a16:creationId xmlns:a16="http://schemas.microsoft.com/office/drawing/2014/main" id="{47696CEC-F87F-42EF-A6DA-A23F5BCE8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592" y="2980674"/>
            <a:ext cx="381569" cy="3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44" y="476672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TEST OLS : EU ACADEMY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F6CC63-DEB3-4364-9209-EA62783DB97E}"/>
              </a:ext>
            </a:extLst>
          </p:cNvPr>
          <p:cNvSpPr txBox="1"/>
          <p:nvPr/>
        </p:nvSpPr>
        <p:spPr>
          <a:xfrm>
            <a:off x="899592" y="1484784"/>
            <a:ext cx="842493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Clr>
                <a:srgbClr val="45A59D"/>
              </a:buClr>
            </a:pPr>
            <a:r>
              <a:rPr lang="fr-FR" sz="2000" b="1" dirty="0">
                <a:solidFill>
                  <a:prstClr val="black"/>
                </a:solidFill>
                <a:latin typeface="Work Sans Light" panose="00000400000000000000" pitchFamily="2" charset="0"/>
              </a:rPr>
              <a:t>Inscription sur </a:t>
            </a:r>
            <a:r>
              <a:rPr lang="fr-FR" sz="2000" b="1" dirty="0">
                <a:solidFill>
                  <a:prstClr val="black"/>
                </a:solidFill>
                <a:latin typeface="Work Sans Light" panose="00000400000000000000" pitchFamily="2" charset="0"/>
                <a:hlinkClick r:id="rId3"/>
              </a:rPr>
              <a:t>https://academy.europa.eu/</a:t>
            </a:r>
            <a:r>
              <a:rPr lang="fr-FR" sz="2000" b="1" dirty="0">
                <a:solidFill>
                  <a:prstClr val="black"/>
                </a:solidFill>
                <a:latin typeface="Work Sans Light" panose="00000400000000000000" pitchFamily="2" charset="0"/>
              </a:rPr>
              <a:t> </a:t>
            </a:r>
          </a:p>
          <a:p>
            <a:pPr lvl="0">
              <a:spcAft>
                <a:spcPts val="600"/>
              </a:spcAft>
              <a:buClr>
                <a:srgbClr val="45A59D"/>
              </a:buClr>
            </a:pPr>
            <a:endParaRPr lang="fr-FR" sz="2000" b="1" u="sng" dirty="0">
              <a:solidFill>
                <a:prstClr val="black"/>
              </a:solidFill>
              <a:latin typeface="Work Sans Light" panose="00000400000000000000" pitchFamily="2" charset="0"/>
            </a:endParaRPr>
          </a:p>
          <a:p>
            <a:pPr lvl="0">
              <a:spcAft>
                <a:spcPts val="600"/>
              </a:spcAft>
              <a:buClr>
                <a:srgbClr val="45A59D"/>
              </a:buClr>
            </a:pPr>
            <a:r>
              <a:rPr lang="fr-FR" sz="2000" b="1" u="sng" dirty="0">
                <a:solidFill>
                  <a:prstClr val="black"/>
                </a:solidFill>
                <a:latin typeface="Work Sans Light" panose="00000400000000000000" pitchFamily="2" charset="0"/>
              </a:rPr>
              <a:t>Test linguistique optionnel et gratuit</a:t>
            </a:r>
          </a:p>
          <a:p>
            <a:pPr marL="342900" indent="-34290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Connaître son niveau sur l’échelle CECR </a:t>
            </a:r>
            <a:b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</a:b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A1 &lt; A2 &lt; B1 &lt; </a:t>
            </a:r>
            <a:r>
              <a:rPr lang="fr-FR" sz="2000" b="1" u="sng" dirty="0">
                <a:solidFill>
                  <a:prstClr val="black"/>
                </a:solidFill>
                <a:latin typeface="Work Sans Light" panose="00000400000000000000" pitchFamily="2" charset="0"/>
              </a:rPr>
              <a:t>B2</a:t>
            </a: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 &lt; C1 &lt; C2</a:t>
            </a:r>
          </a:p>
          <a:p>
            <a:pPr marL="342900" indent="-34290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Peut constituer une preuve de niveau de langue pour le partenaire</a:t>
            </a:r>
          </a:p>
          <a:p>
            <a:pPr marL="342900" indent="-34290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Plusieurs langues évaluées + accès à des cours</a:t>
            </a:r>
          </a:p>
          <a:p>
            <a:pPr marL="342900" indent="-34290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Deux évaluations : avant et après la mobilité</a:t>
            </a:r>
          </a:p>
          <a:p>
            <a:pPr marL="342900" indent="-342900">
              <a:buClr>
                <a:srgbClr val="45A59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Work Sans Light" panose="00000400000000000000" pitchFamily="2" charset="0"/>
              </a:rPr>
              <a:t>Pas de test si la langue d’enseignement principale est votre langue maternelle</a:t>
            </a:r>
          </a:p>
        </p:txBody>
      </p:sp>
    </p:spTree>
    <p:extLst>
      <p:ext uri="{BB962C8B-B14F-4D97-AF65-F5344CB8AC3E}">
        <p14:creationId xmlns:p14="http://schemas.microsoft.com/office/powerpoint/2010/main" val="198794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6559" y="181449"/>
            <a:ext cx="8723312" cy="615603"/>
          </a:xfrm>
        </p:spPr>
        <p:txBody>
          <a:bodyPr/>
          <a:lstStyle/>
          <a:p>
            <a:r>
              <a:rPr lang="fr-FR" dirty="0">
                <a:latin typeface="Work Sans" panose="00000500000000000000" pitchFamily="2" charset="0"/>
              </a:rPr>
              <a:t>LES AIDES FINANCIÈRES</a:t>
            </a:r>
          </a:p>
        </p:txBody>
      </p:sp>
      <p:sp>
        <p:nvSpPr>
          <p:cNvPr id="11" name="Shape 4927"/>
          <p:cNvSpPr/>
          <p:nvPr/>
        </p:nvSpPr>
        <p:spPr>
          <a:xfrm>
            <a:off x="5773703" y="4355240"/>
            <a:ext cx="222338" cy="201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637" y="72743"/>
                </a:moveTo>
                <a:lnTo>
                  <a:pt x="59637" y="72743"/>
                </a:lnTo>
                <a:cubicBezTo>
                  <a:pt x="74607" y="72743"/>
                  <a:pt x="85472" y="68230"/>
                  <a:pt x="87645" y="61061"/>
                </a:cubicBezTo>
                <a:cubicBezTo>
                  <a:pt x="85472" y="54159"/>
                  <a:pt x="83299" y="46991"/>
                  <a:pt x="81368" y="40088"/>
                </a:cubicBezTo>
                <a:cubicBezTo>
                  <a:pt x="79195" y="44601"/>
                  <a:pt x="70503" y="49380"/>
                  <a:pt x="59637" y="49380"/>
                </a:cubicBezTo>
                <a:cubicBezTo>
                  <a:pt x="49014" y="49380"/>
                  <a:pt x="40563" y="44601"/>
                  <a:pt x="40563" y="40088"/>
                </a:cubicBezTo>
                <a:cubicBezTo>
                  <a:pt x="36217" y="46991"/>
                  <a:pt x="34044" y="54159"/>
                  <a:pt x="32112" y="61061"/>
                </a:cubicBezTo>
                <a:cubicBezTo>
                  <a:pt x="34044" y="68230"/>
                  <a:pt x="44909" y="72743"/>
                  <a:pt x="59637" y="72743"/>
                </a:cubicBezTo>
                <a:close/>
                <a:moveTo>
                  <a:pt x="59637" y="28141"/>
                </a:moveTo>
                <a:lnTo>
                  <a:pt x="59637" y="28141"/>
                </a:lnTo>
                <a:cubicBezTo>
                  <a:pt x="66156" y="28141"/>
                  <a:pt x="72434" y="25752"/>
                  <a:pt x="74607" y="23362"/>
                </a:cubicBezTo>
                <a:cubicBezTo>
                  <a:pt x="72434" y="16460"/>
                  <a:pt x="70503" y="9292"/>
                  <a:pt x="68571" y="4513"/>
                </a:cubicBezTo>
                <a:cubicBezTo>
                  <a:pt x="68571" y="2123"/>
                  <a:pt x="63983" y="0"/>
                  <a:pt x="59637" y="0"/>
                </a:cubicBezTo>
                <a:cubicBezTo>
                  <a:pt x="55533" y="0"/>
                  <a:pt x="51187" y="2123"/>
                  <a:pt x="51187" y="4513"/>
                </a:cubicBezTo>
                <a:cubicBezTo>
                  <a:pt x="49014" y="9292"/>
                  <a:pt x="46841" y="16460"/>
                  <a:pt x="44909" y="23362"/>
                </a:cubicBezTo>
                <a:cubicBezTo>
                  <a:pt x="46841" y="25752"/>
                  <a:pt x="53360" y="28141"/>
                  <a:pt x="59637" y="28141"/>
                </a:cubicBezTo>
                <a:close/>
                <a:moveTo>
                  <a:pt x="113239" y="79911"/>
                </a:moveTo>
                <a:lnTo>
                  <a:pt x="113239" y="79911"/>
                </a:lnTo>
                <a:cubicBezTo>
                  <a:pt x="89818" y="70619"/>
                  <a:pt x="89818" y="70619"/>
                  <a:pt x="89818" y="70619"/>
                </a:cubicBezTo>
                <a:cubicBezTo>
                  <a:pt x="91991" y="77522"/>
                  <a:pt x="91991" y="77522"/>
                  <a:pt x="91991" y="77522"/>
                </a:cubicBezTo>
                <a:cubicBezTo>
                  <a:pt x="91991" y="86814"/>
                  <a:pt x="77022" y="91592"/>
                  <a:pt x="59637" y="91592"/>
                </a:cubicBezTo>
                <a:cubicBezTo>
                  <a:pt x="42736" y="91592"/>
                  <a:pt x="27766" y="86814"/>
                  <a:pt x="27766" y="77522"/>
                </a:cubicBezTo>
                <a:cubicBezTo>
                  <a:pt x="29939" y="70619"/>
                  <a:pt x="29939" y="70619"/>
                  <a:pt x="29939" y="70619"/>
                </a:cubicBezTo>
                <a:cubicBezTo>
                  <a:pt x="6277" y="79911"/>
                  <a:pt x="6277" y="79911"/>
                  <a:pt x="6277" y="79911"/>
                </a:cubicBezTo>
                <a:cubicBezTo>
                  <a:pt x="0" y="82300"/>
                  <a:pt x="0" y="86814"/>
                  <a:pt x="6277" y="91592"/>
                </a:cubicBezTo>
                <a:cubicBezTo>
                  <a:pt x="49014" y="115221"/>
                  <a:pt x="49014" y="115221"/>
                  <a:pt x="49014" y="115221"/>
                </a:cubicBezTo>
                <a:cubicBezTo>
                  <a:pt x="55533" y="119734"/>
                  <a:pt x="63983" y="119734"/>
                  <a:pt x="70503" y="115221"/>
                </a:cubicBezTo>
                <a:cubicBezTo>
                  <a:pt x="113239" y="91592"/>
                  <a:pt x="113239" y="91592"/>
                  <a:pt x="113239" y="91592"/>
                </a:cubicBezTo>
                <a:cubicBezTo>
                  <a:pt x="119758" y="86814"/>
                  <a:pt x="119758" y="82300"/>
                  <a:pt x="113239" y="79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ED58F5-D079-48B2-801B-2C1A0E5BB256}"/>
              </a:ext>
            </a:extLst>
          </p:cNvPr>
          <p:cNvSpPr txBox="1"/>
          <p:nvPr/>
        </p:nvSpPr>
        <p:spPr>
          <a:xfrm>
            <a:off x="519876" y="5537214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prstClr val="black"/>
              </a:solidFill>
              <a:latin typeface="Work Sans Light" panose="00000400000000000000" pitchFamily="2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E77723C-8498-2BD4-B52D-8A149DC1E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245248"/>
              </p:ext>
            </p:extLst>
          </p:nvPr>
        </p:nvGraphicFramePr>
        <p:xfrm>
          <a:off x="773578" y="1528002"/>
          <a:ext cx="7596844" cy="4085466"/>
        </p:xfrm>
        <a:graphic>
          <a:graphicData uri="http://schemas.openxmlformats.org/drawingml/2006/table">
            <a:tbl>
              <a:tblPr firstRow="1" firstCol="1" bandRow="1"/>
              <a:tblGrid>
                <a:gridCol w="1155389">
                  <a:extLst>
                    <a:ext uri="{9D8B030D-6E8A-4147-A177-3AD203B41FA5}">
                      <a16:colId xmlns:a16="http://schemas.microsoft.com/office/drawing/2014/main" val="1717638177"/>
                    </a:ext>
                  </a:extLst>
                </a:gridCol>
                <a:gridCol w="1178479">
                  <a:extLst>
                    <a:ext uri="{9D8B030D-6E8A-4147-A177-3AD203B41FA5}">
                      <a16:colId xmlns:a16="http://schemas.microsoft.com/office/drawing/2014/main" val="590003450"/>
                    </a:ext>
                  </a:extLst>
                </a:gridCol>
                <a:gridCol w="1112443">
                  <a:extLst>
                    <a:ext uri="{9D8B030D-6E8A-4147-A177-3AD203B41FA5}">
                      <a16:colId xmlns:a16="http://schemas.microsoft.com/office/drawing/2014/main" val="2434225924"/>
                    </a:ext>
                  </a:extLst>
                </a:gridCol>
                <a:gridCol w="1244051">
                  <a:extLst>
                    <a:ext uri="{9D8B030D-6E8A-4147-A177-3AD203B41FA5}">
                      <a16:colId xmlns:a16="http://schemas.microsoft.com/office/drawing/2014/main" val="3348670907"/>
                    </a:ext>
                  </a:extLst>
                </a:gridCol>
                <a:gridCol w="1454164">
                  <a:extLst>
                    <a:ext uri="{9D8B030D-6E8A-4147-A177-3AD203B41FA5}">
                      <a16:colId xmlns:a16="http://schemas.microsoft.com/office/drawing/2014/main" val="3958174911"/>
                    </a:ext>
                  </a:extLst>
                </a:gridCol>
                <a:gridCol w="1452318">
                  <a:extLst>
                    <a:ext uri="{9D8B030D-6E8A-4147-A177-3AD203B41FA5}">
                      <a16:colId xmlns:a16="http://schemas.microsoft.com/office/drawing/2014/main" val="1106108923"/>
                    </a:ext>
                  </a:extLst>
                </a:gridCol>
              </a:tblGrid>
              <a:tr h="41220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EUROPE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HORS EUROPE ET HORS ERASMUS (dont ROYAUME-UNI)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503436"/>
                  </a:ext>
                </a:extLst>
              </a:tr>
              <a:tr h="1306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ETUDES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ETUDES et STAGES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358781"/>
                  </a:ext>
                </a:extLst>
              </a:tr>
              <a:tr h="17731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Erasmus Etudes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348 €/mois pour le groupe 1*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294 €/mois pour le groupe 2*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225 €/mois pour le groupe 3*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 (si applicable)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Bonus inclusion 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250€/ mois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Bonus mobilité écoresponsable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50€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Erasmus Stage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465 €/mois pour le groupe 1*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420 €/mois pour le groupe 2*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360 €/mois pour le groupe 3*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 (si applicable)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Bonus inclusion 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250€/ mois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Bonus mobilité écoresponsable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50€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BOURSIER.E.S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 dirty="0" err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Mobi</a:t>
                      </a:r>
                      <a:r>
                        <a:rPr lang="fr-FR" sz="900" b="1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-Centre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150€/mois + 250€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 b="1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Aide à la mobilité internationale (A.M.I.)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800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800€/ semestre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NON-BOURSIER.E.S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 dirty="0" err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Mobi</a:t>
                      </a:r>
                      <a:r>
                        <a:rPr lang="fr-FR" sz="900" b="1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-Centre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250€/mois + 250€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781445"/>
                  </a:ext>
                </a:extLst>
              </a:tr>
              <a:tr h="228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BOURSIER.E.S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NON-BOURSIER.E.S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900" b="1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BOURSIER.E.S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NON-BOURSIER.E.S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009769"/>
                  </a:ext>
                </a:extLst>
              </a:tr>
              <a:tr h="521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Aide à la mobilité internationale (A.M.I.)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800€/ semestre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Mobi-Centre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250€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Aide à la mobilité internationale (A.M.I.)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915670" algn="l"/>
                        </a:tabLst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800€/ semestre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Mobi-Centre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8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250€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8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137626"/>
                  </a:ext>
                </a:extLst>
              </a:tr>
              <a:tr h="53734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FME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800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Sur dossier et critères de ressources (nombre de bénéficiaires limité)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900" b="1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63" marR="64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491477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161AF906-AB6C-7890-3E46-43ADFF6B6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64211"/>
              </p:ext>
            </p:extLst>
          </p:nvPr>
        </p:nvGraphicFramePr>
        <p:xfrm>
          <a:off x="773578" y="5388684"/>
          <a:ext cx="7596843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1142752">
                  <a:extLst>
                    <a:ext uri="{9D8B030D-6E8A-4147-A177-3AD203B41FA5}">
                      <a16:colId xmlns:a16="http://schemas.microsoft.com/office/drawing/2014/main" val="2446221604"/>
                    </a:ext>
                  </a:extLst>
                </a:gridCol>
                <a:gridCol w="2197454">
                  <a:extLst>
                    <a:ext uri="{9D8B030D-6E8A-4147-A177-3AD203B41FA5}">
                      <a16:colId xmlns:a16="http://schemas.microsoft.com/office/drawing/2014/main" val="128184778"/>
                    </a:ext>
                  </a:extLst>
                </a:gridCol>
                <a:gridCol w="2284880">
                  <a:extLst>
                    <a:ext uri="{9D8B030D-6E8A-4147-A177-3AD203B41FA5}">
                      <a16:colId xmlns:a16="http://schemas.microsoft.com/office/drawing/2014/main" val="1301313927"/>
                    </a:ext>
                  </a:extLst>
                </a:gridCol>
                <a:gridCol w="1971757">
                  <a:extLst>
                    <a:ext uri="{9D8B030D-6E8A-4147-A177-3AD203B41FA5}">
                      <a16:colId xmlns:a16="http://schemas.microsoft.com/office/drawing/2014/main" val="1885848963"/>
                    </a:ext>
                  </a:extLst>
                </a:gridCol>
              </a:tblGrid>
              <a:tr h="269155">
                <a:tc>
                  <a:txBody>
                    <a:bodyPr/>
                    <a:lstStyle/>
                    <a:p>
                      <a:pPr algn="just"/>
                      <a:r>
                        <a:rPr lang="fr-FR" sz="900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*Groupes Erasmus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Groupe 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Groupe 2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Groupe 3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463625"/>
                  </a:ext>
                </a:extLst>
              </a:tr>
              <a:tr h="807464">
                <a:tc>
                  <a:txBody>
                    <a:bodyPr/>
                    <a:lstStyle/>
                    <a:p>
                      <a:pPr algn="just"/>
                      <a:r>
                        <a:rPr lang="fr-FR" sz="900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Pays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90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Danemark, Finlande, Islande, Irlande, Liechtenstein, Luxembourg, Norvège, Suède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900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Autriche, Allemagne, Belgique, Chypre, Espagne, France, Grèce, Italie, Malte, Pays-Bas, Portugal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900" dirty="0">
                          <a:solidFill>
                            <a:srgbClr val="424A54"/>
                          </a:solidFill>
                          <a:effectLst/>
                          <a:latin typeface="Work Sans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Bulgarie, Croatie, Estonie, Hongrie, Lettonie, Lituanie, Pologne, République de Macédoine, République Tchèque, Roumanie, Serbie, Slovaquie, Slovénie, Turquie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481705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516B90E2-390D-48BF-A0A7-4EA640EE00D5}"/>
              </a:ext>
            </a:extLst>
          </p:cNvPr>
          <p:cNvSpPr txBox="1"/>
          <p:nvPr/>
        </p:nvSpPr>
        <p:spPr>
          <a:xfrm>
            <a:off x="304188" y="742795"/>
            <a:ext cx="860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prstClr val="black"/>
                </a:solidFill>
                <a:latin typeface="Work Sans Light" panose="00000400000000000000" pitchFamily="2" charset="0"/>
              </a:rPr>
              <a:t>A retrouver sur le site internet de l’UT </a:t>
            </a:r>
            <a:r>
              <a:rPr lang="fr-FR" sz="1200" dirty="0">
                <a:hlinkClick r:id="rId3"/>
              </a:rPr>
              <a:t>Université de Tours - Les aides financières à la mobilité internationale</a:t>
            </a:r>
            <a:endParaRPr lang="fr-FR" sz="1200" dirty="0">
              <a:solidFill>
                <a:prstClr val="black"/>
              </a:solidFill>
              <a:latin typeface="Work Sans Light" panose="000004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6D2DE70-2FE4-483D-B0F8-5291EC6CA1D9}"/>
              </a:ext>
            </a:extLst>
          </p:cNvPr>
          <p:cNvSpPr txBox="1"/>
          <p:nvPr/>
        </p:nvSpPr>
        <p:spPr>
          <a:xfrm>
            <a:off x="271013" y="982094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prstClr val="black"/>
                </a:solidFill>
                <a:latin typeface="Work Sans Light" panose="00000400000000000000" pitchFamily="2" charset="0"/>
              </a:rPr>
              <a:t>Les montants des aides financières indiqués sont fournis à titre indicatif </a:t>
            </a:r>
          </a:p>
          <a:p>
            <a:pPr algn="ctr"/>
            <a:r>
              <a:rPr lang="fr-FR" sz="1200" b="1" dirty="0">
                <a:solidFill>
                  <a:prstClr val="black"/>
                </a:solidFill>
                <a:latin typeface="Work Sans Light" panose="00000400000000000000" pitchFamily="2" charset="0"/>
              </a:rPr>
              <a:t>et sont amenés à être modifiés pour l’année 2024-2025. </a:t>
            </a:r>
          </a:p>
        </p:txBody>
      </p:sp>
      <p:pic>
        <p:nvPicPr>
          <p:cNvPr id="12" name="Graphique 11" descr="Avertissement">
            <a:extLst>
              <a:ext uri="{FF2B5EF4-FFF2-40B4-BE49-F238E27FC236}">
                <a16:creationId xmlns:a16="http://schemas.microsoft.com/office/drawing/2014/main" id="{8A99F7B9-1246-4B60-A7EF-50304D0819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1680" y="1062836"/>
            <a:ext cx="276998" cy="2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7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3316</TotalTime>
  <Words>1825</Words>
  <Application>Microsoft Office PowerPoint</Application>
  <PresentationFormat>Affichage à l'écran (4:3)</PresentationFormat>
  <Paragraphs>299</Paragraphs>
  <Slides>21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Lato</vt:lpstr>
      <vt:lpstr>multimedia icons</vt:lpstr>
      <vt:lpstr>Times New Roman</vt:lpstr>
      <vt:lpstr>Work Sans</vt:lpstr>
      <vt:lpstr>Work Sans Light</vt:lpstr>
      <vt:lpstr>couverture</vt:lpstr>
      <vt:lpstr>Présentation PowerPoint</vt:lpstr>
      <vt:lpstr>POINTS ABORDÉS</vt:lpstr>
      <vt:lpstr>DÉMARCHES ADMINISTRATIVES</vt:lpstr>
      <vt:lpstr>LE LEARNING AGREEMENT</vt:lpstr>
      <vt:lpstr>LA RETRANSCRIPTION DES NOTES</vt:lpstr>
      <vt:lpstr>LA RETRANSCRIPTION DES NOTES</vt:lpstr>
      <vt:lpstr>JE N’AI PAS RÉUSSI UN EXAMEN..</vt:lpstr>
      <vt:lpstr>TEST OLS : EU ACADEMY</vt:lpstr>
      <vt:lpstr>LES AIDES FINANCIÈRES</vt:lpstr>
      <vt:lpstr>LES AIDES FINANCIERES</vt:lpstr>
      <vt:lpstr>SÉCURITÉ SOCIALE</vt:lpstr>
      <vt:lpstr>LA COMPLÉMENTAIRE SANTÉ/MUTUELLE/ASSURANCE</vt:lpstr>
      <vt:lpstr>DÉMARCHES D’IMMIGRATION</vt:lpstr>
      <vt:lpstr>MOBILITÉ AU ROYAUME-UNI</vt:lpstr>
      <vt:lpstr>BANQUE</vt:lpstr>
      <vt:lpstr>LE LOGEMENT</vt:lpstr>
      <vt:lpstr>COMMUNICATION</vt:lpstr>
      <vt:lpstr>INFORMATIONS CIBLÉES</vt:lpstr>
      <vt:lpstr>PROFITEZ AU MIEUX DE VOTRE SÉJOUR</vt:lpstr>
      <vt:lpstr>CONTACTS</vt:lpstr>
      <vt:lpstr>Merci de votre attention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Parrot</dc:creator>
  <cp:lastModifiedBy>Aurore Leroy</cp:lastModifiedBy>
  <cp:revision>339</cp:revision>
  <cp:lastPrinted>2018-09-27T11:43:57Z</cp:lastPrinted>
  <dcterms:created xsi:type="dcterms:W3CDTF">2017-12-15T09:55:52Z</dcterms:created>
  <dcterms:modified xsi:type="dcterms:W3CDTF">2024-06-17T13:02:55Z</dcterms:modified>
</cp:coreProperties>
</file>