
<file path=[Content_Types].xml><?xml version="1.0" encoding="utf-8"?>
<Types xmlns="http://schemas.openxmlformats.org/package/2006/content-types">
  <Default Extension="(null)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.xml" ContentType="application/vnd.openxmlformats-officedocument.presentationml.tag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2" r:id="rId5"/>
  </p:sldMasterIdLst>
  <p:notesMasterIdLst>
    <p:notesMasterId r:id="rId25"/>
  </p:notesMasterIdLst>
  <p:handoutMasterIdLst>
    <p:handoutMasterId r:id="rId26"/>
  </p:handoutMasterIdLst>
  <p:sldIdLst>
    <p:sldId id="259" r:id="rId6"/>
    <p:sldId id="300" r:id="rId7"/>
    <p:sldId id="371" r:id="rId8"/>
    <p:sldId id="291" r:id="rId9"/>
    <p:sldId id="304" r:id="rId10"/>
    <p:sldId id="373" r:id="rId11"/>
    <p:sldId id="376" r:id="rId12"/>
    <p:sldId id="372" r:id="rId13"/>
    <p:sldId id="375" r:id="rId14"/>
    <p:sldId id="381" r:id="rId15"/>
    <p:sldId id="295" r:id="rId16"/>
    <p:sldId id="281" r:id="rId17"/>
    <p:sldId id="279" r:id="rId18"/>
    <p:sldId id="280" r:id="rId19"/>
    <p:sldId id="282" r:id="rId20"/>
    <p:sldId id="377" r:id="rId21"/>
    <p:sldId id="378" r:id="rId22"/>
    <p:sldId id="380" r:id="rId23"/>
    <p:sldId id="382" r:id="rId24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ederic Matyjas" initials="FM" lastIdx="1" clrIdx="0">
    <p:extLst>
      <p:ext uri="{19B8F6BF-5375-455C-9EA6-DF929625EA0E}">
        <p15:presenceInfo xmlns:p15="http://schemas.microsoft.com/office/powerpoint/2012/main" userId="S::frederic.matyjas@univ-tours.fr::e26fa30a-33a3-47b5-9d06-50b078e249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A59D"/>
    <a:srgbClr val="424A54"/>
    <a:srgbClr val="AE1433"/>
    <a:srgbClr val="E0C510"/>
    <a:srgbClr val="902F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34"/>
    <p:restoredTop sz="94650"/>
  </p:normalViewPr>
  <p:slideViewPr>
    <p:cSldViewPr>
      <p:cViewPr varScale="1">
        <p:scale>
          <a:sx n="154" d="100"/>
          <a:sy n="154" d="100"/>
        </p:scale>
        <p:origin x="3522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37" d="100"/>
          <a:sy n="137" d="100"/>
        </p:scale>
        <p:origin x="4744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&#233;r&#244;me%20Casas\Dropbox\HRS4R\MCF%20sans%20recherche_2022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J&#233;r&#244;me%20Casas\Dropbox\HRS4R\MCF%20sans%20recherche_202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00711388341181"/>
          <c:y val="2.4448494326841184E-2"/>
          <c:w val="0.60616849629731018"/>
          <c:h val="0.75381154230726499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543-4632-A651-239C48A69B7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543-4632-A651-239C48A69B7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543-4632-A651-239C48A69B7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543-4632-A651-239C48A69B7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Actions 100%</c:v>
                </c:pt>
                <c:pt idx="1">
                  <c:v>Actions &gt;=50%</c:v>
                </c:pt>
                <c:pt idx="2">
                  <c:v>Actions 25-50%</c:v>
                </c:pt>
                <c:pt idx="3">
                  <c:v>Actions &lt;25%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5</c:v>
                </c:pt>
                <c:pt idx="1">
                  <c:v>13</c:v>
                </c:pt>
                <c:pt idx="2">
                  <c:v>10</c:v>
                </c:pt>
                <c:pt idx="3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7E-484F-A85F-D859DB2B78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605971128608918E-2"/>
          <c:y val="6.9919072615923006E-2"/>
          <c:w val="0.89676902887139109"/>
          <c:h val="0.8326195683872849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FF0000"/>
              </a:solidFill>
            </c:spPr>
          </c:marker>
          <c:trendline>
            <c:trendlineType val="linear"/>
            <c:dispRSqr val="0"/>
            <c:dispEq val="0"/>
          </c:trendline>
          <c:xVal>
            <c:numRef>
              <c:f>Feuil1!$E$2:$E$11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xVal>
          <c:yVal>
            <c:numRef>
              <c:f>Feuil1!$F$2:$F$11</c:f>
              <c:numCache>
                <c:formatCode>General</c:formatCode>
                <c:ptCount val="10"/>
                <c:pt idx="0">
                  <c:v>0.35294117647058826</c:v>
                </c:pt>
                <c:pt idx="1">
                  <c:v>0.29411764705882354</c:v>
                </c:pt>
                <c:pt idx="2">
                  <c:v>5.8823529411764705E-2</c:v>
                </c:pt>
                <c:pt idx="3">
                  <c:v>5.8823529411764705E-2</c:v>
                </c:pt>
                <c:pt idx="4">
                  <c:v>0.17647058823529413</c:v>
                </c:pt>
                <c:pt idx="5">
                  <c:v>0.29411764705882354</c:v>
                </c:pt>
                <c:pt idx="6">
                  <c:v>0.11764705882352941</c:v>
                </c:pt>
                <c:pt idx="7">
                  <c:v>0</c:v>
                </c:pt>
                <c:pt idx="8">
                  <c:v>0.11764705882352941</c:v>
                </c:pt>
                <c:pt idx="9">
                  <c:v>5.8823529411764705E-2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F5A-4468-ACE1-E8265FBC44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6445440"/>
        <c:axId val="126446976"/>
      </c:scatterChart>
      <c:valAx>
        <c:axId val="126445440"/>
        <c:scaling>
          <c:orientation val="minMax"/>
          <c:max val="2021"/>
        </c:scaling>
        <c:delete val="0"/>
        <c:axPos val="b"/>
        <c:numFmt formatCode="General" sourceLinked="1"/>
        <c:majorTickMark val="out"/>
        <c:minorTickMark val="none"/>
        <c:tickLblPos val="nextTo"/>
        <c:crossAx val="126446976"/>
        <c:crosses val="autoZero"/>
        <c:crossBetween val="midCat"/>
      </c:valAx>
      <c:valAx>
        <c:axId val="126446976"/>
        <c:scaling>
          <c:orientation val="minMax"/>
          <c:max val="0.4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26445440"/>
        <c:crosses val="autoZero"/>
        <c:crossBetween val="midCat"/>
        <c:majorUnit val="0.1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61101517705653E-2"/>
          <c:y val="5.6017781334971498E-2"/>
          <c:w val="0.87297879054229988"/>
          <c:h val="0.82322961556243734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FF0000"/>
              </a:solidFill>
            </c:spPr>
          </c:marker>
          <c:trendline>
            <c:trendlineType val="linear"/>
            <c:dispRSqr val="0"/>
            <c:dispEq val="0"/>
          </c:trendline>
          <c:xVal>
            <c:numRef>
              <c:f>Feuil1!$E$2:$E$12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xVal>
          <c:yVal>
            <c:numRef>
              <c:f>Feuil1!$F$2:$F$12</c:f>
              <c:numCache>
                <c:formatCode>General</c:formatCode>
                <c:ptCount val="11"/>
                <c:pt idx="0">
                  <c:v>0.35294117647058826</c:v>
                </c:pt>
                <c:pt idx="1">
                  <c:v>0.29411764705882354</c:v>
                </c:pt>
                <c:pt idx="2">
                  <c:v>5.8823529411764705E-2</c:v>
                </c:pt>
                <c:pt idx="3">
                  <c:v>5.8823529411764705E-2</c:v>
                </c:pt>
                <c:pt idx="4">
                  <c:v>0.17647058823529413</c:v>
                </c:pt>
                <c:pt idx="5">
                  <c:v>0.29411764705882354</c:v>
                </c:pt>
                <c:pt idx="6">
                  <c:v>0.11764705882352941</c:v>
                </c:pt>
                <c:pt idx="7">
                  <c:v>0</c:v>
                </c:pt>
                <c:pt idx="8">
                  <c:v>0.11764705882352941</c:v>
                </c:pt>
                <c:pt idx="9">
                  <c:v>5.8823529411764705E-2</c:v>
                </c:pt>
                <c:pt idx="10">
                  <c:v>0.29411764705882354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088-4010-8B25-B56AE08A06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6445440"/>
        <c:axId val="126446976"/>
      </c:scatterChart>
      <c:valAx>
        <c:axId val="126445440"/>
        <c:scaling>
          <c:orientation val="minMax"/>
          <c:max val="2022"/>
          <c:min val="2011"/>
        </c:scaling>
        <c:delete val="0"/>
        <c:axPos val="b"/>
        <c:numFmt formatCode="General" sourceLinked="1"/>
        <c:majorTickMark val="out"/>
        <c:minorTickMark val="none"/>
        <c:tickLblPos val="nextTo"/>
        <c:crossAx val="126446976"/>
        <c:crosses val="autoZero"/>
        <c:crossBetween val="midCat"/>
      </c:valAx>
      <c:valAx>
        <c:axId val="126446976"/>
        <c:scaling>
          <c:orientation val="minMax"/>
          <c:max val="0.4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26445440"/>
        <c:crosses val="autoZero"/>
        <c:crossBetween val="midCat"/>
        <c:majorUnit val="0.1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0.91911</cdr:x>
      <cdr:y>0.02256</cdr:y>
    </cdr:from>
    <cdr:to>
      <cdr:x>0.95761</cdr:x>
      <cdr:y>0.2175</cdr:y>
    </cdr:to>
    <cdr:sp macro="" textlink="">
      <cdr:nvSpPr>
        <cdr:cNvPr id="2" name="Flèche : bas 1">
          <a:extLst xmlns:a="http://schemas.openxmlformats.org/drawingml/2006/main">
            <a:ext uri="{FF2B5EF4-FFF2-40B4-BE49-F238E27FC236}">
              <a16:creationId xmlns:a16="http://schemas.microsoft.com/office/drawing/2014/main" id="{21EF04B3-9797-43D3-B431-C3F266901C7F}"/>
            </a:ext>
          </a:extLst>
        </cdr:cNvPr>
        <cdr:cNvSpPr/>
      </cdr:nvSpPr>
      <cdr:spPr>
        <a:xfrm xmlns:a="http://schemas.openxmlformats.org/drawingml/2006/main">
          <a:off x="4698261" y="56255"/>
          <a:ext cx="196787" cy="486168"/>
        </a:xfrm>
        <a:prstGeom xmlns:a="http://schemas.openxmlformats.org/drawingml/2006/main" prst="downArrow">
          <a:avLst/>
        </a:prstGeom>
        <a:solidFill xmlns:a="http://schemas.openxmlformats.org/drawingml/2006/main">
          <a:srgbClr val="0070C0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>
            <a:extLst>
              <a:ext uri="{FF2B5EF4-FFF2-40B4-BE49-F238E27FC236}">
                <a16:creationId xmlns:a16="http://schemas.microsoft.com/office/drawing/2014/main" id="{EE539E96-8572-2A44-87E6-6D95A10062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099B758-85D5-D34E-A934-7AF798DD31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9B03E60-58F5-D74A-BD1C-D7974FF3D5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D4791-97AE-0E4F-9C95-CEAA9E9390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9871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A33B3D-2CAC-EA43-9FCF-0AE2424CDE32}" type="datetimeFigureOut">
              <a:rPr lang="fr-FR" smtClean="0"/>
              <a:t>23/01/2023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441D84-D9D4-B941-81C5-EDDB6B969F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2134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315D0532-0EE1-954C-81C6-9E533006E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 algn="ctr">
              <a:defRPr sz="2800" b="1">
                <a:solidFill>
                  <a:srgbClr val="45A59D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23D2F5B0-54A2-404C-87AB-2A4F7D5217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1912" y="6165304"/>
            <a:ext cx="3240087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de votre présentation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F8891A1-E265-9A41-992B-8BF6C690176F}"/>
              </a:ext>
            </a:extLst>
          </p:cNvPr>
          <p:cNvSpPr txBox="1"/>
          <p:nvPr userDrawn="1"/>
        </p:nvSpPr>
        <p:spPr>
          <a:xfrm>
            <a:off x="8249632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EE33A70-8E86-FF45-AB9A-2F3F10C9137C}"/>
              </a:ext>
            </a:extLst>
          </p:cNvPr>
          <p:cNvSpPr txBox="1"/>
          <p:nvPr userDrawn="1"/>
        </p:nvSpPr>
        <p:spPr>
          <a:xfrm>
            <a:off x="8515350" y="6165304"/>
            <a:ext cx="628650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E95CEF7-3B83-8B4D-9762-72773A2E5289}" type="slidenum">
              <a:rPr lang="fr-FR" sz="1200" b="1" smtClean="0">
                <a:solidFill>
                  <a:schemeClr val="bg1"/>
                </a:solidFill>
              </a:rPr>
              <a:pPr algn="ctr"/>
              <a:t>‹N°›</a:t>
            </a:fld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14" name="Shape 4880">
            <a:extLst>
              <a:ext uri="{FF2B5EF4-FFF2-40B4-BE49-F238E27FC236}">
                <a16:creationId xmlns:a16="http://schemas.microsoft.com/office/drawing/2014/main" id="{8A5CA413-04C6-C74B-9673-DFA8CD41AA55}"/>
              </a:ext>
            </a:extLst>
          </p:cNvPr>
          <p:cNvSpPr>
            <a:spLocks noChangeAspect="1"/>
          </p:cNvSpPr>
          <p:nvPr userDrawn="1"/>
        </p:nvSpPr>
        <p:spPr>
          <a:xfrm>
            <a:off x="6680785" y="6456763"/>
            <a:ext cx="123463" cy="10977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396" y="62493"/>
                </a:moveTo>
                <a:lnTo>
                  <a:pt x="117396" y="62493"/>
                </a:lnTo>
                <a:cubicBezTo>
                  <a:pt x="64295" y="4987"/>
                  <a:pt x="64295" y="4987"/>
                  <a:pt x="64295" y="4987"/>
                </a:cubicBezTo>
                <a:cubicBezTo>
                  <a:pt x="61952" y="0"/>
                  <a:pt x="57527" y="0"/>
                  <a:pt x="55184" y="4987"/>
                </a:cubicBezTo>
                <a:cubicBezTo>
                  <a:pt x="2342" y="62493"/>
                  <a:pt x="2342" y="62493"/>
                  <a:pt x="2342" y="62493"/>
                </a:cubicBezTo>
                <a:cubicBezTo>
                  <a:pt x="0" y="64841"/>
                  <a:pt x="2342" y="67481"/>
                  <a:pt x="4685" y="67481"/>
                </a:cubicBezTo>
                <a:cubicBezTo>
                  <a:pt x="16138" y="67481"/>
                  <a:pt x="16138" y="67481"/>
                  <a:pt x="16138" y="67481"/>
                </a:cubicBezTo>
                <a:cubicBezTo>
                  <a:pt x="16138" y="114425"/>
                  <a:pt x="16138" y="114425"/>
                  <a:pt x="16138" y="114425"/>
                </a:cubicBezTo>
                <a:cubicBezTo>
                  <a:pt x="16138" y="117066"/>
                  <a:pt x="16138" y="119706"/>
                  <a:pt x="20563" y="119706"/>
                </a:cubicBezTo>
                <a:cubicBezTo>
                  <a:pt x="46073" y="119706"/>
                  <a:pt x="46073" y="119706"/>
                  <a:pt x="46073" y="119706"/>
                </a:cubicBezTo>
                <a:cubicBezTo>
                  <a:pt x="46073" y="72762"/>
                  <a:pt x="46073" y="72762"/>
                  <a:pt x="46073" y="72762"/>
                </a:cubicBezTo>
                <a:cubicBezTo>
                  <a:pt x="73665" y="72762"/>
                  <a:pt x="73665" y="72762"/>
                  <a:pt x="73665" y="72762"/>
                </a:cubicBezTo>
                <a:cubicBezTo>
                  <a:pt x="73665" y="119706"/>
                  <a:pt x="73665" y="119706"/>
                  <a:pt x="73665" y="119706"/>
                </a:cubicBezTo>
                <a:cubicBezTo>
                  <a:pt x="99175" y="119706"/>
                  <a:pt x="99175" y="119706"/>
                  <a:pt x="99175" y="119706"/>
                </a:cubicBezTo>
                <a:cubicBezTo>
                  <a:pt x="103600" y="119706"/>
                  <a:pt x="103600" y="117066"/>
                  <a:pt x="103600" y="114425"/>
                </a:cubicBezTo>
                <a:cubicBezTo>
                  <a:pt x="103600" y="67481"/>
                  <a:pt x="103600" y="67481"/>
                  <a:pt x="103600" y="67481"/>
                </a:cubicBezTo>
                <a:cubicBezTo>
                  <a:pt x="115314" y="67481"/>
                  <a:pt x="115314" y="67481"/>
                  <a:pt x="115314" y="67481"/>
                </a:cubicBezTo>
                <a:cubicBezTo>
                  <a:pt x="117396" y="67481"/>
                  <a:pt x="119739" y="64841"/>
                  <a:pt x="117396" y="62493"/>
                </a:cubicBezTo>
              </a:path>
            </a:pathLst>
          </a:custGeom>
          <a:solidFill>
            <a:srgbClr val="424A54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9CAAD86-0F51-EA40-84FF-DEABA75D933B}"/>
              </a:ext>
            </a:extLst>
          </p:cNvPr>
          <p:cNvSpPr txBox="1"/>
          <p:nvPr userDrawn="1"/>
        </p:nvSpPr>
        <p:spPr>
          <a:xfrm>
            <a:off x="6732240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899C93F2-F8B6-D449-9E4F-DFCC6F1184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6463" y="6165304"/>
            <a:ext cx="1871662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/>
              <a:t>univ-tours.fr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2577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619672" y="1445245"/>
            <a:ext cx="583241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2800" b="1">
                <a:solidFill>
                  <a:srgbClr val="45A59D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 hasCustomPrompt="1"/>
          </p:nvPr>
        </p:nvSpPr>
        <p:spPr>
          <a:xfrm>
            <a:off x="1619672" y="2060848"/>
            <a:ext cx="5831879" cy="30777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2000" b="1">
                <a:solidFill>
                  <a:srgbClr val="424A54"/>
                </a:solidFill>
              </a:defRPr>
            </a:lvl1pPr>
            <a:lvl2pPr marL="457200" indent="0" algn="ctr">
              <a:buNone/>
              <a:defRPr sz="2000" b="1">
                <a:solidFill>
                  <a:srgbClr val="424A54"/>
                </a:solidFill>
              </a:defRPr>
            </a:lvl2pPr>
            <a:lvl3pPr marL="914400" indent="0" algn="ctr">
              <a:buNone/>
              <a:defRPr sz="2000" b="1">
                <a:solidFill>
                  <a:srgbClr val="424A54"/>
                </a:solidFill>
              </a:defRPr>
            </a:lvl3pPr>
            <a:lvl4pPr marL="1371600" indent="0" algn="ctr">
              <a:buNone/>
              <a:defRPr sz="2000" b="1">
                <a:solidFill>
                  <a:srgbClr val="424A54"/>
                </a:solidFill>
              </a:defRPr>
            </a:lvl4pPr>
            <a:lvl5pPr marL="1828800" indent="0" algn="ctr">
              <a:buNone/>
              <a:defRPr sz="2000" b="1">
                <a:solidFill>
                  <a:srgbClr val="424A54"/>
                </a:solidFill>
              </a:defRPr>
            </a:lvl5pPr>
          </a:lstStyle>
          <a:p>
            <a:pPr lvl="0"/>
            <a:r>
              <a:rPr lang="fr-FR" dirty="0"/>
              <a:t>Contact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BA2437D7-B8D8-324C-90F7-3A0A981A19A3}"/>
              </a:ext>
            </a:extLst>
          </p:cNvPr>
          <p:cNvSpPr txBox="1"/>
          <p:nvPr userDrawn="1"/>
        </p:nvSpPr>
        <p:spPr>
          <a:xfrm>
            <a:off x="8249632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AC2E4CCB-A0F5-C54F-98F5-53DB67BA772B}"/>
              </a:ext>
            </a:extLst>
          </p:cNvPr>
          <p:cNvSpPr txBox="1"/>
          <p:nvPr userDrawn="1"/>
        </p:nvSpPr>
        <p:spPr>
          <a:xfrm>
            <a:off x="8515350" y="6165304"/>
            <a:ext cx="628650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E95CEF7-3B83-8B4D-9762-72773A2E5289}" type="slidenum">
              <a:rPr lang="fr-FR" sz="1200" b="1" smtClean="0">
                <a:solidFill>
                  <a:schemeClr val="bg1"/>
                </a:solidFill>
              </a:rPr>
              <a:pPr algn="ctr"/>
              <a:t>‹N°›</a:t>
            </a:fld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24" name="Shape 4880">
            <a:extLst>
              <a:ext uri="{FF2B5EF4-FFF2-40B4-BE49-F238E27FC236}">
                <a16:creationId xmlns:a16="http://schemas.microsoft.com/office/drawing/2014/main" id="{0BCFE733-9495-EC47-9083-6A9DF34916BA}"/>
              </a:ext>
            </a:extLst>
          </p:cNvPr>
          <p:cNvSpPr>
            <a:spLocks noChangeAspect="1"/>
          </p:cNvSpPr>
          <p:nvPr userDrawn="1"/>
        </p:nvSpPr>
        <p:spPr>
          <a:xfrm>
            <a:off x="6680785" y="6456763"/>
            <a:ext cx="123463" cy="10977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396" y="62493"/>
                </a:moveTo>
                <a:lnTo>
                  <a:pt x="117396" y="62493"/>
                </a:lnTo>
                <a:cubicBezTo>
                  <a:pt x="64295" y="4987"/>
                  <a:pt x="64295" y="4987"/>
                  <a:pt x="64295" y="4987"/>
                </a:cubicBezTo>
                <a:cubicBezTo>
                  <a:pt x="61952" y="0"/>
                  <a:pt x="57527" y="0"/>
                  <a:pt x="55184" y="4987"/>
                </a:cubicBezTo>
                <a:cubicBezTo>
                  <a:pt x="2342" y="62493"/>
                  <a:pt x="2342" y="62493"/>
                  <a:pt x="2342" y="62493"/>
                </a:cubicBezTo>
                <a:cubicBezTo>
                  <a:pt x="0" y="64841"/>
                  <a:pt x="2342" y="67481"/>
                  <a:pt x="4685" y="67481"/>
                </a:cubicBezTo>
                <a:cubicBezTo>
                  <a:pt x="16138" y="67481"/>
                  <a:pt x="16138" y="67481"/>
                  <a:pt x="16138" y="67481"/>
                </a:cubicBezTo>
                <a:cubicBezTo>
                  <a:pt x="16138" y="114425"/>
                  <a:pt x="16138" y="114425"/>
                  <a:pt x="16138" y="114425"/>
                </a:cubicBezTo>
                <a:cubicBezTo>
                  <a:pt x="16138" y="117066"/>
                  <a:pt x="16138" y="119706"/>
                  <a:pt x="20563" y="119706"/>
                </a:cubicBezTo>
                <a:cubicBezTo>
                  <a:pt x="46073" y="119706"/>
                  <a:pt x="46073" y="119706"/>
                  <a:pt x="46073" y="119706"/>
                </a:cubicBezTo>
                <a:cubicBezTo>
                  <a:pt x="46073" y="72762"/>
                  <a:pt x="46073" y="72762"/>
                  <a:pt x="46073" y="72762"/>
                </a:cubicBezTo>
                <a:cubicBezTo>
                  <a:pt x="73665" y="72762"/>
                  <a:pt x="73665" y="72762"/>
                  <a:pt x="73665" y="72762"/>
                </a:cubicBezTo>
                <a:cubicBezTo>
                  <a:pt x="73665" y="119706"/>
                  <a:pt x="73665" y="119706"/>
                  <a:pt x="73665" y="119706"/>
                </a:cubicBezTo>
                <a:cubicBezTo>
                  <a:pt x="99175" y="119706"/>
                  <a:pt x="99175" y="119706"/>
                  <a:pt x="99175" y="119706"/>
                </a:cubicBezTo>
                <a:cubicBezTo>
                  <a:pt x="103600" y="119706"/>
                  <a:pt x="103600" y="117066"/>
                  <a:pt x="103600" y="114425"/>
                </a:cubicBezTo>
                <a:cubicBezTo>
                  <a:pt x="103600" y="67481"/>
                  <a:pt x="103600" y="67481"/>
                  <a:pt x="103600" y="67481"/>
                </a:cubicBezTo>
                <a:cubicBezTo>
                  <a:pt x="115314" y="67481"/>
                  <a:pt x="115314" y="67481"/>
                  <a:pt x="115314" y="67481"/>
                </a:cubicBezTo>
                <a:cubicBezTo>
                  <a:pt x="117396" y="67481"/>
                  <a:pt x="119739" y="64841"/>
                  <a:pt x="117396" y="62493"/>
                </a:cubicBezTo>
              </a:path>
            </a:pathLst>
          </a:custGeom>
          <a:solidFill>
            <a:srgbClr val="424A54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AA39A344-6979-3B4F-BD18-7060B5F976F3}"/>
              </a:ext>
            </a:extLst>
          </p:cNvPr>
          <p:cNvSpPr txBox="1"/>
          <p:nvPr userDrawn="1"/>
        </p:nvSpPr>
        <p:spPr>
          <a:xfrm>
            <a:off x="6732240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DB16123F-0024-6243-84D0-668BB75304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6463" y="6165304"/>
            <a:ext cx="1871662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/>
              <a:t>univ-tours.fr</a:t>
            </a:r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 colonne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2060848"/>
            <a:ext cx="8229600" cy="3168352"/>
          </a:xfrm>
          <a:prstGeom prst="rect">
            <a:avLst/>
          </a:prstGeom>
        </p:spPr>
        <p:txBody>
          <a:bodyPr numCol="2" spcCol="540000"/>
          <a:lstStyle>
            <a:lvl1pPr marL="0" indent="0" algn="l">
              <a:buNone/>
              <a:defRPr lang="fr-FR" sz="1500" smtClean="0">
                <a:solidFill>
                  <a:srgbClr val="424A54"/>
                </a:solidFill>
                <a:effectLst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 err="1"/>
              <a:t>Sum</a:t>
            </a:r>
            <a:r>
              <a:rPr lang="fr-FR" dirty="0"/>
              <a:t> </a:t>
            </a:r>
            <a:r>
              <a:rPr lang="fr-FR" dirty="0" err="1"/>
              <a:t>everum</a:t>
            </a:r>
            <a:r>
              <a:rPr lang="fr-FR" dirty="0"/>
              <a:t> </a:t>
            </a:r>
            <a:r>
              <a:rPr lang="fr-FR" dirty="0" err="1"/>
              <a:t>faccus</a:t>
            </a:r>
            <a:r>
              <a:rPr lang="fr-FR" dirty="0"/>
              <a:t> non </a:t>
            </a:r>
            <a:r>
              <a:rPr lang="fr-FR" dirty="0" err="1"/>
              <a:t>cusdae</a:t>
            </a:r>
            <a:r>
              <a:rPr lang="fr-FR" dirty="0"/>
              <a:t> </a:t>
            </a:r>
            <a:r>
              <a:rPr lang="fr-FR" dirty="0" err="1"/>
              <a:t>vitatis</a:t>
            </a:r>
            <a:r>
              <a:rPr lang="fr-FR" dirty="0"/>
              <a:t> con </a:t>
            </a:r>
            <a:r>
              <a:rPr lang="fr-FR" dirty="0" err="1"/>
              <a:t>pla</a:t>
            </a:r>
            <a:r>
              <a:rPr lang="fr-FR" dirty="0"/>
              <a:t> </a:t>
            </a:r>
            <a:r>
              <a:rPr lang="fr-FR" dirty="0" err="1"/>
              <a:t>ipsanti</a:t>
            </a:r>
            <a:r>
              <a:rPr lang="fr-FR" dirty="0"/>
              <a:t> </a:t>
            </a:r>
            <a:r>
              <a:rPr lang="fr-FR" dirty="0" err="1"/>
              <a:t>volor</a:t>
            </a:r>
            <a:r>
              <a:rPr lang="fr-FR" dirty="0"/>
              <a:t> </a:t>
            </a:r>
            <a:r>
              <a:rPr lang="fr-FR" dirty="0" err="1"/>
              <a:t>maio</a:t>
            </a:r>
            <a:r>
              <a:rPr lang="fr-FR" dirty="0"/>
              <a:t>. Ma </a:t>
            </a:r>
            <a:r>
              <a:rPr lang="fr-FR" dirty="0" err="1"/>
              <a:t>ese</a:t>
            </a:r>
            <a:r>
              <a:rPr lang="fr-FR" dirty="0"/>
              <a:t> </a:t>
            </a:r>
            <a:r>
              <a:rPr lang="fr-FR" dirty="0" err="1"/>
              <a:t>voluptatum</a:t>
            </a:r>
            <a:r>
              <a:rPr lang="fr-FR" dirty="0"/>
              <a:t> </a:t>
            </a:r>
            <a:r>
              <a:rPr lang="fr-FR" dirty="0" err="1"/>
              <a:t>rernatus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dempost</a:t>
            </a:r>
            <a:r>
              <a:rPr lang="fr-FR" dirty="0"/>
              <a:t>, </a:t>
            </a:r>
            <a:r>
              <a:rPr lang="fr-FR" dirty="0" err="1"/>
              <a:t>num</a:t>
            </a:r>
            <a:r>
              <a:rPr lang="fr-FR" dirty="0"/>
              <a:t> </a:t>
            </a:r>
            <a:r>
              <a:rPr lang="fr-FR" dirty="0" err="1"/>
              <a:t>remporibus</a:t>
            </a:r>
            <a:r>
              <a:rPr lang="fr-FR" dirty="0"/>
              <a:t> </a:t>
            </a:r>
            <a:r>
              <a:rPr lang="fr-FR" dirty="0" err="1"/>
              <a:t>alibust</a:t>
            </a:r>
            <a:r>
              <a:rPr lang="fr-FR" dirty="0"/>
              <a:t>, que </a:t>
            </a:r>
            <a:r>
              <a:rPr lang="fr-FR" dirty="0" err="1"/>
              <a:t>necte</a:t>
            </a:r>
            <a:r>
              <a:rPr lang="fr-FR" dirty="0"/>
              <a:t> et, sus di </a:t>
            </a:r>
            <a:r>
              <a:rPr lang="fr-FR" dirty="0" err="1"/>
              <a:t>doleculpa</a:t>
            </a:r>
            <a:r>
              <a:rPr lang="fr-FR" dirty="0"/>
              <a:t> </a:t>
            </a:r>
            <a:r>
              <a:rPr lang="fr-FR" dirty="0" err="1"/>
              <a:t>voluptassum</a:t>
            </a:r>
            <a:r>
              <a:rPr lang="fr-FR" dirty="0"/>
              <a:t>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coribustiur</a:t>
            </a:r>
            <a:r>
              <a:rPr lang="fr-FR" dirty="0"/>
              <a:t>, con </a:t>
            </a:r>
            <a:r>
              <a:rPr lang="fr-FR" dirty="0" err="1"/>
              <a:t>commolo</a:t>
            </a:r>
            <a:r>
              <a:rPr lang="fr-FR" dirty="0"/>
              <a:t> </a:t>
            </a:r>
            <a:r>
              <a:rPr lang="fr-FR" dirty="0" err="1"/>
              <a:t>rrorporpor</a:t>
            </a:r>
            <a:r>
              <a:rPr lang="fr-FR" dirty="0"/>
              <a:t> </a:t>
            </a:r>
            <a:r>
              <a:rPr lang="fr-FR" dirty="0" err="1"/>
              <a:t>sitendu</a:t>
            </a:r>
            <a:r>
              <a:rPr lang="fr-FR" dirty="0"/>
              <a:t> </a:t>
            </a:r>
            <a:r>
              <a:rPr lang="fr-FR" dirty="0" err="1"/>
              <a:t>cillest</a:t>
            </a:r>
            <a:r>
              <a:rPr lang="fr-FR" dirty="0"/>
              <a:t> </a:t>
            </a:r>
            <a:r>
              <a:rPr lang="fr-FR" dirty="0" err="1"/>
              <a:t>fugitium</a:t>
            </a:r>
            <a:r>
              <a:rPr lang="fr-FR" dirty="0"/>
              <a:t> </a:t>
            </a:r>
            <a:r>
              <a:rPr lang="fr-FR" dirty="0" err="1"/>
              <a:t>cone</a:t>
            </a:r>
            <a:r>
              <a:rPr lang="fr-FR" dirty="0"/>
              <a:t> </a:t>
            </a:r>
            <a:r>
              <a:rPr lang="fr-FR" dirty="0" err="1"/>
              <a:t>nossincipis</a:t>
            </a:r>
            <a:r>
              <a:rPr lang="fr-FR" dirty="0"/>
              <a:t> </a:t>
            </a:r>
            <a:r>
              <a:rPr lang="fr-FR" dirty="0" err="1"/>
              <a:t>reperia</a:t>
            </a:r>
            <a:r>
              <a:rPr lang="fr-FR" dirty="0"/>
              <a:t> pro </a:t>
            </a:r>
            <a:r>
              <a:rPr lang="fr-FR" dirty="0" err="1"/>
              <a:t>idus</a:t>
            </a:r>
            <a:r>
              <a:rPr lang="fr-FR" dirty="0"/>
              <a:t>, </a:t>
            </a:r>
            <a:r>
              <a:rPr lang="fr-FR" dirty="0" err="1"/>
              <a:t>officidem</a:t>
            </a:r>
            <a:r>
              <a:rPr lang="fr-FR" dirty="0"/>
              <a:t> </a:t>
            </a:r>
            <a:r>
              <a:rPr lang="fr-FR" dirty="0" err="1"/>
              <a:t>repudignim</a:t>
            </a:r>
            <a:r>
              <a:rPr lang="fr-FR" dirty="0"/>
              <a:t> </a:t>
            </a:r>
            <a:r>
              <a:rPr lang="fr-FR" dirty="0" err="1"/>
              <a:t>res</a:t>
            </a:r>
            <a:r>
              <a:rPr lang="fr-FR" dirty="0"/>
              <a:t> </a:t>
            </a:r>
            <a:r>
              <a:rPr lang="fr-FR" dirty="0" err="1"/>
              <a:t>consenimi</a:t>
            </a:r>
            <a:r>
              <a:rPr lang="fr-FR" dirty="0"/>
              <a:t>,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dolorerion</a:t>
            </a:r>
            <a:r>
              <a:rPr lang="fr-FR" dirty="0"/>
              <a:t> </a:t>
            </a:r>
            <a:r>
              <a:rPr lang="fr-FR" dirty="0" err="1"/>
              <a:t>corestio</a:t>
            </a:r>
            <a:r>
              <a:rPr lang="fr-FR" dirty="0"/>
              <a:t> que </a:t>
            </a:r>
            <a:r>
              <a:rPr lang="fr-FR" dirty="0" err="1"/>
              <a:t>vollentur</a:t>
            </a:r>
            <a:r>
              <a:rPr lang="fr-FR" dirty="0"/>
              <a:t> </a:t>
            </a:r>
            <a:r>
              <a:rPr lang="fr-FR" dirty="0" err="1"/>
              <a:t>recae</a:t>
            </a:r>
            <a:r>
              <a:rPr lang="fr-FR" dirty="0"/>
              <a:t> si </a:t>
            </a:r>
            <a:r>
              <a:rPr lang="fr-FR" dirty="0" err="1"/>
              <a:t>res</a:t>
            </a:r>
            <a:r>
              <a:rPr lang="fr-FR" dirty="0"/>
              <a:t> </a:t>
            </a:r>
            <a:r>
              <a:rPr lang="fr-FR" dirty="0" err="1"/>
              <a:t>quassequiam</a:t>
            </a:r>
            <a:r>
              <a:rPr lang="fr-FR" dirty="0"/>
              <a:t> </a:t>
            </a:r>
            <a:r>
              <a:rPr lang="fr-FR" dirty="0" err="1"/>
              <a:t>consequi</a:t>
            </a:r>
            <a:r>
              <a:rPr lang="fr-FR" dirty="0"/>
              <a:t> di </a:t>
            </a:r>
            <a:r>
              <a:rPr lang="fr-FR" dirty="0" err="1"/>
              <a:t>ulparum</a:t>
            </a:r>
            <a:r>
              <a:rPr lang="fr-FR" dirty="0"/>
              <a:t> </a:t>
            </a:r>
            <a:r>
              <a:rPr lang="fr-FR" dirty="0" err="1"/>
              <a:t>endaesent</a:t>
            </a:r>
            <a:r>
              <a:rPr lang="fr-FR" dirty="0"/>
              <a:t>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cus</a:t>
            </a:r>
            <a:r>
              <a:rPr lang="fr-FR" dirty="0"/>
              <a:t> </a:t>
            </a:r>
            <a:r>
              <a:rPr lang="fr-FR" dirty="0" err="1"/>
              <a:t>magnatem</a:t>
            </a:r>
            <a:r>
              <a:rPr lang="fr-FR" dirty="0"/>
              <a:t> </a:t>
            </a:r>
            <a:r>
              <a:rPr lang="fr-FR" dirty="0" err="1"/>
              <a:t>voloreptatus</a:t>
            </a:r>
            <a:r>
              <a:rPr lang="fr-FR" dirty="0"/>
              <a:t> </a:t>
            </a:r>
            <a:r>
              <a:rPr lang="fr-FR" dirty="0" err="1"/>
              <a:t>dellabo</a:t>
            </a:r>
            <a:r>
              <a:rPr lang="fr-FR" dirty="0"/>
              <a:t> </a:t>
            </a:r>
            <a:r>
              <a:rPr lang="fr-FR" dirty="0" err="1"/>
              <a:t>riatenim</a:t>
            </a:r>
            <a:r>
              <a:rPr lang="fr-FR" dirty="0"/>
              <a:t> </a:t>
            </a:r>
            <a:r>
              <a:rPr lang="fr-FR" dirty="0" err="1"/>
              <a:t>fugitatiat</a:t>
            </a:r>
            <a:r>
              <a:rPr lang="fr-FR" dirty="0"/>
              <a:t> </a:t>
            </a:r>
            <a:r>
              <a:rPr lang="fr-FR" dirty="0" err="1"/>
              <a:t>licti</a:t>
            </a:r>
            <a:r>
              <a:rPr lang="fr-FR" dirty="0"/>
              <a:t> </a:t>
            </a:r>
            <a:r>
              <a:rPr lang="fr-FR" dirty="0" err="1"/>
              <a:t>repe</a:t>
            </a:r>
            <a:r>
              <a:rPr lang="fr-FR" dirty="0"/>
              <a:t> </a:t>
            </a:r>
            <a:r>
              <a:rPr lang="fr-FR" dirty="0" err="1"/>
              <a:t>voloribus</a:t>
            </a:r>
            <a:r>
              <a:rPr lang="fr-FR" dirty="0"/>
              <a:t>, si ut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ommoluptatur</a:t>
            </a:r>
            <a:r>
              <a:rPr lang="fr-FR" dirty="0"/>
              <a:t> </a:t>
            </a:r>
            <a:r>
              <a:rPr lang="fr-FR" dirty="0" err="1"/>
              <a:t>sum</a:t>
            </a:r>
            <a:r>
              <a:rPr lang="fr-FR" dirty="0"/>
              <a:t> </a:t>
            </a:r>
            <a:r>
              <a:rPr lang="fr-FR" dirty="0" err="1"/>
              <a:t>quatem</a:t>
            </a:r>
            <a:r>
              <a:rPr lang="fr-FR" dirty="0"/>
              <a:t> </a:t>
            </a:r>
            <a:r>
              <a:rPr lang="fr-FR" dirty="0" err="1"/>
              <a:t>fugit</a:t>
            </a:r>
            <a:r>
              <a:rPr lang="fr-FR" dirty="0"/>
              <a:t> </a:t>
            </a:r>
            <a:r>
              <a:rPr lang="fr-FR" dirty="0" err="1"/>
              <a:t>pelita</a:t>
            </a:r>
            <a:r>
              <a:rPr lang="fr-FR" dirty="0"/>
              <a:t> si </a:t>
            </a:r>
            <a:r>
              <a:rPr lang="fr-FR" dirty="0" err="1"/>
              <a:t>ditatis</a:t>
            </a:r>
            <a:r>
              <a:rPr lang="fr-FR" dirty="0"/>
              <a:t> </a:t>
            </a:r>
            <a:r>
              <a:rPr lang="fr-FR" dirty="0" err="1"/>
              <a:t>ate</a:t>
            </a:r>
            <a:r>
              <a:rPr lang="fr-FR" dirty="0"/>
              <a:t> </a:t>
            </a:r>
            <a:r>
              <a:rPr lang="fr-FR" dirty="0" err="1"/>
              <a:t>vitatis</a:t>
            </a:r>
            <a:r>
              <a:rPr lang="fr-FR" dirty="0"/>
              <a:t> et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nis</a:t>
            </a:r>
            <a:r>
              <a:rPr lang="fr-FR" dirty="0"/>
              <a:t> ut es </a:t>
            </a:r>
            <a:r>
              <a:rPr lang="fr-FR" dirty="0" err="1"/>
              <a:t>minulpa</a:t>
            </a:r>
            <a:r>
              <a:rPr lang="fr-FR" dirty="0"/>
              <a:t> non </a:t>
            </a:r>
            <a:r>
              <a:rPr lang="fr-FR" dirty="0" err="1"/>
              <a:t>paruptiorrum</a:t>
            </a:r>
            <a:r>
              <a:rPr lang="fr-FR" dirty="0"/>
              <a:t> quia </a:t>
            </a:r>
            <a:r>
              <a:rPr lang="fr-FR" dirty="0" err="1"/>
              <a:t>parum</a:t>
            </a:r>
            <a:r>
              <a:rPr lang="fr-FR" dirty="0"/>
              <a:t> </a:t>
            </a:r>
            <a:r>
              <a:rPr lang="fr-FR" dirty="0" err="1"/>
              <a:t>ressime</a:t>
            </a:r>
            <a:r>
              <a:rPr lang="fr-FR" dirty="0"/>
              <a:t> </a:t>
            </a:r>
            <a:r>
              <a:rPr lang="fr-FR" dirty="0" err="1"/>
              <a:t>velique</a:t>
            </a:r>
            <a:r>
              <a:rPr lang="fr-FR" dirty="0"/>
              <a:t> </a:t>
            </a:r>
            <a:r>
              <a:rPr lang="fr-FR" dirty="0" err="1"/>
              <a:t>sequidignis</a:t>
            </a:r>
            <a:r>
              <a:rPr lang="fr-FR" dirty="0"/>
              <a:t> </a:t>
            </a:r>
            <a:r>
              <a:rPr lang="fr-FR" dirty="0" err="1"/>
              <a:t>dolorro</a:t>
            </a:r>
            <a:r>
              <a:rPr lang="fr-FR" dirty="0"/>
              <a:t> </a:t>
            </a:r>
            <a:r>
              <a:rPr lang="fr-FR" dirty="0" err="1"/>
              <a:t>repuda</a:t>
            </a:r>
            <a:r>
              <a:rPr lang="fr-FR" dirty="0"/>
              <a:t> pro to </a:t>
            </a:r>
            <a:r>
              <a:rPr lang="fr-FR" dirty="0" err="1"/>
              <a:t>doluptatia</a:t>
            </a:r>
            <a:r>
              <a:rPr lang="fr-FR" dirty="0"/>
              <a:t> </a:t>
            </a:r>
            <a:r>
              <a:rPr lang="fr-FR" dirty="0" err="1"/>
              <a:t>sequisimusam</a:t>
            </a:r>
            <a:r>
              <a:rPr lang="fr-FR" dirty="0"/>
              <a:t> </a:t>
            </a:r>
            <a:r>
              <a:rPr lang="fr-FR" dirty="0" err="1"/>
              <a:t>nis</a:t>
            </a:r>
            <a:r>
              <a:rPr lang="fr-FR" dirty="0"/>
              <a:t> </a:t>
            </a:r>
            <a:r>
              <a:rPr lang="fr-FR" dirty="0" err="1"/>
              <a:t>elluptam</a:t>
            </a:r>
            <a:r>
              <a:rPr lang="fr-FR" dirty="0"/>
              <a:t> sa </a:t>
            </a:r>
            <a:r>
              <a:rPr lang="fr-FR" dirty="0" err="1"/>
              <a:t>debit</a:t>
            </a:r>
            <a:r>
              <a:rPr lang="fr-FR" dirty="0"/>
              <a:t> </a:t>
            </a:r>
            <a:r>
              <a:rPr lang="fr-FR" dirty="0" err="1"/>
              <a:t>intiis</a:t>
            </a:r>
            <a:r>
              <a:rPr lang="fr-FR" dirty="0"/>
              <a:t> </a:t>
            </a:r>
            <a:r>
              <a:rPr lang="fr-FR" dirty="0" err="1"/>
              <a:t>apeliquundis</a:t>
            </a:r>
            <a:r>
              <a:rPr lang="fr-FR" dirty="0"/>
              <a:t> as mos </a:t>
            </a:r>
            <a:r>
              <a:rPr lang="fr-FR" dirty="0" err="1"/>
              <a:t>exerchic</a:t>
            </a:r>
            <a:r>
              <a:rPr lang="fr-FR" dirty="0"/>
              <a:t> to </a:t>
            </a:r>
            <a:r>
              <a:rPr lang="fr-FR" dirty="0" err="1"/>
              <a:t>quibea</a:t>
            </a:r>
            <a:r>
              <a:rPr lang="fr-FR" dirty="0"/>
              <a:t> </a:t>
            </a:r>
            <a:r>
              <a:rPr lang="fr-FR" dirty="0" err="1"/>
              <a:t>quiatium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magnimiliqui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platem</a:t>
            </a:r>
            <a:r>
              <a:rPr lang="fr-FR" dirty="0"/>
              <a:t> qui </a:t>
            </a:r>
            <a:r>
              <a:rPr lang="fr-FR" dirty="0" err="1"/>
              <a:t>omnitaque</a:t>
            </a:r>
            <a:r>
              <a:rPr lang="fr-FR" dirty="0"/>
              <a:t> </a:t>
            </a:r>
            <a:r>
              <a:rPr lang="fr-FR" dirty="0" err="1"/>
              <a:t>resti</a:t>
            </a:r>
            <a:r>
              <a:rPr lang="fr-FR" dirty="0"/>
              <a:t> </a:t>
            </a:r>
            <a:r>
              <a:rPr lang="fr-FR" dirty="0" err="1"/>
              <a:t>num</a:t>
            </a:r>
            <a:r>
              <a:rPr lang="fr-FR" dirty="0"/>
              <a:t> </a:t>
            </a:r>
            <a:r>
              <a:rPr lang="fr-FR" dirty="0" err="1"/>
              <a:t>facerfera</a:t>
            </a:r>
            <a:r>
              <a:rPr lang="fr-FR" dirty="0"/>
              <a:t> </a:t>
            </a:r>
            <a:r>
              <a:rPr lang="fr-FR" dirty="0" err="1"/>
              <a:t>sunti</a:t>
            </a:r>
            <a:r>
              <a:rPr lang="fr-FR" dirty="0"/>
              <a:t> </a:t>
            </a:r>
            <a:r>
              <a:rPr lang="fr-FR" dirty="0" err="1"/>
              <a:t>volum</a:t>
            </a:r>
            <a:r>
              <a:rPr lang="fr-FR" dirty="0"/>
              <a:t> </a:t>
            </a:r>
            <a:r>
              <a:rPr lang="fr-FR" dirty="0" err="1"/>
              <a:t>dolorem</a:t>
            </a:r>
            <a:r>
              <a:rPr lang="fr-FR" dirty="0"/>
              <a:t> </a:t>
            </a:r>
            <a:r>
              <a:rPr lang="fr-FR" dirty="0" err="1"/>
              <a:t>liquo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et </a:t>
            </a:r>
            <a:r>
              <a:rPr lang="fr-FR" dirty="0" err="1"/>
              <a:t>aborem</a:t>
            </a:r>
            <a:r>
              <a:rPr lang="fr-FR" dirty="0"/>
              <a:t> </a:t>
            </a:r>
            <a:r>
              <a:rPr lang="fr-FR" dirty="0" err="1"/>
              <a:t>sumet</a:t>
            </a:r>
            <a:r>
              <a:rPr lang="fr-FR" dirty="0"/>
              <a:t> quia </a:t>
            </a:r>
            <a:r>
              <a:rPr lang="fr-FR" dirty="0" err="1"/>
              <a:t>doluptatur</a:t>
            </a:r>
            <a:r>
              <a:rPr lang="fr-FR" dirty="0"/>
              <a:t> mi, id </a:t>
            </a:r>
            <a:r>
              <a:rPr lang="fr-FR" dirty="0" err="1"/>
              <a:t>unt</a:t>
            </a:r>
            <a:r>
              <a:rPr lang="fr-FR" dirty="0"/>
              <a:t> et </a:t>
            </a:r>
            <a:r>
              <a:rPr lang="fr-FR" dirty="0" err="1"/>
              <a:t>ute</a:t>
            </a:r>
            <a:r>
              <a:rPr lang="fr-FR" dirty="0"/>
              <a:t> dit </a:t>
            </a:r>
            <a:r>
              <a:rPr lang="fr-FR" dirty="0" err="1"/>
              <a:t>experae</a:t>
            </a:r>
            <a:r>
              <a:rPr lang="fr-FR" dirty="0"/>
              <a:t> cum </a:t>
            </a:r>
            <a:r>
              <a:rPr lang="fr-FR" dirty="0" err="1"/>
              <a:t>fugia</a:t>
            </a:r>
            <a:r>
              <a:rPr lang="fr-FR" dirty="0"/>
              <a:t> </a:t>
            </a:r>
            <a:r>
              <a:rPr lang="fr-FR" dirty="0" err="1"/>
              <a:t>iumquodisqui</a:t>
            </a:r>
            <a:r>
              <a:rPr lang="fr-FR" dirty="0"/>
              <a:t> </a:t>
            </a:r>
            <a:r>
              <a:rPr lang="fr-FR" dirty="0" err="1"/>
              <a:t>alit</a:t>
            </a:r>
            <a:r>
              <a:rPr lang="fr-FR" dirty="0"/>
              <a:t> </a:t>
            </a:r>
            <a:r>
              <a:rPr lang="fr-FR" dirty="0" err="1"/>
              <a:t>venis</a:t>
            </a:r>
            <a:r>
              <a:rPr lang="fr-FR" dirty="0"/>
              <a:t> </a:t>
            </a:r>
            <a:r>
              <a:rPr lang="fr-FR" dirty="0" err="1"/>
              <a:t>ationsequati</a:t>
            </a:r>
            <a:r>
              <a:rPr lang="fr-FR" dirty="0"/>
              <a:t> </a:t>
            </a:r>
            <a:r>
              <a:rPr lang="fr-FR" dirty="0" err="1"/>
              <a:t>officitis</a:t>
            </a:r>
            <a:r>
              <a:rPr lang="fr-FR" dirty="0"/>
              <a:t> ut </a:t>
            </a:r>
            <a:r>
              <a:rPr lang="fr-FR" dirty="0" err="1"/>
              <a:t>eneceati</a:t>
            </a:r>
            <a:r>
              <a:rPr lang="fr-FR" dirty="0"/>
              <a:t> qui </a:t>
            </a:r>
            <a:r>
              <a:rPr lang="fr-FR" dirty="0" err="1"/>
              <a:t>dest</a:t>
            </a:r>
            <a:r>
              <a:rPr lang="fr-FR" dirty="0"/>
              <a:t>,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365125"/>
            <a:ext cx="8229600" cy="543595"/>
          </a:xfrm>
          <a:prstGeom prst="rect">
            <a:avLst/>
          </a:prstGeom>
        </p:spPr>
        <p:txBody>
          <a:bodyPr/>
          <a:lstStyle>
            <a:lvl1pPr algn="ctr">
              <a:defRPr sz="2800" b="1">
                <a:solidFill>
                  <a:srgbClr val="45A59D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8" name="ZoneTexte 7"/>
          <p:cNvSpPr txBox="1"/>
          <p:nvPr userDrawn="1"/>
        </p:nvSpPr>
        <p:spPr>
          <a:xfrm>
            <a:off x="8515350" y="6165304"/>
            <a:ext cx="628650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E95CEF7-3B83-8B4D-9762-72773A2E5289}" type="slidenum">
              <a:rPr lang="fr-FR" sz="1200" b="1" smtClean="0">
                <a:solidFill>
                  <a:schemeClr val="bg1"/>
                </a:solidFill>
              </a:rPr>
              <a:pPr algn="ctr"/>
              <a:t>‹N°›</a:t>
            </a:fld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8249632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2"/>
          </p:nvPr>
        </p:nvSpPr>
        <p:spPr>
          <a:xfrm>
            <a:off x="457200" y="908720"/>
            <a:ext cx="822960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000" b="1">
                <a:solidFill>
                  <a:srgbClr val="424A5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9" name="Espace réservé du texte 10">
            <a:extLst>
              <a:ext uri="{FF2B5EF4-FFF2-40B4-BE49-F238E27FC236}">
                <a16:creationId xmlns:a16="http://schemas.microsoft.com/office/drawing/2014/main" id="{53025B21-B041-9548-99C9-7356202B5C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1912" y="6165304"/>
            <a:ext cx="3240087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1300" i="1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Réunion lancement HRS4R  12/06/19</a:t>
            </a:r>
          </a:p>
        </p:txBody>
      </p:sp>
    </p:spTree>
    <p:extLst>
      <p:ext uri="{BB962C8B-B14F-4D97-AF65-F5344CB8AC3E}">
        <p14:creationId xmlns:p14="http://schemas.microsoft.com/office/powerpoint/2010/main" val="1896375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315D0532-0EE1-954C-81C6-9E533006E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>
            <a:lvl1pPr algn="ctr">
              <a:defRPr sz="2100" b="1">
                <a:solidFill>
                  <a:srgbClr val="45A59D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23D2F5B0-54A2-404C-87AB-2A4F7D5217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1912" y="6165304"/>
            <a:ext cx="3240087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900">
                <a:solidFill>
                  <a:schemeClr val="bg1"/>
                </a:solidFill>
              </a:defRPr>
            </a:lvl2pPr>
            <a:lvl3pPr>
              <a:defRPr sz="9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de votre présentation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F8891A1-E265-9A41-992B-8BF6C690176F}"/>
              </a:ext>
            </a:extLst>
          </p:cNvPr>
          <p:cNvSpPr txBox="1"/>
          <p:nvPr userDrawn="1"/>
        </p:nvSpPr>
        <p:spPr>
          <a:xfrm>
            <a:off x="8249632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900" baseline="0" dirty="0">
                <a:solidFill>
                  <a:srgbClr val="424A54"/>
                </a:solidFill>
              </a:rPr>
              <a:t>| </a:t>
            </a:r>
            <a:endParaRPr lang="fr-FR" sz="900" dirty="0">
              <a:solidFill>
                <a:srgbClr val="424A54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EE33A70-8E86-FF45-AB9A-2F3F10C9137C}"/>
              </a:ext>
            </a:extLst>
          </p:cNvPr>
          <p:cNvSpPr txBox="1"/>
          <p:nvPr userDrawn="1"/>
        </p:nvSpPr>
        <p:spPr>
          <a:xfrm>
            <a:off x="8515350" y="6165304"/>
            <a:ext cx="628650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E95CEF7-3B83-8B4D-9762-72773A2E5289}" type="slidenum">
              <a:rPr lang="fr-FR" sz="900" b="1" smtClean="0">
                <a:solidFill>
                  <a:schemeClr val="bg1"/>
                </a:solidFill>
              </a:rPr>
              <a:pPr algn="ctr"/>
              <a:t>‹N°›</a:t>
            </a:fld>
            <a:endParaRPr lang="fr-FR" sz="900" b="1" dirty="0">
              <a:solidFill>
                <a:schemeClr val="bg1"/>
              </a:solidFill>
            </a:endParaRPr>
          </a:p>
        </p:txBody>
      </p:sp>
      <p:sp>
        <p:nvSpPr>
          <p:cNvPr id="14" name="Shape 4880">
            <a:extLst>
              <a:ext uri="{FF2B5EF4-FFF2-40B4-BE49-F238E27FC236}">
                <a16:creationId xmlns:a16="http://schemas.microsoft.com/office/drawing/2014/main" id="{8A5CA413-04C6-C74B-9673-DFA8CD41AA55}"/>
              </a:ext>
            </a:extLst>
          </p:cNvPr>
          <p:cNvSpPr>
            <a:spLocks noChangeAspect="1"/>
          </p:cNvSpPr>
          <p:nvPr userDrawn="1"/>
        </p:nvSpPr>
        <p:spPr>
          <a:xfrm>
            <a:off x="6680786" y="6456763"/>
            <a:ext cx="123463" cy="10977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396" y="62493"/>
                </a:moveTo>
                <a:lnTo>
                  <a:pt x="117396" y="62493"/>
                </a:lnTo>
                <a:cubicBezTo>
                  <a:pt x="64295" y="4987"/>
                  <a:pt x="64295" y="4987"/>
                  <a:pt x="64295" y="4987"/>
                </a:cubicBezTo>
                <a:cubicBezTo>
                  <a:pt x="61952" y="0"/>
                  <a:pt x="57527" y="0"/>
                  <a:pt x="55184" y="4987"/>
                </a:cubicBezTo>
                <a:cubicBezTo>
                  <a:pt x="2342" y="62493"/>
                  <a:pt x="2342" y="62493"/>
                  <a:pt x="2342" y="62493"/>
                </a:cubicBezTo>
                <a:cubicBezTo>
                  <a:pt x="0" y="64841"/>
                  <a:pt x="2342" y="67481"/>
                  <a:pt x="4685" y="67481"/>
                </a:cubicBezTo>
                <a:cubicBezTo>
                  <a:pt x="16138" y="67481"/>
                  <a:pt x="16138" y="67481"/>
                  <a:pt x="16138" y="67481"/>
                </a:cubicBezTo>
                <a:cubicBezTo>
                  <a:pt x="16138" y="114425"/>
                  <a:pt x="16138" y="114425"/>
                  <a:pt x="16138" y="114425"/>
                </a:cubicBezTo>
                <a:cubicBezTo>
                  <a:pt x="16138" y="117066"/>
                  <a:pt x="16138" y="119706"/>
                  <a:pt x="20563" y="119706"/>
                </a:cubicBezTo>
                <a:cubicBezTo>
                  <a:pt x="46073" y="119706"/>
                  <a:pt x="46073" y="119706"/>
                  <a:pt x="46073" y="119706"/>
                </a:cubicBezTo>
                <a:cubicBezTo>
                  <a:pt x="46073" y="72762"/>
                  <a:pt x="46073" y="72762"/>
                  <a:pt x="46073" y="72762"/>
                </a:cubicBezTo>
                <a:cubicBezTo>
                  <a:pt x="73665" y="72762"/>
                  <a:pt x="73665" y="72762"/>
                  <a:pt x="73665" y="72762"/>
                </a:cubicBezTo>
                <a:cubicBezTo>
                  <a:pt x="73665" y="119706"/>
                  <a:pt x="73665" y="119706"/>
                  <a:pt x="73665" y="119706"/>
                </a:cubicBezTo>
                <a:cubicBezTo>
                  <a:pt x="99175" y="119706"/>
                  <a:pt x="99175" y="119706"/>
                  <a:pt x="99175" y="119706"/>
                </a:cubicBezTo>
                <a:cubicBezTo>
                  <a:pt x="103600" y="119706"/>
                  <a:pt x="103600" y="117066"/>
                  <a:pt x="103600" y="114425"/>
                </a:cubicBezTo>
                <a:cubicBezTo>
                  <a:pt x="103600" y="67481"/>
                  <a:pt x="103600" y="67481"/>
                  <a:pt x="103600" y="67481"/>
                </a:cubicBezTo>
                <a:cubicBezTo>
                  <a:pt x="115314" y="67481"/>
                  <a:pt x="115314" y="67481"/>
                  <a:pt x="115314" y="67481"/>
                </a:cubicBezTo>
                <a:cubicBezTo>
                  <a:pt x="117396" y="67481"/>
                  <a:pt x="119739" y="64841"/>
                  <a:pt x="117396" y="62493"/>
                </a:cubicBezTo>
              </a:path>
            </a:pathLst>
          </a:custGeom>
          <a:solidFill>
            <a:srgbClr val="424A54"/>
          </a:solidFill>
          <a:ln>
            <a:noFill/>
          </a:ln>
        </p:spPr>
        <p:txBody>
          <a:bodyPr lIns="68550" tIns="34275" rIns="68550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7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9CAAD86-0F51-EA40-84FF-DEABA75D933B}"/>
              </a:ext>
            </a:extLst>
          </p:cNvPr>
          <p:cNvSpPr txBox="1"/>
          <p:nvPr userDrawn="1"/>
        </p:nvSpPr>
        <p:spPr>
          <a:xfrm>
            <a:off x="6732241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900" baseline="0" dirty="0">
                <a:solidFill>
                  <a:srgbClr val="424A54"/>
                </a:solidFill>
              </a:rPr>
              <a:t>| </a:t>
            </a:r>
            <a:endParaRPr lang="fr-FR" sz="900" dirty="0">
              <a:solidFill>
                <a:srgbClr val="424A54"/>
              </a:solidFill>
            </a:endParaRP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899C93F2-F8B6-D449-9E4F-DFCC6F1184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6464" y="6165304"/>
            <a:ext cx="1871662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/>
              <a:t>univ-tours.fr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9438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2060848"/>
            <a:ext cx="8229600" cy="3168352"/>
          </a:xfrm>
          <a:prstGeom prst="rect">
            <a:avLst/>
          </a:prstGeom>
        </p:spPr>
        <p:txBody>
          <a:bodyPr numCol="2" spcCol="540000"/>
          <a:lstStyle>
            <a:lvl1pPr marL="0" indent="0" algn="l">
              <a:buNone/>
              <a:defRPr lang="fr-FR" sz="1125" smtClean="0">
                <a:solidFill>
                  <a:srgbClr val="424A54"/>
                </a:solidFill>
                <a:effectLst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 err="1"/>
              <a:t>Sum</a:t>
            </a:r>
            <a:r>
              <a:rPr lang="fr-FR" dirty="0"/>
              <a:t> </a:t>
            </a:r>
            <a:r>
              <a:rPr lang="fr-FR" dirty="0" err="1"/>
              <a:t>everum</a:t>
            </a:r>
            <a:r>
              <a:rPr lang="fr-FR" dirty="0"/>
              <a:t> </a:t>
            </a:r>
            <a:r>
              <a:rPr lang="fr-FR" dirty="0" err="1"/>
              <a:t>faccus</a:t>
            </a:r>
            <a:r>
              <a:rPr lang="fr-FR" dirty="0"/>
              <a:t> non </a:t>
            </a:r>
            <a:r>
              <a:rPr lang="fr-FR" dirty="0" err="1"/>
              <a:t>cusdae</a:t>
            </a:r>
            <a:r>
              <a:rPr lang="fr-FR" dirty="0"/>
              <a:t> </a:t>
            </a:r>
            <a:r>
              <a:rPr lang="fr-FR" dirty="0" err="1"/>
              <a:t>vitatis</a:t>
            </a:r>
            <a:r>
              <a:rPr lang="fr-FR" dirty="0"/>
              <a:t> con </a:t>
            </a:r>
            <a:r>
              <a:rPr lang="fr-FR" dirty="0" err="1"/>
              <a:t>pla</a:t>
            </a:r>
            <a:r>
              <a:rPr lang="fr-FR" dirty="0"/>
              <a:t> </a:t>
            </a:r>
            <a:r>
              <a:rPr lang="fr-FR" dirty="0" err="1"/>
              <a:t>ipsanti</a:t>
            </a:r>
            <a:r>
              <a:rPr lang="fr-FR" dirty="0"/>
              <a:t> </a:t>
            </a:r>
            <a:r>
              <a:rPr lang="fr-FR" dirty="0" err="1"/>
              <a:t>volor</a:t>
            </a:r>
            <a:r>
              <a:rPr lang="fr-FR" dirty="0"/>
              <a:t> </a:t>
            </a:r>
            <a:r>
              <a:rPr lang="fr-FR" dirty="0" err="1"/>
              <a:t>maio</a:t>
            </a:r>
            <a:r>
              <a:rPr lang="fr-FR" dirty="0"/>
              <a:t>. Ma </a:t>
            </a:r>
            <a:r>
              <a:rPr lang="fr-FR" dirty="0" err="1"/>
              <a:t>ese</a:t>
            </a:r>
            <a:r>
              <a:rPr lang="fr-FR" dirty="0"/>
              <a:t> </a:t>
            </a:r>
            <a:r>
              <a:rPr lang="fr-FR" dirty="0" err="1"/>
              <a:t>voluptatum</a:t>
            </a:r>
            <a:r>
              <a:rPr lang="fr-FR" dirty="0"/>
              <a:t> </a:t>
            </a:r>
            <a:r>
              <a:rPr lang="fr-FR" dirty="0" err="1"/>
              <a:t>rernatus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dempost</a:t>
            </a:r>
            <a:r>
              <a:rPr lang="fr-FR" dirty="0"/>
              <a:t>, </a:t>
            </a:r>
            <a:r>
              <a:rPr lang="fr-FR" dirty="0" err="1"/>
              <a:t>num</a:t>
            </a:r>
            <a:r>
              <a:rPr lang="fr-FR" dirty="0"/>
              <a:t> </a:t>
            </a:r>
            <a:r>
              <a:rPr lang="fr-FR" dirty="0" err="1"/>
              <a:t>remporibus</a:t>
            </a:r>
            <a:r>
              <a:rPr lang="fr-FR" dirty="0"/>
              <a:t> </a:t>
            </a:r>
            <a:r>
              <a:rPr lang="fr-FR" dirty="0" err="1"/>
              <a:t>alibust</a:t>
            </a:r>
            <a:r>
              <a:rPr lang="fr-FR" dirty="0"/>
              <a:t>, que </a:t>
            </a:r>
            <a:r>
              <a:rPr lang="fr-FR" dirty="0" err="1"/>
              <a:t>necte</a:t>
            </a:r>
            <a:r>
              <a:rPr lang="fr-FR" dirty="0"/>
              <a:t> et, sus di </a:t>
            </a:r>
            <a:r>
              <a:rPr lang="fr-FR" dirty="0" err="1"/>
              <a:t>doleculpa</a:t>
            </a:r>
            <a:r>
              <a:rPr lang="fr-FR" dirty="0"/>
              <a:t> </a:t>
            </a:r>
            <a:r>
              <a:rPr lang="fr-FR" dirty="0" err="1"/>
              <a:t>voluptassum</a:t>
            </a:r>
            <a:r>
              <a:rPr lang="fr-FR" dirty="0"/>
              <a:t>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coribustiur</a:t>
            </a:r>
            <a:r>
              <a:rPr lang="fr-FR" dirty="0"/>
              <a:t>, con </a:t>
            </a:r>
            <a:r>
              <a:rPr lang="fr-FR" dirty="0" err="1"/>
              <a:t>commolo</a:t>
            </a:r>
            <a:r>
              <a:rPr lang="fr-FR" dirty="0"/>
              <a:t> </a:t>
            </a:r>
            <a:r>
              <a:rPr lang="fr-FR" dirty="0" err="1"/>
              <a:t>rrorporpor</a:t>
            </a:r>
            <a:r>
              <a:rPr lang="fr-FR" dirty="0"/>
              <a:t> </a:t>
            </a:r>
            <a:r>
              <a:rPr lang="fr-FR" dirty="0" err="1"/>
              <a:t>sitendu</a:t>
            </a:r>
            <a:r>
              <a:rPr lang="fr-FR" dirty="0"/>
              <a:t> </a:t>
            </a:r>
            <a:r>
              <a:rPr lang="fr-FR" dirty="0" err="1"/>
              <a:t>cillest</a:t>
            </a:r>
            <a:r>
              <a:rPr lang="fr-FR" dirty="0"/>
              <a:t> </a:t>
            </a:r>
            <a:r>
              <a:rPr lang="fr-FR" dirty="0" err="1"/>
              <a:t>fugitium</a:t>
            </a:r>
            <a:r>
              <a:rPr lang="fr-FR" dirty="0"/>
              <a:t> </a:t>
            </a:r>
            <a:r>
              <a:rPr lang="fr-FR" dirty="0" err="1"/>
              <a:t>cone</a:t>
            </a:r>
            <a:r>
              <a:rPr lang="fr-FR" dirty="0"/>
              <a:t> </a:t>
            </a:r>
            <a:r>
              <a:rPr lang="fr-FR" dirty="0" err="1"/>
              <a:t>nossincipis</a:t>
            </a:r>
            <a:r>
              <a:rPr lang="fr-FR" dirty="0"/>
              <a:t> </a:t>
            </a:r>
            <a:r>
              <a:rPr lang="fr-FR" dirty="0" err="1"/>
              <a:t>reperia</a:t>
            </a:r>
            <a:r>
              <a:rPr lang="fr-FR" dirty="0"/>
              <a:t> pro </a:t>
            </a:r>
            <a:r>
              <a:rPr lang="fr-FR" dirty="0" err="1"/>
              <a:t>idus</a:t>
            </a:r>
            <a:r>
              <a:rPr lang="fr-FR" dirty="0"/>
              <a:t>, </a:t>
            </a:r>
            <a:r>
              <a:rPr lang="fr-FR" dirty="0" err="1"/>
              <a:t>officidem</a:t>
            </a:r>
            <a:r>
              <a:rPr lang="fr-FR" dirty="0"/>
              <a:t> </a:t>
            </a:r>
            <a:r>
              <a:rPr lang="fr-FR" dirty="0" err="1"/>
              <a:t>repudignim</a:t>
            </a:r>
            <a:r>
              <a:rPr lang="fr-FR" dirty="0"/>
              <a:t> </a:t>
            </a:r>
            <a:r>
              <a:rPr lang="fr-FR" dirty="0" err="1"/>
              <a:t>res</a:t>
            </a:r>
            <a:r>
              <a:rPr lang="fr-FR" dirty="0"/>
              <a:t> </a:t>
            </a:r>
            <a:r>
              <a:rPr lang="fr-FR" dirty="0" err="1"/>
              <a:t>consenimi</a:t>
            </a:r>
            <a:r>
              <a:rPr lang="fr-FR" dirty="0"/>
              <a:t>,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dolorerion</a:t>
            </a:r>
            <a:r>
              <a:rPr lang="fr-FR" dirty="0"/>
              <a:t> </a:t>
            </a:r>
            <a:r>
              <a:rPr lang="fr-FR" dirty="0" err="1"/>
              <a:t>corestio</a:t>
            </a:r>
            <a:r>
              <a:rPr lang="fr-FR" dirty="0"/>
              <a:t> que </a:t>
            </a:r>
            <a:r>
              <a:rPr lang="fr-FR" dirty="0" err="1"/>
              <a:t>vollentur</a:t>
            </a:r>
            <a:r>
              <a:rPr lang="fr-FR" dirty="0"/>
              <a:t> </a:t>
            </a:r>
            <a:r>
              <a:rPr lang="fr-FR" dirty="0" err="1"/>
              <a:t>recae</a:t>
            </a:r>
            <a:r>
              <a:rPr lang="fr-FR" dirty="0"/>
              <a:t> si </a:t>
            </a:r>
            <a:r>
              <a:rPr lang="fr-FR" dirty="0" err="1"/>
              <a:t>res</a:t>
            </a:r>
            <a:r>
              <a:rPr lang="fr-FR" dirty="0"/>
              <a:t> </a:t>
            </a:r>
            <a:r>
              <a:rPr lang="fr-FR" dirty="0" err="1"/>
              <a:t>quassequiam</a:t>
            </a:r>
            <a:r>
              <a:rPr lang="fr-FR" dirty="0"/>
              <a:t> </a:t>
            </a:r>
            <a:r>
              <a:rPr lang="fr-FR" dirty="0" err="1"/>
              <a:t>consequi</a:t>
            </a:r>
            <a:r>
              <a:rPr lang="fr-FR" dirty="0"/>
              <a:t> di </a:t>
            </a:r>
            <a:r>
              <a:rPr lang="fr-FR" dirty="0" err="1"/>
              <a:t>ulparum</a:t>
            </a:r>
            <a:r>
              <a:rPr lang="fr-FR" dirty="0"/>
              <a:t> </a:t>
            </a:r>
            <a:r>
              <a:rPr lang="fr-FR" dirty="0" err="1"/>
              <a:t>endaesent</a:t>
            </a:r>
            <a:r>
              <a:rPr lang="fr-FR" dirty="0"/>
              <a:t>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cus</a:t>
            </a:r>
            <a:r>
              <a:rPr lang="fr-FR" dirty="0"/>
              <a:t> </a:t>
            </a:r>
            <a:r>
              <a:rPr lang="fr-FR" dirty="0" err="1"/>
              <a:t>magnatem</a:t>
            </a:r>
            <a:r>
              <a:rPr lang="fr-FR" dirty="0"/>
              <a:t> </a:t>
            </a:r>
            <a:r>
              <a:rPr lang="fr-FR" dirty="0" err="1"/>
              <a:t>voloreptatus</a:t>
            </a:r>
            <a:r>
              <a:rPr lang="fr-FR" dirty="0"/>
              <a:t> </a:t>
            </a:r>
            <a:r>
              <a:rPr lang="fr-FR" dirty="0" err="1"/>
              <a:t>dellabo</a:t>
            </a:r>
            <a:r>
              <a:rPr lang="fr-FR" dirty="0"/>
              <a:t> </a:t>
            </a:r>
            <a:r>
              <a:rPr lang="fr-FR" dirty="0" err="1"/>
              <a:t>riatenim</a:t>
            </a:r>
            <a:r>
              <a:rPr lang="fr-FR" dirty="0"/>
              <a:t> </a:t>
            </a:r>
            <a:r>
              <a:rPr lang="fr-FR" dirty="0" err="1"/>
              <a:t>fugitatiat</a:t>
            </a:r>
            <a:r>
              <a:rPr lang="fr-FR" dirty="0"/>
              <a:t> </a:t>
            </a:r>
            <a:r>
              <a:rPr lang="fr-FR" dirty="0" err="1"/>
              <a:t>licti</a:t>
            </a:r>
            <a:r>
              <a:rPr lang="fr-FR" dirty="0"/>
              <a:t> </a:t>
            </a:r>
            <a:r>
              <a:rPr lang="fr-FR" dirty="0" err="1"/>
              <a:t>repe</a:t>
            </a:r>
            <a:r>
              <a:rPr lang="fr-FR" dirty="0"/>
              <a:t> </a:t>
            </a:r>
            <a:r>
              <a:rPr lang="fr-FR" dirty="0" err="1"/>
              <a:t>voloribus</a:t>
            </a:r>
            <a:r>
              <a:rPr lang="fr-FR" dirty="0"/>
              <a:t>, si ut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ommoluptatur</a:t>
            </a:r>
            <a:r>
              <a:rPr lang="fr-FR" dirty="0"/>
              <a:t> </a:t>
            </a:r>
            <a:r>
              <a:rPr lang="fr-FR" dirty="0" err="1"/>
              <a:t>sum</a:t>
            </a:r>
            <a:r>
              <a:rPr lang="fr-FR" dirty="0"/>
              <a:t> </a:t>
            </a:r>
            <a:r>
              <a:rPr lang="fr-FR" dirty="0" err="1"/>
              <a:t>quatem</a:t>
            </a:r>
            <a:r>
              <a:rPr lang="fr-FR" dirty="0"/>
              <a:t> </a:t>
            </a:r>
            <a:r>
              <a:rPr lang="fr-FR" dirty="0" err="1"/>
              <a:t>fugit</a:t>
            </a:r>
            <a:r>
              <a:rPr lang="fr-FR" dirty="0"/>
              <a:t> </a:t>
            </a:r>
            <a:r>
              <a:rPr lang="fr-FR" dirty="0" err="1"/>
              <a:t>pelita</a:t>
            </a:r>
            <a:r>
              <a:rPr lang="fr-FR" dirty="0"/>
              <a:t> si </a:t>
            </a:r>
            <a:r>
              <a:rPr lang="fr-FR" dirty="0" err="1"/>
              <a:t>ditatis</a:t>
            </a:r>
            <a:r>
              <a:rPr lang="fr-FR" dirty="0"/>
              <a:t> </a:t>
            </a:r>
            <a:r>
              <a:rPr lang="fr-FR" dirty="0" err="1"/>
              <a:t>ate</a:t>
            </a:r>
            <a:r>
              <a:rPr lang="fr-FR" dirty="0"/>
              <a:t> </a:t>
            </a:r>
            <a:r>
              <a:rPr lang="fr-FR" dirty="0" err="1"/>
              <a:t>vitatis</a:t>
            </a:r>
            <a:r>
              <a:rPr lang="fr-FR" dirty="0"/>
              <a:t> et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nis</a:t>
            </a:r>
            <a:r>
              <a:rPr lang="fr-FR" dirty="0"/>
              <a:t> ut es </a:t>
            </a:r>
            <a:r>
              <a:rPr lang="fr-FR" dirty="0" err="1"/>
              <a:t>minulpa</a:t>
            </a:r>
            <a:r>
              <a:rPr lang="fr-FR" dirty="0"/>
              <a:t> non </a:t>
            </a:r>
            <a:r>
              <a:rPr lang="fr-FR" dirty="0" err="1"/>
              <a:t>paruptiorrum</a:t>
            </a:r>
            <a:r>
              <a:rPr lang="fr-FR" dirty="0"/>
              <a:t> quia </a:t>
            </a:r>
            <a:r>
              <a:rPr lang="fr-FR" dirty="0" err="1"/>
              <a:t>parum</a:t>
            </a:r>
            <a:r>
              <a:rPr lang="fr-FR" dirty="0"/>
              <a:t> </a:t>
            </a:r>
            <a:r>
              <a:rPr lang="fr-FR" dirty="0" err="1"/>
              <a:t>ressime</a:t>
            </a:r>
            <a:r>
              <a:rPr lang="fr-FR" dirty="0"/>
              <a:t> </a:t>
            </a:r>
            <a:r>
              <a:rPr lang="fr-FR" dirty="0" err="1"/>
              <a:t>velique</a:t>
            </a:r>
            <a:r>
              <a:rPr lang="fr-FR" dirty="0"/>
              <a:t> </a:t>
            </a:r>
            <a:r>
              <a:rPr lang="fr-FR" dirty="0" err="1"/>
              <a:t>sequidignis</a:t>
            </a:r>
            <a:r>
              <a:rPr lang="fr-FR" dirty="0"/>
              <a:t> </a:t>
            </a:r>
            <a:r>
              <a:rPr lang="fr-FR" dirty="0" err="1"/>
              <a:t>dolorro</a:t>
            </a:r>
            <a:r>
              <a:rPr lang="fr-FR" dirty="0"/>
              <a:t> </a:t>
            </a:r>
            <a:r>
              <a:rPr lang="fr-FR" dirty="0" err="1"/>
              <a:t>repuda</a:t>
            </a:r>
            <a:r>
              <a:rPr lang="fr-FR" dirty="0"/>
              <a:t> pro to </a:t>
            </a:r>
            <a:r>
              <a:rPr lang="fr-FR" dirty="0" err="1"/>
              <a:t>doluptatia</a:t>
            </a:r>
            <a:r>
              <a:rPr lang="fr-FR" dirty="0"/>
              <a:t> </a:t>
            </a:r>
            <a:r>
              <a:rPr lang="fr-FR" dirty="0" err="1"/>
              <a:t>sequisimusam</a:t>
            </a:r>
            <a:r>
              <a:rPr lang="fr-FR" dirty="0"/>
              <a:t> </a:t>
            </a:r>
            <a:r>
              <a:rPr lang="fr-FR" dirty="0" err="1"/>
              <a:t>nis</a:t>
            </a:r>
            <a:r>
              <a:rPr lang="fr-FR" dirty="0"/>
              <a:t> </a:t>
            </a:r>
            <a:r>
              <a:rPr lang="fr-FR" dirty="0" err="1"/>
              <a:t>elluptam</a:t>
            </a:r>
            <a:r>
              <a:rPr lang="fr-FR" dirty="0"/>
              <a:t> sa </a:t>
            </a:r>
            <a:r>
              <a:rPr lang="fr-FR" dirty="0" err="1"/>
              <a:t>debit</a:t>
            </a:r>
            <a:r>
              <a:rPr lang="fr-FR" dirty="0"/>
              <a:t> </a:t>
            </a:r>
            <a:r>
              <a:rPr lang="fr-FR" dirty="0" err="1"/>
              <a:t>intiis</a:t>
            </a:r>
            <a:r>
              <a:rPr lang="fr-FR" dirty="0"/>
              <a:t> </a:t>
            </a:r>
            <a:r>
              <a:rPr lang="fr-FR" dirty="0" err="1"/>
              <a:t>apeliquundis</a:t>
            </a:r>
            <a:r>
              <a:rPr lang="fr-FR" dirty="0"/>
              <a:t> as mos </a:t>
            </a:r>
            <a:r>
              <a:rPr lang="fr-FR" dirty="0" err="1"/>
              <a:t>exerchic</a:t>
            </a:r>
            <a:r>
              <a:rPr lang="fr-FR" dirty="0"/>
              <a:t> to </a:t>
            </a:r>
            <a:r>
              <a:rPr lang="fr-FR" dirty="0" err="1"/>
              <a:t>quibea</a:t>
            </a:r>
            <a:r>
              <a:rPr lang="fr-FR" dirty="0"/>
              <a:t> </a:t>
            </a:r>
            <a:r>
              <a:rPr lang="fr-FR" dirty="0" err="1"/>
              <a:t>quiatium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magnimiliqui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platem</a:t>
            </a:r>
            <a:r>
              <a:rPr lang="fr-FR" dirty="0"/>
              <a:t> qui </a:t>
            </a:r>
            <a:r>
              <a:rPr lang="fr-FR" dirty="0" err="1"/>
              <a:t>omnitaque</a:t>
            </a:r>
            <a:r>
              <a:rPr lang="fr-FR" dirty="0"/>
              <a:t> </a:t>
            </a:r>
            <a:r>
              <a:rPr lang="fr-FR" dirty="0" err="1"/>
              <a:t>resti</a:t>
            </a:r>
            <a:r>
              <a:rPr lang="fr-FR" dirty="0"/>
              <a:t> </a:t>
            </a:r>
            <a:r>
              <a:rPr lang="fr-FR" dirty="0" err="1"/>
              <a:t>num</a:t>
            </a:r>
            <a:r>
              <a:rPr lang="fr-FR" dirty="0"/>
              <a:t> </a:t>
            </a:r>
            <a:r>
              <a:rPr lang="fr-FR" dirty="0" err="1"/>
              <a:t>facerfera</a:t>
            </a:r>
            <a:r>
              <a:rPr lang="fr-FR" dirty="0"/>
              <a:t> </a:t>
            </a:r>
            <a:r>
              <a:rPr lang="fr-FR" dirty="0" err="1"/>
              <a:t>sunti</a:t>
            </a:r>
            <a:r>
              <a:rPr lang="fr-FR" dirty="0"/>
              <a:t> </a:t>
            </a:r>
            <a:r>
              <a:rPr lang="fr-FR" dirty="0" err="1"/>
              <a:t>volum</a:t>
            </a:r>
            <a:r>
              <a:rPr lang="fr-FR" dirty="0"/>
              <a:t> </a:t>
            </a:r>
            <a:r>
              <a:rPr lang="fr-FR" dirty="0" err="1"/>
              <a:t>dolorem</a:t>
            </a:r>
            <a:r>
              <a:rPr lang="fr-FR" dirty="0"/>
              <a:t> </a:t>
            </a:r>
            <a:r>
              <a:rPr lang="fr-FR" dirty="0" err="1"/>
              <a:t>liquo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et </a:t>
            </a:r>
            <a:r>
              <a:rPr lang="fr-FR" dirty="0" err="1"/>
              <a:t>aborem</a:t>
            </a:r>
            <a:r>
              <a:rPr lang="fr-FR" dirty="0"/>
              <a:t> </a:t>
            </a:r>
            <a:r>
              <a:rPr lang="fr-FR" dirty="0" err="1"/>
              <a:t>sumet</a:t>
            </a:r>
            <a:r>
              <a:rPr lang="fr-FR" dirty="0"/>
              <a:t> quia </a:t>
            </a:r>
            <a:r>
              <a:rPr lang="fr-FR" dirty="0" err="1"/>
              <a:t>doluptatur</a:t>
            </a:r>
            <a:r>
              <a:rPr lang="fr-FR" dirty="0"/>
              <a:t> mi, id </a:t>
            </a:r>
            <a:r>
              <a:rPr lang="fr-FR" dirty="0" err="1"/>
              <a:t>unt</a:t>
            </a:r>
            <a:r>
              <a:rPr lang="fr-FR" dirty="0"/>
              <a:t> et </a:t>
            </a:r>
            <a:r>
              <a:rPr lang="fr-FR" dirty="0" err="1"/>
              <a:t>ute</a:t>
            </a:r>
            <a:r>
              <a:rPr lang="fr-FR" dirty="0"/>
              <a:t> dit </a:t>
            </a:r>
            <a:r>
              <a:rPr lang="fr-FR" dirty="0" err="1"/>
              <a:t>experae</a:t>
            </a:r>
            <a:r>
              <a:rPr lang="fr-FR" dirty="0"/>
              <a:t> cum </a:t>
            </a:r>
            <a:r>
              <a:rPr lang="fr-FR" dirty="0" err="1"/>
              <a:t>fugia</a:t>
            </a:r>
            <a:r>
              <a:rPr lang="fr-FR" dirty="0"/>
              <a:t> </a:t>
            </a:r>
            <a:r>
              <a:rPr lang="fr-FR" dirty="0" err="1"/>
              <a:t>iumquodisqui</a:t>
            </a:r>
            <a:r>
              <a:rPr lang="fr-FR" dirty="0"/>
              <a:t> </a:t>
            </a:r>
            <a:r>
              <a:rPr lang="fr-FR" dirty="0" err="1"/>
              <a:t>alit</a:t>
            </a:r>
            <a:r>
              <a:rPr lang="fr-FR" dirty="0"/>
              <a:t> </a:t>
            </a:r>
            <a:r>
              <a:rPr lang="fr-FR" dirty="0" err="1"/>
              <a:t>venis</a:t>
            </a:r>
            <a:r>
              <a:rPr lang="fr-FR" dirty="0"/>
              <a:t> </a:t>
            </a:r>
            <a:r>
              <a:rPr lang="fr-FR" dirty="0" err="1"/>
              <a:t>ationsequati</a:t>
            </a:r>
            <a:r>
              <a:rPr lang="fr-FR" dirty="0"/>
              <a:t> </a:t>
            </a:r>
            <a:r>
              <a:rPr lang="fr-FR" dirty="0" err="1"/>
              <a:t>officitis</a:t>
            </a:r>
            <a:r>
              <a:rPr lang="fr-FR" dirty="0"/>
              <a:t> ut </a:t>
            </a:r>
            <a:r>
              <a:rPr lang="fr-FR" dirty="0" err="1"/>
              <a:t>eneceati</a:t>
            </a:r>
            <a:r>
              <a:rPr lang="fr-FR" dirty="0"/>
              <a:t> qui </a:t>
            </a:r>
            <a:r>
              <a:rPr lang="fr-FR" dirty="0" err="1"/>
              <a:t>dest</a:t>
            </a:r>
            <a:r>
              <a:rPr lang="fr-FR" dirty="0"/>
              <a:t>,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365127"/>
            <a:ext cx="8229600" cy="543595"/>
          </a:xfrm>
          <a:prstGeom prst="rect">
            <a:avLst/>
          </a:prstGeom>
        </p:spPr>
        <p:txBody>
          <a:bodyPr/>
          <a:lstStyle>
            <a:lvl1pPr algn="ctr">
              <a:defRPr sz="2100" b="1">
                <a:solidFill>
                  <a:srgbClr val="45A59D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0" hasCustomPrompt="1"/>
          </p:nvPr>
        </p:nvSpPr>
        <p:spPr>
          <a:xfrm>
            <a:off x="1331912" y="6165304"/>
            <a:ext cx="3240087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900">
                <a:solidFill>
                  <a:schemeClr val="bg1"/>
                </a:solidFill>
              </a:defRPr>
            </a:lvl2pPr>
            <a:lvl3pPr>
              <a:defRPr sz="9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de votre présentation</a:t>
            </a:r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2"/>
          </p:nvPr>
        </p:nvSpPr>
        <p:spPr>
          <a:xfrm>
            <a:off x="457200" y="908722"/>
            <a:ext cx="8229600" cy="2308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1500" b="1">
                <a:solidFill>
                  <a:srgbClr val="424A54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500" b="1"/>
            </a:lvl3pPr>
            <a:lvl4pPr marL="1028700" indent="0">
              <a:buNone/>
              <a:defRPr sz="1500" b="1"/>
            </a:lvl4pPr>
            <a:lvl5pPr marL="1371600" indent="0">
              <a:buNone/>
              <a:defRPr sz="1500" b="1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49CD028-D145-0C42-9481-35F3B904235B}"/>
              </a:ext>
            </a:extLst>
          </p:cNvPr>
          <p:cNvSpPr txBox="1"/>
          <p:nvPr userDrawn="1"/>
        </p:nvSpPr>
        <p:spPr>
          <a:xfrm>
            <a:off x="8249632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900" baseline="0" dirty="0">
                <a:solidFill>
                  <a:srgbClr val="424A54"/>
                </a:solidFill>
              </a:rPr>
              <a:t>| </a:t>
            </a:r>
            <a:endParaRPr lang="fr-FR" sz="900" dirty="0">
              <a:solidFill>
                <a:srgbClr val="424A54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67983B9-638B-B743-927F-E55AB78DDA54}"/>
              </a:ext>
            </a:extLst>
          </p:cNvPr>
          <p:cNvSpPr txBox="1"/>
          <p:nvPr userDrawn="1"/>
        </p:nvSpPr>
        <p:spPr>
          <a:xfrm>
            <a:off x="8515350" y="6165304"/>
            <a:ext cx="628650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E95CEF7-3B83-8B4D-9762-72773A2E5289}" type="slidenum">
              <a:rPr lang="fr-FR" sz="900" b="1" smtClean="0">
                <a:solidFill>
                  <a:schemeClr val="bg1"/>
                </a:solidFill>
              </a:rPr>
              <a:pPr algn="ctr"/>
              <a:t>‹N°›</a:t>
            </a:fld>
            <a:endParaRPr lang="fr-FR" sz="900" b="1" dirty="0">
              <a:solidFill>
                <a:schemeClr val="bg1"/>
              </a:solidFill>
            </a:endParaRPr>
          </a:p>
        </p:txBody>
      </p:sp>
      <p:sp>
        <p:nvSpPr>
          <p:cNvPr id="17" name="Shape 4880">
            <a:extLst>
              <a:ext uri="{FF2B5EF4-FFF2-40B4-BE49-F238E27FC236}">
                <a16:creationId xmlns:a16="http://schemas.microsoft.com/office/drawing/2014/main" id="{FC4FF59E-6BFF-2F42-AF7D-2BE8796DF035}"/>
              </a:ext>
            </a:extLst>
          </p:cNvPr>
          <p:cNvSpPr>
            <a:spLocks noChangeAspect="1"/>
          </p:cNvSpPr>
          <p:nvPr userDrawn="1"/>
        </p:nvSpPr>
        <p:spPr>
          <a:xfrm>
            <a:off x="6680786" y="6456763"/>
            <a:ext cx="123463" cy="10977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396" y="62493"/>
                </a:moveTo>
                <a:lnTo>
                  <a:pt x="117396" y="62493"/>
                </a:lnTo>
                <a:cubicBezTo>
                  <a:pt x="64295" y="4987"/>
                  <a:pt x="64295" y="4987"/>
                  <a:pt x="64295" y="4987"/>
                </a:cubicBezTo>
                <a:cubicBezTo>
                  <a:pt x="61952" y="0"/>
                  <a:pt x="57527" y="0"/>
                  <a:pt x="55184" y="4987"/>
                </a:cubicBezTo>
                <a:cubicBezTo>
                  <a:pt x="2342" y="62493"/>
                  <a:pt x="2342" y="62493"/>
                  <a:pt x="2342" y="62493"/>
                </a:cubicBezTo>
                <a:cubicBezTo>
                  <a:pt x="0" y="64841"/>
                  <a:pt x="2342" y="67481"/>
                  <a:pt x="4685" y="67481"/>
                </a:cubicBezTo>
                <a:cubicBezTo>
                  <a:pt x="16138" y="67481"/>
                  <a:pt x="16138" y="67481"/>
                  <a:pt x="16138" y="67481"/>
                </a:cubicBezTo>
                <a:cubicBezTo>
                  <a:pt x="16138" y="114425"/>
                  <a:pt x="16138" y="114425"/>
                  <a:pt x="16138" y="114425"/>
                </a:cubicBezTo>
                <a:cubicBezTo>
                  <a:pt x="16138" y="117066"/>
                  <a:pt x="16138" y="119706"/>
                  <a:pt x="20563" y="119706"/>
                </a:cubicBezTo>
                <a:cubicBezTo>
                  <a:pt x="46073" y="119706"/>
                  <a:pt x="46073" y="119706"/>
                  <a:pt x="46073" y="119706"/>
                </a:cubicBezTo>
                <a:cubicBezTo>
                  <a:pt x="46073" y="72762"/>
                  <a:pt x="46073" y="72762"/>
                  <a:pt x="46073" y="72762"/>
                </a:cubicBezTo>
                <a:cubicBezTo>
                  <a:pt x="73665" y="72762"/>
                  <a:pt x="73665" y="72762"/>
                  <a:pt x="73665" y="72762"/>
                </a:cubicBezTo>
                <a:cubicBezTo>
                  <a:pt x="73665" y="119706"/>
                  <a:pt x="73665" y="119706"/>
                  <a:pt x="73665" y="119706"/>
                </a:cubicBezTo>
                <a:cubicBezTo>
                  <a:pt x="99175" y="119706"/>
                  <a:pt x="99175" y="119706"/>
                  <a:pt x="99175" y="119706"/>
                </a:cubicBezTo>
                <a:cubicBezTo>
                  <a:pt x="103600" y="119706"/>
                  <a:pt x="103600" y="117066"/>
                  <a:pt x="103600" y="114425"/>
                </a:cubicBezTo>
                <a:cubicBezTo>
                  <a:pt x="103600" y="67481"/>
                  <a:pt x="103600" y="67481"/>
                  <a:pt x="103600" y="67481"/>
                </a:cubicBezTo>
                <a:cubicBezTo>
                  <a:pt x="115314" y="67481"/>
                  <a:pt x="115314" y="67481"/>
                  <a:pt x="115314" y="67481"/>
                </a:cubicBezTo>
                <a:cubicBezTo>
                  <a:pt x="117396" y="67481"/>
                  <a:pt x="119739" y="64841"/>
                  <a:pt x="117396" y="62493"/>
                </a:cubicBezTo>
              </a:path>
            </a:pathLst>
          </a:custGeom>
          <a:solidFill>
            <a:srgbClr val="424A54"/>
          </a:solidFill>
          <a:ln>
            <a:noFill/>
          </a:ln>
        </p:spPr>
        <p:txBody>
          <a:bodyPr lIns="68550" tIns="34275" rIns="68550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7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AD9047C-CAF4-3D49-8355-5D31DD71F2E0}"/>
              </a:ext>
            </a:extLst>
          </p:cNvPr>
          <p:cNvSpPr txBox="1"/>
          <p:nvPr userDrawn="1"/>
        </p:nvSpPr>
        <p:spPr>
          <a:xfrm>
            <a:off x="6732241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900" baseline="0" dirty="0">
                <a:solidFill>
                  <a:srgbClr val="424A54"/>
                </a:solidFill>
              </a:rPr>
              <a:t>| </a:t>
            </a:r>
            <a:endParaRPr lang="fr-FR" sz="900" dirty="0">
              <a:solidFill>
                <a:srgbClr val="424A54"/>
              </a:solidFill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75A3B3-98CB-0741-B431-EE07EA60A8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6464" y="6165304"/>
            <a:ext cx="1871662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/>
              <a:t>univ-tours.fr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0565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e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10">
            <a:extLst>
              <a:ext uri="{FF2B5EF4-FFF2-40B4-BE49-F238E27FC236}">
                <a16:creationId xmlns:a16="http://schemas.microsoft.com/office/drawing/2014/main" id="{9E86A5EC-20E8-D44F-AF15-8AEC060BC1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1912" y="6165304"/>
            <a:ext cx="3240087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900">
                <a:solidFill>
                  <a:schemeClr val="bg1"/>
                </a:solidFill>
              </a:defRPr>
            </a:lvl2pPr>
            <a:lvl3pPr>
              <a:defRPr sz="9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de votre présentation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5A9F804-5166-8142-9634-5D7E3F11A6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545" y="1498604"/>
            <a:ext cx="3854528" cy="12784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100" b="1">
                <a:solidFill>
                  <a:srgbClr val="45A59D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7CABBE0-88E1-B84C-91DB-39D57E160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3071" y="514926"/>
            <a:ext cx="4204027" cy="552643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Clr>
                <a:srgbClr val="45A59D"/>
              </a:buClr>
              <a:buSzPct val="80000"/>
              <a:buFont typeface="Wingdings" pitchFamily="2" charset="2"/>
              <a:buChar char="§"/>
              <a:defRPr/>
            </a:lvl1pPr>
            <a:lvl2pPr marL="557213" indent="-214313">
              <a:buClr>
                <a:srgbClr val="45A59D"/>
              </a:buClr>
              <a:buSzPct val="80000"/>
              <a:buFont typeface="Wingdings" pitchFamily="2" charset="2"/>
              <a:buChar char="§"/>
              <a:defRPr/>
            </a:lvl2pPr>
            <a:lvl3pPr marL="857250" indent="-171450">
              <a:buClr>
                <a:srgbClr val="45A59D"/>
              </a:buClr>
              <a:buSzPct val="80000"/>
              <a:buFont typeface="Wingdings" pitchFamily="2" charset="2"/>
              <a:buChar char="§"/>
              <a:defRPr/>
            </a:lvl3pPr>
            <a:lvl4pPr marL="1200150" indent="-171450">
              <a:buClr>
                <a:srgbClr val="45A59D"/>
              </a:buClr>
              <a:buSzPct val="80000"/>
              <a:buFont typeface="Wingdings" pitchFamily="2" charset="2"/>
              <a:buChar char="§"/>
              <a:defRPr/>
            </a:lvl4pPr>
            <a:lvl5pPr marL="1543050" indent="-171450">
              <a:buClr>
                <a:srgbClr val="45A59D"/>
              </a:buClr>
              <a:buSzPct val="80000"/>
              <a:buFont typeface="Wingdings" pitchFamily="2" charset="2"/>
              <a:buChar char="§"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84904EC-3F6A-D647-81F1-6D6DAB843E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545" y="2777069"/>
            <a:ext cx="3854528" cy="25844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F812B03-3F17-1A4E-9FFC-7AC9B5553A98}"/>
              </a:ext>
            </a:extLst>
          </p:cNvPr>
          <p:cNvSpPr txBox="1"/>
          <p:nvPr userDrawn="1"/>
        </p:nvSpPr>
        <p:spPr>
          <a:xfrm>
            <a:off x="8249632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900" baseline="0" dirty="0">
                <a:solidFill>
                  <a:srgbClr val="424A54"/>
                </a:solidFill>
              </a:rPr>
              <a:t>| </a:t>
            </a:r>
            <a:endParaRPr lang="fr-FR" sz="900" dirty="0">
              <a:solidFill>
                <a:srgbClr val="424A54"/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F58E1E2-8F28-EF4E-8FEE-EDAF7F9C54FA}"/>
              </a:ext>
            </a:extLst>
          </p:cNvPr>
          <p:cNvSpPr txBox="1"/>
          <p:nvPr userDrawn="1"/>
        </p:nvSpPr>
        <p:spPr>
          <a:xfrm>
            <a:off x="8515350" y="6165304"/>
            <a:ext cx="628650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E95CEF7-3B83-8B4D-9762-72773A2E5289}" type="slidenum">
              <a:rPr lang="fr-FR" sz="900" b="1" smtClean="0">
                <a:solidFill>
                  <a:schemeClr val="bg1"/>
                </a:solidFill>
              </a:rPr>
              <a:pPr algn="ctr"/>
              <a:t>‹N°›</a:t>
            </a:fld>
            <a:endParaRPr lang="fr-FR" sz="900" b="1" dirty="0">
              <a:solidFill>
                <a:schemeClr val="bg1"/>
              </a:solidFill>
            </a:endParaRPr>
          </a:p>
        </p:txBody>
      </p:sp>
      <p:sp>
        <p:nvSpPr>
          <p:cNvPr id="18" name="Shape 4880">
            <a:extLst>
              <a:ext uri="{FF2B5EF4-FFF2-40B4-BE49-F238E27FC236}">
                <a16:creationId xmlns:a16="http://schemas.microsoft.com/office/drawing/2014/main" id="{D378E8F2-0624-3E49-AF47-09B31CAF106E}"/>
              </a:ext>
            </a:extLst>
          </p:cNvPr>
          <p:cNvSpPr>
            <a:spLocks noChangeAspect="1"/>
          </p:cNvSpPr>
          <p:nvPr userDrawn="1"/>
        </p:nvSpPr>
        <p:spPr>
          <a:xfrm>
            <a:off x="6680786" y="6456763"/>
            <a:ext cx="123463" cy="10977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396" y="62493"/>
                </a:moveTo>
                <a:lnTo>
                  <a:pt x="117396" y="62493"/>
                </a:lnTo>
                <a:cubicBezTo>
                  <a:pt x="64295" y="4987"/>
                  <a:pt x="64295" y="4987"/>
                  <a:pt x="64295" y="4987"/>
                </a:cubicBezTo>
                <a:cubicBezTo>
                  <a:pt x="61952" y="0"/>
                  <a:pt x="57527" y="0"/>
                  <a:pt x="55184" y="4987"/>
                </a:cubicBezTo>
                <a:cubicBezTo>
                  <a:pt x="2342" y="62493"/>
                  <a:pt x="2342" y="62493"/>
                  <a:pt x="2342" y="62493"/>
                </a:cubicBezTo>
                <a:cubicBezTo>
                  <a:pt x="0" y="64841"/>
                  <a:pt x="2342" y="67481"/>
                  <a:pt x="4685" y="67481"/>
                </a:cubicBezTo>
                <a:cubicBezTo>
                  <a:pt x="16138" y="67481"/>
                  <a:pt x="16138" y="67481"/>
                  <a:pt x="16138" y="67481"/>
                </a:cubicBezTo>
                <a:cubicBezTo>
                  <a:pt x="16138" y="114425"/>
                  <a:pt x="16138" y="114425"/>
                  <a:pt x="16138" y="114425"/>
                </a:cubicBezTo>
                <a:cubicBezTo>
                  <a:pt x="16138" y="117066"/>
                  <a:pt x="16138" y="119706"/>
                  <a:pt x="20563" y="119706"/>
                </a:cubicBezTo>
                <a:cubicBezTo>
                  <a:pt x="46073" y="119706"/>
                  <a:pt x="46073" y="119706"/>
                  <a:pt x="46073" y="119706"/>
                </a:cubicBezTo>
                <a:cubicBezTo>
                  <a:pt x="46073" y="72762"/>
                  <a:pt x="46073" y="72762"/>
                  <a:pt x="46073" y="72762"/>
                </a:cubicBezTo>
                <a:cubicBezTo>
                  <a:pt x="73665" y="72762"/>
                  <a:pt x="73665" y="72762"/>
                  <a:pt x="73665" y="72762"/>
                </a:cubicBezTo>
                <a:cubicBezTo>
                  <a:pt x="73665" y="119706"/>
                  <a:pt x="73665" y="119706"/>
                  <a:pt x="73665" y="119706"/>
                </a:cubicBezTo>
                <a:cubicBezTo>
                  <a:pt x="99175" y="119706"/>
                  <a:pt x="99175" y="119706"/>
                  <a:pt x="99175" y="119706"/>
                </a:cubicBezTo>
                <a:cubicBezTo>
                  <a:pt x="103600" y="119706"/>
                  <a:pt x="103600" y="117066"/>
                  <a:pt x="103600" y="114425"/>
                </a:cubicBezTo>
                <a:cubicBezTo>
                  <a:pt x="103600" y="67481"/>
                  <a:pt x="103600" y="67481"/>
                  <a:pt x="103600" y="67481"/>
                </a:cubicBezTo>
                <a:cubicBezTo>
                  <a:pt x="115314" y="67481"/>
                  <a:pt x="115314" y="67481"/>
                  <a:pt x="115314" y="67481"/>
                </a:cubicBezTo>
                <a:cubicBezTo>
                  <a:pt x="117396" y="67481"/>
                  <a:pt x="119739" y="64841"/>
                  <a:pt x="117396" y="62493"/>
                </a:cubicBezTo>
              </a:path>
            </a:pathLst>
          </a:custGeom>
          <a:solidFill>
            <a:srgbClr val="424A54"/>
          </a:solidFill>
          <a:ln>
            <a:noFill/>
          </a:ln>
        </p:spPr>
        <p:txBody>
          <a:bodyPr lIns="68550" tIns="34275" rIns="68550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7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C5CC901-DD1A-6B4E-9225-B32475BC95E1}"/>
              </a:ext>
            </a:extLst>
          </p:cNvPr>
          <p:cNvSpPr txBox="1"/>
          <p:nvPr userDrawn="1"/>
        </p:nvSpPr>
        <p:spPr>
          <a:xfrm>
            <a:off x="6732241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900" baseline="0" dirty="0">
                <a:solidFill>
                  <a:srgbClr val="424A54"/>
                </a:solidFill>
              </a:rPr>
              <a:t>| </a:t>
            </a:r>
            <a:endParaRPr lang="fr-FR" sz="900" dirty="0">
              <a:solidFill>
                <a:srgbClr val="424A54"/>
              </a:solidFill>
            </a:endParaRP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9265F587-209E-8441-88F5-14ADBFCF6B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6464" y="6165304"/>
            <a:ext cx="1871662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/>
              <a:t>univ-tours.fr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227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10">
            <a:extLst>
              <a:ext uri="{FF2B5EF4-FFF2-40B4-BE49-F238E27FC236}">
                <a16:creationId xmlns:a16="http://schemas.microsoft.com/office/drawing/2014/main" id="{3D578572-C9C4-1B45-A1B9-7C1C5FB79D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1912" y="6165304"/>
            <a:ext cx="3240087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900">
                <a:solidFill>
                  <a:schemeClr val="bg1"/>
                </a:solidFill>
              </a:defRPr>
            </a:lvl2pPr>
            <a:lvl3pPr>
              <a:defRPr sz="9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de votre présentation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E8D2074-61F0-EF41-B804-FB76C3788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666" y="4739680"/>
            <a:ext cx="859666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>
                <a:solidFill>
                  <a:srgbClr val="45A59D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C53D8247-2A2A-D24D-B691-474156EAB7C5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273665" y="548680"/>
            <a:ext cx="8596668" cy="384571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fr-FR" dirty="0"/>
              <a:t>Cliquez sur l’icône pour ajouter une image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E647747-A5BC-9846-859B-08CB3076D1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3666" y="5306418"/>
            <a:ext cx="8596667" cy="6740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ACD686F-E67C-0049-BC07-CBC10AA51E9B}"/>
              </a:ext>
            </a:extLst>
          </p:cNvPr>
          <p:cNvSpPr txBox="1"/>
          <p:nvPr userDrawn="1"/>
        </p:nvSpPr>
        <p:spPr>
          <a:xfrm>
            <a:off x="8249632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900" baseline="0" dirty="0">
                <a:solidFill>
                  <a:srgbClr val="424A54"/>
                </a:solidFill>
              </a:rPr>
              <a:t>| </a:t>
            </a:r>
            <a:endParaRPr lang="fr-FR" sz="900" dirty="0">
              <a:solidFill>
                <a:srgbClr val="424A54"/>
              </a:solidFill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D8CC53D2-72AB-F444-B0D6-E639EFB8446B}"/>
              </a:ext>
            </a:extLst>
          </p:cNvPr>
          <p:cNvSpPr txBox="1"/>
          <p:nvPr userDrawn="1"/>
        </p:nvSpPr>
        <p:spPr>
          <a:xfrm>
            <a:off x="8515350" y="6165304"/>
            <a:ext cx="628650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E95CEF7-3B83-8B4D-9762-72773A2E5289}" type="slidenum">
              <a:rPr lang="fr-FR" sz="900" b="1" smtClean="0">
                <a:solidFill>
                  <a:schemeClr val="bg1"/>
                </a:solidFill>
              </a:rPr>
              <a:pPr algn="ctr"/>
              <a:t>‹N°›</a:t>
            </a:fld>
            <a:endParaRPr lang="fr-FR" sz="900" b="1" dirty="0">
              <a:solidFill>
                <a:schemeClr val="bg1"/>
              </a:solidFill>
            </a:endParaRPr>
          </a:p>
        </p:txBody>
      </p:sp>
      <p:sp>
        <p:nvSpPr>
          <p:cNvPr id="21" name="Shape 4880">
            <a:extLst>
              <a:ext uri="{FF2B5EF4-FFF2-40B4-BE49-F238E27FC236}">
                <a16:creationId xmlns:a16="http://schemas.microsoft.com/office/drawing/2014/main" id="{6A4B9627-9DAF-D74D-BC08-D64CC33E76A5}"/>
              </a:ext>
            </a:extLst>
          </p:cNvPr>
          <p:cNvSpPr>
            <a:spLocks noChangeAspect="1"/>
          </p:cNvSpPr>
          <p:nvPr userDrawn="1"/>
        </p:nvSpPr>
        <p:spPr>
          <a:xfrm>
            <a:off x="6680786" y="6456763"/>
            <a:ext cx="123463" cy="10977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396" y="62493"/>
                </a:moveTo>
                <a:lnTo>
                  <a:pt x="117396" y="62493"/>
                </a:lnTo>
                <a:cubicBezTo>
                  <a:pt x="64295" y="4987"/>
                  <a:pt x="64295" y="4987"/>
                  <a:pt x="64295" y="4987"/>
                </a:cubicBezTo>
                <a:cubicBezTo>
                  <a:pt x="61952" y="0"/>
                  <a:pt x="57527" y="0"/>
                  <a:pt x="55184" y="4987"/>
                </a:cubicBezTo>
                <a:cubicBezTo>
                  <a:pt x="2342" y="62493"/>
                  <a:pt x="2342" y="62493"/>
                  <a:pt x="2342" y="62493"/>
                </a:cubicBezTo>
                <a:cubicBezTo>
                  <a:pt x="0" y="64841"/>
                  <a:pt x="2342" y="67481"/>
                  <a:pt x="4685" y="67481"/>
                </a:cubicBezTo>
                <a:cubicBezTo>
                  <a:pt x="16138" y="67481"/>
                  <a:pt x="16138" y="67481"/>
                  <a:pt x="16138" y="67481"/>
                </a:cubicBezTo>
                <a:cubicBezTo>
                  <a:pt x="16138" y="114425"/>
                  <a:pt x="16138" y="114425"/>
                  <a:pt x="16138" y="114425"/>
                </a:cubicBezTo>
                <a:cubicBezTo>
                  <a:pt x="16138" y="117066"/>
                  <a:pt x="16138" y="119706"/>
                  <a:pt x="20563" y="119706"/>
                </a:cubicBezTo>
                <a:cubicBezTo>
                  <a:pt x="46073" y="119706"/>
                  <a:pt x="46073" y="119706"/>
                  <a:pt x="46073" y="119706"/>
                </a:cubicBezTo>
                <a:cubicBezTo>
                  <a:pt x="46073" y="72762"/>
                  <a:pt x="46073" y="72762"/>
                  <a:pt x="46073" y="72762"/>
                </a:cubicBezTo>
                <a:cubicBezTo>
                  <a:pt x="73665" y="72762"/>
                  <a:pt x="73665" y="72762"/>
                  <a:pt x="73665" y="72762"/>
                </a:cubicBezTo>
                <a:cubicBezTo>
                  <a:pt x="73665" y="119706"/>
                  <a:pt x="73665" y="119706"/>
                  <a:pt x="73665" y="119706"/>
                </a:cubicBezTo>
                <a:cubicBezTo>
                  <a:pt x="99175" y="119706"/>
                  <a:pt x="99175" y="119706"/>
                  <a:pt x="99175" y="119706"/>
                </a:cubicBezTo>
                <a:cubicBezTo>
                  <a:pt x="103600" y="119706"/>
                  <a:pt x="103600" y="117066"/>
                  <a:pt x="103600" y="114425"/>
                </a:cubicBezTo>
                <a:cubicBezTo>
                  <a:pt x="103600" y="67481"/>
                  <a:pt x="103600" y="67481"/>
                  <a:pt x="103600" y="67481"/>
                </a:cubicBezTo>
                <a:cubicBezTo>
                  <a:pt x="115314" y="67481"/>
                  <a:pt x="115314" y="67481"/>
                  <a:pt x="115314" y="67481"/>
                </a:cubicBezTo>
                <a:cubicBezTo>
                  <a:pt x="117396" y="67481"/>
                  <a:pt x="119739" y="64841"/>
                  <a:pt x="117396" y="62493"/>
                </a:cubicBezTo>
              </a:path>
            </a:pathLst>
          </a:custGeom>
          <a:solidFill>
            <a:srgbClr val="424A54"/>
          </a:solidFill>
          <a:ln>
            <a:noFill/>
          </a:ln>
        </p:spPr>
        <p:txBody>
          <a:bodyPr lIns="68550" tIns="34275" rIns="68550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7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42D5E3A6-0F48-9B4C-8AB2-1E9C094B738D}"/>
              </a:ext>
            </a:extLst>
          </p:cNvPr>
          <p:cNvSpPr txBox="1"/>
          <p:nvPr userDrawn="1"/>
        </p:nvSpPr>
        <p:spPr>
          <a:xfrm>
            <a:off x="6732241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900" baseline="0" dirty="0">
                <a:solidFill>
                  <a:srgbClr val="424A54"/>
                </a:solidFill>
              </a:rPr>
              <a:t>| </a:t>
            </a:r>
            <a:endParaRPr lang="fr-FR" sz="900" dirty="0">
              <a:solidFill>
                <a:srgbClr val="424A54"/>
              </a:solidFill>
            </a:endParaRPr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id="{E561801F-A72E-0843-A876-EFAC6C2B31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6464" y="6165304"/>
            <a:ext cx="1871662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/>
              <a:t>univ-tours.fr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1074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10">
            <a:extLst>
              <a:ext uri="{FF2B5EF4-FFF2-40B4-BE49-F238E27FC236}">
                <a16:creationId xmlns:a16="http://schemas.microsoft.com/office/drawing/2014/main" id="{70D971BD-59A7-2144-B898-0703E4BC31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1912" y="6165304"/>
            <a:ext cx="3240087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900">
                <a:solidFill>
                  <a:schemeClr val="bg1"/>
                </a:solidFill>
              </a:defRPr>
            </a:lvl2pPr>
            <a:lvl3pPr>
              <a:defRPr sz="9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de votre présentation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E1FB2811-91F4-2B41-B4A3-F1CE4C781ED2}"/>
              </a:ext>
            </a:extLst>
          </p:cNvPr>
          <p:cNvSpPr txBox="1"/>
          <p:nvPr userDrawn="1"/>
        </p:nvSpPr>
        <p:spPr>
          <a:xfrm>
            <a:off x="8249632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900" baseline="0" dirty="0">
                <a:solidFill>
                  <a:srgbClr val="424A54"/>
                </a:solidFill>
              </a:rPr>
              <a:t>| </a:t>
            </a:r>
            <a:endParaRPr lang="fr-FR" sz="900" dirty="0">
              <a:solidFill>
                <a:srgbClr val="424A54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885B1D1-1FD9-F940-A9F4-C6B3822C55AF}"/>
              </a:ext>
            </a:extLst>
          </p:cNvPr>
          <p:cNvSpPr txBox="1"/>
          <p:nvPr userDrawn="1"/>
        </p:nvSpPr>
        <p:spPr>
          <a:xfrm>
            <a:off x="8515350" y="6165304"/>
            <a:ext cx="628650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E95CEF7-3B83-8B4D-9762-72773A2E5289}" type="slidenum">
              <a:rPr lang="fr-FR" sz="900" b="1" smtClean="0">
                <a:solidFill>
                  <a:schemeClr val="bg1"/>
                </a:solidFill>
              </a:rPr>
              <a:pPr algn="ctr"/>
              <a:t>‹N°›</a:t>
            </a:fld>
            <a:endParaRPr lang="fr-FR" sz="900" b="1" dirty="0">
              <a:solidFill>
                <a:schemeClr val="bg1"/>
              </a:solidFill>
            </a:endParaRPr>
          </a:p>
        </p:txBody>
      </p:sp>
      <p:sp>
        <p:nvSpPr>
          <p:cNvPr id="20" name="Shape 4880">
            <a:extLst>
              <a:ext uri="{FF2B5EF4-FFF2-40B4-BE49-F238E27FC236}">
                <a16:creationId xmlns:a16="http://schemas.microsoft.com/office/drawing/2014/main" id="{1631A397-0493-214C-BE66-24D2263B078B}"/>
              </a:ext>
            </a:extLst>
          </p:cNvPr>
          <p:cNvSpPr>
            <a:spLocks noChangeAspect="1"/>
          </p:cNvSpPr>
          <p:nvPr userDrawn="1"/>
        </p:nvSpPr>
        <p:spPr>
          <a:xfrm>
            <a:off x="6680786" y="6456763"/>
            <a:ext cx="123463" cy="10977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396" y="62493"/>
                </a:moveTo>
                <a:lnTo>
                  <a:pt x="117396" y="62493"/>
                </a:lnTo>
                <a:cubicBezTo>
                  <a:pt x="64295" y="4987"/>
                  <a:pt x="64295" y="4987"/>
                  <a:pt x="64295" y="4987"/>
                </a:cubicBezTo>
                <a:cubicBezTo>
                  <a:pt x="61952" y="0"/>
                  <a:pt x="57527" y="0"/>
                  <a:pt x="55184" y="4987"/>
                </a:cubicBezTo>
                <a:cubicBezTo>
                  <a:pt x="2342" y="62493"/>
                  <a:pt x="2342" y="62493"/>
                  <a:pt x="2342" y="62493"/>
                </a:cubicBezTo>
                <a:cubicBezTo>
                  <a:pt x="0" y="64841"/>
                  <a:pt x="2342" y="67481"/>
                  <a:pt x="4685" y="67481"/>
                </a:cubicBezTo>
                <a:cubicBezTo>
                  <a:pt x="16138" y="67481"/>
                  <a:pt x="16138" y="67481"/>
                  <a:pt x="16138" y="67481"/>
                </a:cubicBezTo>
                <a:cubicBezTo>
                  <a:pt x="16138" y="114425"/>
                  <a:pt x="16138" y="114425"/>
                  <a:pt x="16138" y="114425"/>
                </a:cubicBezTo>
                <a:cubicBezTo>
                  <a:pt x="16138" y="117066"/>
                  <a:pt x="16138" y="119706"/>
                  <a:pt x="20563" y="119706"/>
                </a:cubicBezTo>
                <a:cubicBezTo>
                  <a:pt x="46073" y="119706"/>
                  <a:pt x="46073" y="119706"/>
                  <a:pt x="46073" y="119706"/>
                </a:cubicBezTo>
                <a:cubicBezTo>
                  <a:pt x="46073" y="72762"/>
                  <a:pt x="46073" y="72762"/>
                  <a:pt x="46073" y="72762"/>
                </a:cubicBezTo>
                <a:cubicBezTo>
                  <a:pt x="73665" y="72762"/>
                  <a:pt x="73665" y="72762"/>
                  <a:pt x="73665" y="72762"/>
                </a:cubicBezTo>
                <a:cubicBezTo>
                  <a:pt x="73665" y="119706"/>
                  <a:pt x="73665" y="119706"/>
                  <a:pt x="73665" y="119706"/>
                </a:cubicBezTo>
                <a:cubicBezTo>
                  <a:pt x="99175" y="119706"/>
                  <a:pt x="99175" y="119706"/>
                  <a:pt x="99175" y="119706"/>
                </a:cubicBezTo>
                <a:cubicBezTo>
                  <a:pt x="103600" y="119706"/>
                  <a:pt x="103600" y="117066"/>
                  <a:pt x="103600" y="114425"/>
                </a:cubicBezTo>
                <a:cubicBezTo>
                  <a:pt x="103600" y="67481"/>
                  <a:pt x="103600" y="67481"/>
                  <a:pt x="103600" y="67481"/>
                </a:cubicBezTo>
                <a:cubicBezTo>
                  <a:pt x="115314" y="67481"/>
                  <a:pt x="115314" y="67481"/>
                  <a:pt x="115314" y="67481"/>
                </a:cubicBezTo>
                <a:cubicBezTo>
                  <a:pt x="117396" y="67481"/>
                  <a:pt x="119739" y="64841"/>
                  <a:pt x="117396" y="62493"/>
                </a:cubicBezTo>
              </a:path>
            </a:pathLst>
          </a:custGeom>
          <a:solidFill>
            <a:srgbClr val="424A54"/>
          </a:solidFill>
          <a:ln>
            <a:noFill/>
          </a:ln>
        </p:spPr>
        <p:txBody>
          <a:bodyPr lIns="68550" tIns="34275" rIns="68550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7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0DC3234-B441-3748-8C8E-1C14A52C94E0}"/>
              </a:ext>
            </a:extLst>
          </p:cNvPr>
          <p:cNvSpPr txBox="1"/>
          <p:nvPr userDrawn="1"/>
        </p:nvSpPr>
        <p:spPr>
          <a:xfrm>
            <a:off x="6732241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900" baseline="0" dirty="0">
                <a:solidFill>
                  <a:srgbClr val="424A54"/>
                </a:solidFill>
              </a:rPr>
              <a:t>| </a:t>
            </a:r>
            <a:endParaRPr lang="fr-FR" sz="900" dirty="0">
              <a:solidFill>
                <a:srgbClr val="424A54"/>
              </a:solidFill>
            </a:endParaRP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B11BE8E6-20F5-9B42-92D6-6441BF9D03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6464" y="6165304"/>
            <a:ext cx="1871662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/>
              <a:t>univ-tours.fr</a:t>
            </a:r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49356C6-30B1-6249-BD7B-60548AE28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sz="2700" b="1">
                <a:solidFill>
                  <a:srgbClr val="45A59D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AA72F4C-CE85-264D-8756-00E54BD95A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844677"/>
            <a:ext cx="7886700" cy="1368425"/>
          </a:xfrm>
          <a:prstGeom prst="rect">
            <a:avLst/>
          </a:prstGeom>
        </p:spPr>
        <p:txBody>
          <a:bodyPr/>
          <a:lstStyle>
            <a:lvl1pPr marL="257175" indent="-257175">
              <a:buClr>
                <a:srgbClr val="45A59D"/>
              </a:buClr>
              <a:buFont typeface="Wingdings" pitchFamily="2" charset="2"/>
              <a:buChar char="§"/>
              <a:defRPr sz="1350">
                <a:solidFill>
                  <a:schemeClr val="tx1"/>
                </a:solidFill>
              </a:defRPr>
            </a:lvl1pPr>
            <a:lvl2pPr marL="557213" indent="-214313">
              <a:buClr>
                <a:srgbClr val="45A59D"/>
              </a:buClr>
              <a:buFont typeface="Wingdings" pitchFamily="2" charset="2"/>
              <a:buChar char="§"/>
              <a:defRPr sz="1350">
                <a:solidFill>
                  <a:schemeClr val="tx1"/>
                </a:solidFill>
              </a:defRPr>
            </a:lvl2pPr>
            <a:lvl3pPr marL="857250" indent="-171450">
              <a:buClr>
                <a:srgbClr val="45A59D"/>
              </a:buClr>
              <a:buFont typeface="Wingdings" pitchFamily="2" charset="2"/>
              <a:buChar char="§"/>
              <a:defRPr sz="1350">
                <a:solidFill>
                  <a:schemeClr val="tx1"/>
                </a:solidFill>
              </a:defRPr>
            </a:lvl3pPr>
            <a:lvl4pPr marL="1200150" indent="-171450">
              <a:buClr>
                <a:srgbClr val="45A59D"/>
              </a:buClr>
              <a:buFont typeface="Wingdings" pitchFamily="2" charset="2"/>
              <a:buChar char="§"/>
              <a:defRPr sz="1350">
                <a:solidFill>
                  <a:schemeClr val="tx1"/>
                </a:solidFill>
              </a:defRPr>
            </a:lvl4pPr>
            <a:lvl5pPr marL="1543050" indent="-171450">
              <a:buClr>
                <a:srgbClr val="45A59D"/>
              </a:buClr>
              <a:buFont typeface="Wingdings" pitchFamily="2" charset="2"/>
              <a:buChar char="§"/>
              <a:defRPr sz="135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346327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10">
            <a:extLst>
              <a:ext uri="{FF2B5EF4-FFF2-40B4-BE49-F238E27FC236}">
                <a16:creationId xmlns:a16="http://schemas.microsoft.com/office/drawing/2014/main" id="{054735E8-42FE-474E-A01B-7A232636CB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1912" y="6165304"/>
            <a:ext cx="3240087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900">
                <a:solidFill>
                  <a:schemeClr val="bg1"/>
                </a:solidFill>
              </a:defRPr>
            </a:lvl2pPr>
            <a:lvl3pPr>
              <a:defRPr sz="9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de votre présentation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D1FFAAB-2D88-4343-B657-4D7E54301F4B}"/>
              </a:ext>
            </a:extLst>
          </p:cNvPr>
          <p:cNvSpPr txBox="1"/>
          <p:nvPr userDrawn="1"/>
        </p:nvSpPr>
        <p:spPr>
          <a:xfrm>
            <a:off x="8249632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900" baseline="0" dirty="0">
                <a:solidFill>
                  <a:srgbClr val="424A54"/>
                </a:solidFill>
              </a:rPr>
              <a:t>| </a:t>
            </a:r>
            <a:endParaRPr lang="fr-FR" sz="900" dirty="0">
              <a:solidFill>
                <a:srgbClr val="424A54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25D55BA-4318-A744-BABF-4D3AC917CC9D}"/>
              </a:ext>
            </a:extLst>
          </p:cNvPr>
          <p:cNvSpPr txBox="1"/>
          <p:nvPr userDrawn="1"/>
        </p:nvSpPr>
        <p:spPr>
          <a:xfrm>
            <a:off x="8515350" y="6165304"/>
            <a:ext cx="628650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E95CEF7-3B83-8B4D-9762-72773A2E5289}" type="slidenum">
              <a:rPr lang="fr-FR" sz="900" b="1" smtClean="0">
                <a:solidFill>
                  <a:schemeClr val="bg1"/>
                </a:solidFill>
              </a:rPr>
              <a:pPr algn="ctr"/>
              <a:t>‹N°›</a:t>
            </a:fld>
            <a:endParaRPr lang="fr-FR" sz="900" b="1" dirty="0">
              <a:solidFill>
                <a:schemeClr val="bg1"/>
              </a:solidFill>
            </a:endParaRPr>
          </a:p>
        </p:txBody>
      </p:sp>
      <p:sp>
        <p:nvSpPr>
          <p:cNvPr id="20" name="Shape 4880">
            <a:extLst>
              <a:ext uri="{FF2B5EF4-FFF2-40B4-BE49-F238E27FC236}">
                <a16:creationId xmlns:a16="http://schemas.microsoft.com/office/drawing/2014/main" id="{04CFF14A-9F40-8B41-A0EB-117F61C22577}"/>
              </a:ext>
            </a:extLst>
          </p:cNvPr>
          <p:cNvSpPr>
            <a:spLocks noChangeAspect="1"/>
          </p:cNvSpPr>
          <p:nvPr userDrawn="1"/>
        </p:nvSpPr>
        <p:spPr>
          <a:xfrm>
            <a:off x="6680786" y="6456763"/>
            <a:ext cx="123463" cy="10977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396" y="62493"/>
                </a:moveTo>
                <a:lnTo>
                  <a:pt x="117396" y="62493"/>
                </a:lnTo>
                <a:cubicBezTo>
                  <a:pt x="64295" y="4987"/>
                  <a:pt x="64295" y="4987"/>
                  <a:pt x="64295" y="4987"/>
                </a:cubicBezTo>
                <a:cubicBezTo>
                  <a:pt x="61952" y="0"/>
                  <a:pt x="57527" y="0"/>
                  <a:pt x="55184" y="4987"/>
                </a:cubicBezTo>
                <a:cubicBezTo>
                  <a:pt x="2342" y="62493"/>
                  <a:pt x="2342" y="62493"/>
                  <a:pt x="2342" y="62493"/>
                </a:cubicBezTo>
                <a:cubicBezTo>
                  <a:pt x="0" y="64841"/>
                  <a:pt x="2342" y="67481"/>
                  <a:pt x="4685" y="67481"/>
                </a:cubicBezTo>
                <a:cubicBezTo>
                  <a:pt x="16138" y="67481"/>
                  <a:pt x="16138" y="67481"/>
                  <a:pt x="16138" y="67481"/>
                </a:cubicBezTo>
                <a:cubicBezTo>
                  <a:pt x="16138" y="114425"/>
                  <a:pt x="16138" y="114425"/>
                  <a:pt x="16138" y="114425"/>
                </a:cubicBezTo>
                <a:cubicBezTo>
                  <a:pt x="16138" y="117066"/>
                  <a:pt x="16138" y="119706"/>
                  <a:pt x="20563" y="119706"/>
                </a:cubicBezTo>
                <a:cubicBezTo>
                  <a:pt x="46073" y="119706"/>
                  <a:pt x="46073" y="119706"/>
                  <a:pt x="46073" y="119706"/>
                </a:cubicBezTo>
                <a:cubicBezTo>
                  <a:pt x="46073" y="72762"/>
                  <a:pt x="46073" y="72762"/>
                  <a:pt x="46073" y="72762"/>
                </a:cubicBezTo>
                <a:cubicBezTo>
                  <a:pt x="73665" y="72762"/>
                  <a:pt x="73665" y="72762"/>
                  <a:pt x="73665" y="72762"/>
                </a:cubicBezTo>
                <a:cubicBezTo>
                  <a:pt x="73665" y="119706"/>
                  <a:pt x="73665" y="119706"/>
                  <a:pt x="73665" y="119706"/>
                </a:cubicBezTo>
                <a:cubicBezTo>
                  <a:pt x="99175" y="119706"/>
                  <a:pt x="99175" y="119706"/>
                  <a:pt x="99175" y="119706"/>
                </a:cubicBezTo>
                <a:cubicBezTo>
                  <a:pt x="103600" y="119706"/>
                  <a:pt x="103600" y="117066"/>
                  <a:pt x="103600" y="114425"/>
                </a:cubicBezTo>
                <a:cubicBezTo>
                  <a:pt x="103600" y="67481"/>
                  <a:pt x="103600" y="67481"/>
                  <a:pt x="103600" y="67481"/>
                </a:cubicBezTo>
                <a:cubicBezTo>
                  <a:pt x="115314" y="67481"/>
                  <a:pt x="115314" y="67481"/>
                  <a:pt x="115314" y="67481"/>
                </a:cubicBezTo>
                <a:cubicBezTo>
                  <a:pt x="117396" y="67481"/>
                  <a:pt x="119739" y="64841"/>
                  <a:pt x="117396" y="62493"/>
                </a:cubicBezTo>
              </a:path>
            </a:pathLst>
          </a:custGeom>
          <a:solidFill>
            <a:srgbClr val="424A54"/>
          </a:solidFill>
          <a:ln>
            <a:noFill/>
          </a:ln>
        </p:spPr>
        <p:txBody>
          <a:bodyPr lIns="68550" tIns="34275" rIns="68550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7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CFD81780-EAF1-BD47-8555-463C76904A2E}"/>
              </a:ext>
            </a:extLst>
          </p:cNvPr>
          <p:cNvSpPr txBox="1"/>
          <p:nvPr userDrawn="1"/>
        </p:nvSpPr>
        <p:spPr>
          <a:xfrm>
            <a:off x="6732241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900" baseline="0" dirty="0">
                <a:solidFill>
                  <a:srgbClr val="424A54"/>
                </a:solidFill>
              </a:rPr>
              <a:t>| </a:t>
            </a:r>
            <a:endParaRPr lang="fr-FR" sz="900" dirty="0">
              <a:solidFill>
                <a:srgbClr val="424A54"/>
              </a:solidFill>
            </a:endParaRP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4952823E-E6AB-AC42-8C5B-D07522243C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6464" y="6165304"/>
            <a:ext cx="1871662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/>
              <a:t>univ-tours.fr</a:t>
            </a:r>
            <a:endParaRPr lang="fr-FR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8FC63014-70D1-5F4A-805F-7E5ED6435B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7866" y="1200179"/>
            <a:ext cx="4006613" cy="2743200"/>
          </a:xfrm>
          <a:prstGeom prst="rect">
            <a:avLst/>
          </a:prstGeom>
        </p:spPr>
        <p:txBody>
          <a:bodyPr/>
          <a:lstStyle>
            <a:lvl1pPr marL="257175" indent="-257175">
              <a:buClr>
                <a:srgbClr val="45A59D"/>
              </a:buClr>
              <a:buFont typeface="Wingdings" pitchFamily="2" charset="2"/>
              <a:buChar char="§"/>
              <a:defRPr sz="1350"/>
            </a:lvl1pPr>
            <a:lvl2pPr marL="557213" indent="-214313">
              <a:buClr>
                <a:srgbClr val="45A59D"/>
              </a:buClr>
              <a:buFont typeface="Wingdings" pitchFamily="2" charset="2"/>
              <a:buChar char="§"/>
              <a:defRPr sz="1350"/>
            </a:lvl2pPr>
            <a:lvl3pPr marL="857250" indent="-171450">
              <a:buClr>
                <a:srgbClr val="45A59D"/>
              </a:buClr>
              <a:buFont typeface="Wingdings" pitchFamily="2" charset="2"/>
              <a:buChar char="§"/>
              <a:defRPr sz="1350"/>
            </a:lvl3pPr>
            <a:lvl4pPr marL="1200150" indent="-171450">
              <a:buClr>
                <a:srgbClr val="45A59D"/>
              </a:buClr>
              <a:buFont typeface="Wingdings" pitchFamily="2" charset="2"/>
              <a:buChar char="§"/>
              <a:defRPr sz="1350"/>
            </a:lvl4pPr>
            <a:lvl5pPr marL="1543050" indent="-171450">
              <a:buClr>
                <a:srgbClr val="45A59D"/>
              </a:buClr>
              <a:buFont typeface="Wingdings" pitchFamily="2" charset="2"/>
              <a:buChar char="§"/>
              <a:defRPr sz="135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3" name="Espace réservé du texte 12">
            <a:extLst>
              <a:ext uri="{FF2B5EF4-FFF2-40B4-BE49-F238E27FC236}">
                <a16:creationId xmlns:a16="http://schemas.microsoft.com/office/drawing/2014/main" id="{11E74D3B-AC89-7646-B148-78FCF43D5A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84480" y="1200179"/>
            <a:ext cx="4281934" cy="2743200"/>
          </a:xfrm>
          <a:prstGeom prst="rect">
            <a:avLst/>
          </a:prstGeom>
        </p:spPr>
        <p:txBody>
          <a:bodyPr/>
          <a:lstStyle>
            <a:lvl1pPr marL="257175" indent="-257175">
              <a:buClr>
                <a:srgbClr val="45A59D"/>
              </a:buClr>
              <a:buFont typeface="Wingdings" pitchFamily="2" charset="2"/>
              <a:buChar char="§"/>
              <a:defRPr sz="1350"/>
            </a:lvl1pPr>
            <a:lvl2pPr marL="557213" indent="-214313">
              <a:buClr>
                <a:srgbClr val="45A59D"/>
              </a:buClr>
              <a:buFont typeface="Wingdings" pitchFamily="2" charset="2"/>
              <a:buChar char="§"/>
              <a:defRPr sz="1350"/>
            </a:lvl2pPr>
            <a:lvl3pPr marL="857250" indent="-171450">
              <a:buClr>
                <a:srgbClr val="45A59D"/>
              </a:buClr>
              <a:buFont typeface="Wingdings" pitchFamily="2" charset="2"/>
              <a:buChar char="§"/>
              <a:defRPr sz="1350"/>
            </a:lvl3pPr>
            <a:lvl4pPr marL="1200150" indent="-171450">
              <a:buClr>
                <a:srgbClr val="45A59D"/>
              </a:buClr>
              <a:buFont typeface="Wingdings" pitchFamily="2" charset="2"/>
              <a:buChar char="§"/>
              <a:defRPr sz="1350"/>
            </a:lvl4pPr>
            <a:lvl5pPr marL="1543050" indent="-171450">
              <a:buClr>
                <a:srgbClr val="45A59D"/>
              </a:buClr>
              <a:buFont typeface="Wingdings" pitchFamily="2" charset="2"/>
              <a:buChar char="§"/>
              <a:defRPr sz="135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693B6082-33D1-A04B-8755-B85BA3A84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66" y="365127"/>
            <a:ext cx="8288547" cy="543595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rgbClr val="45A59D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357705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0" y="1749842"/>
            <a:ext cx="4114801" cy="2000548"/>
          </a:xfrm>
          <a:prstGeom prst="rect">
            <a:avLst/>
          </a:prstGeom>
        </p:spPr>
        <p:txBody>
          <a:bodyPr wrap="square" lIns="0" tIns="0" rIns="0" bIns="0" numCol="1" spcCol="1080000">
            <a:spAutoFit/>
          </a:bodyPr>
          <a:lstStyle>
            <a:lvl1pPr marL="0" indent="0" algn="l">
              <a:spcBef>
                <a:spcPts val="1500"/>
              </a:spcBef>
              <a:buNone/>
              <a:defRPr lang="fr-FR" sz="1050" smtClean="0">
                <a:solidFill>
                  <a:srgbClr val="424A54"/>
                </a:solidFill>
                <a:effectLst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 err="1"/>
              <a:t>Sum</a:t>
            </a:r>
            <a:r>
              <a:rPr lang="fr-FR" dirty="0"/>
              <a:t> </a:t>
            </a:r>
            <a:r>
              <a:rPr lang="fr-FR" dirty="0" err="1"/>
              <a:t>everum</a:t>
            </a:r>
            <a:r>
              <a:rPr lang="fr-FR" dirty="0"/>
              <a:t> </a:t>
            </a:r>
            <a:r>
              <a:rPr lang="fr-FR" dirty="0" err="1"/>
              <a:t>faccus</a:t>
            </a:r>
            <a:r>
              <a:rPr lang="fr-FR" dirty="0"/>
              <a:t> non </a:t>
            </a:r>
            <a:r>
              <a:rPr lang="fr-FR" dirty="0" err="1"/>
              <a:t>cusdae</a:t>
            </a:r>
            <a:r>
              <a:rPr lang="fr-FR" dirty="0"/>
              <a:t> </a:t>
            </a:r>
            <a:r>
              <a:rPr lang="fr-FR" dirty="0" err="1"/>
              <a:t>vitatis</a:t>
            </a:r>
            <a:r>
              <a:rPr lang="fr-FR" dirty="0"/>
              <a:t> con </a:t>
            </a:r>
            <a:r>
              <a:rPr lang="fr-FR" dirty="0" err="1"/>
              <a:t>pla</a:t>
            </a:r>
            <a:r>
              <a:rPr lang="fr-FR" dirty="0"/>
              <a:t> </a:t>
            </a:r>
            <a:r>
              <a:rPr lang="fr-FR" dirty="0" err="1"/>
              <a:t>ipsanti</a:t>
            </a:r>
            <a:r>
              <a:rPr lang="fr-FR" dirty="0"/>
              <a:t> </a:t>
            </a:r>
            <a:r>
              <a:rPr lang="fr-FR" dirty="0" err="1"/>
              <a:t>volor</a:t>
            </a:r>
            <a:r>
              <a:rPr lang="fr-FR" dirty="0"/>
              <a:t> </a:t>
            </a:r>
            <a:r>
              <a:rPr lang="fr-FR" dirty="0" err="1"/>
              <a:t>maio</a:t>
            </a:r>
            <a:r>
              <a:rPr lang="fr-FR" dirty="0"/>
              <a:t>. Ma </a:t>
            </a:r>
            <a:r>
              <a:rPr lang="fr-FR" dirty="0" err="1"/>
              <a:t>ese</a:t>
            </a:r>
            <a:r>
              <a:rPr lang="fr-FR" dirty="0"/>
              <a:t> </a:t>
            </a:r>
            <a:r>
              <a:rPr lang="fr-FR" dirty="0" err="1"/>
              <a:t>voluptatum</a:t>
            </a:r>
            <a:r>
              <a:rPr lang="fr-FR" dirty="0"/>
              <a:t> </a:t>
            </a:r>
            <a:r>
              <a:rPr lang="fr-FR" dirty="0" err="1"/>
              <a:t>rernatus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dempost</a:t>
            </a:r>
            <a:r>
              <a:rPr lang="fr-FR" dirty="0"/>
              <a:t>, </a:t>
            </a:r>
            <a:r>
              <a:rPr lang="fr-FR" dirty="0" err="1"/>
              <a:t>num</a:t>
            </a:r>
            <a:r>
              <a:rPr lang="fr-FR" dirty="0"/>
              <a:t> </a:t>
            </a:r>
            <a:r>
              <a:rPr lang="fr-FR" dirty="0" err="1"/>
              <a:t>remporibus</a:t>
            </a:r>
            <a:r>
              <a:rPr lang="fr-FR" dirty="0"/>
              <a:t> </a:t>
            </a:r>
            <a:r>
              <a:rPr lang="fr-FR" dirty="0" err="1"/>
              <a:t>alibust</a:t>
            </a:r>
            <a:r>
              <a:rPr lang="fr-FR" dirty="0"/>
              <a:t>, que </a:t>
            </a:r>
            <a:r>
              <a:rPr lang="fr-FR" dirty="0" err="1"/>
              <a:t>necte</a:t>
            </a:r>
            <a:r>
              <a:rPr lang="fr-FR" dirty="0"/>
              <a:t> et, sus di </a:t>
            </a:r>
            <a:r>
              <a:rPr lang="fr-FR" dirty="0" err="1"/>
              <a:t>doleculpa</a:t>
            </a:r>
            <a:r>
              <a:rPr lang="fr-FR" dirty="0"/>
              <a:t> </a:t>
            </a:r>
            <a:r>
              <a:rPr lang="fr-FR" dirty="0" err="1"/>
              <a:t>voluptassum</a:t>
            </a:r>
            <a:r>
              <a:rPr lang="fr-FR" dirty="0"/>
              <a:t>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coribustiur</a:t>
            </a:r>
            <a:r>
              <a:rPr lang="fr-FR" dirty="0"/>
              <a:t>.</a:t>
            </a:r>
          </a:p>
          <a:p>
            <a:pPr lvl="0"/>
            <a:r>
              <a:rPr lang="fr-FR" dirty="0"/>
              <a:t>Con </a:t>
            </a:r>
            <a:r>
              <a:rPr lang="fr-FR" dirty="0" err="1"/>
              <a:t>commolo</a:t>
            </a:r>
            <a:r>
              <a:rPr lang="fr-FR" dirty="0"/>
              <a:t> </a:t>
            </a:r>
            <a:r>
              <a:rPr lang="fr-FR" dirty="0" err="1"/>
              <a:t>rrorporpor</a:t>
            </a:r>
            <a:r>
              <a:rPr lang="fr-FR" dirty="0"/>
              <a:t> </a:t>
            </a:r>
            <a:r>
              <a:rPr lang="fr-FR" dirty="0" err="1"/>
              <a:t>sitendu</a:t>
            </a:r>
            <a:r>
              <a:rPr lang="fr-FR" dirty="0"/>
              <a:t> </a:t>
            </a:r>
            <a:r>
              <a:rPr lang="fr-FR" dirty="0" err="1"/>
              <a:t>cillest</a:t>
            </a:r>
            <a:r>
              <a:rPr lang="fr-FR" dirty="0"/>
              <a:t> </a:t>
            </a:r>
            <a:r>
              <a:rPr lang="fr-FR" dirty="0" err="1"/>
              <a:t>fugitium</a:t>
            </a:r>
            <a:r>
              <a:rPr lang="fr-FR" dirty="0"/>
              <a:t> </a:t>
            </a:r>
            <a:r>
              <a:rPr lang="fr-FR" dirty="0" err="1"/>
              <a:t>cone</a:t>
            </a:r>
            <a:r>
              <a:rPr lang="fr-FR" dirty="0"/>
              <a:t> </a:t>
            </a:r>
            <a:r>
              <a:rPr lang="fr-FR" dirty="0" err="1"/>
              <a:t>nossincipis</a:t>
            </a:r>
            <a:r>
              <a:rPr lang="fr-FR" dirty="0"/>
              <a:t> </a:t>
            </a:r>
            <a:r>
              <a:rPr lang="fr-FR" dirty="0" err="1"/>
              <a:t>reperia</a:t>
            </a:r>
            <a:r>
              <a:rPr lang="fr-FR" dirty="0"/>
              <a:t> pro </a:t>
            </a:r>
            <a:r>
              <a:rPr lang="fr-FR" dirty="0" err="1"/>
              <a:t>idus</a:t>
            </a:r>
            <a:r>
              <a:rPr lang="fr-FR" dirty="0"/>
              <a:t>, </a:t>
            </a:r>
            <a:r>
              <a:rPr lang="fr-FR" dirty="0" err="1"/>
              <a:t>officidem</a:t>
            </a:r>
            <a:r>
              <a:rPr lang="fr-FR" dirty="0"/>
              <a:t> </a:t>
            </a:r>
            <a:r>
              <a:rPr lang="fr-FR" dirty="0" err="1"/>
              <a:t>repudignim</a:t>
            </a:r>
            <a:r>
              <a:rPr lang="fr-FR" dirty="0"/>
              <a:t> </a:t>
            </a:r>
            <a:r>
              <a:rPr lang="fr-FR" dirty="0" err="1"/>
              <a:t>res</a:t>
            </a:r>
            <a:r>
              <a:rPr lang="fr-FR" dirty="0"/>
              <a:t> </a:t>
            </a:r>
            <a:r>
              <a:rPr lang="fr-FR" dirty="0" err="1"/>
              <a:t>consenimi</a:t>
            </a:r>
            <a:r>
              <a:rPr lang="fr-FR" dirty="0"/>
              <a:t>,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dolorerion</a:t>
            </a:r>
            <a:r>
              <a:rPr lang="fr-FR" dirty="0"/>
              <a:t> </a:t>
            </a:r>
            <a:r>
              <a:rPr lang="fr-FR" dirty="0" err="1"/>
              <a:t>corestio</a:t>
            </a:r>
            <a:r>
              <a:rPr lang="fr-FR" dirty="0"/>
              <a:t> que </a:t>
            </a:r>
            <a:r>
              <a:rPr lang="fr-FR" dirty="0" err="1"/>
              <a:t>vollentur</a:t>
            </a:r>
            <a:r>
              <a:rPr lang="fr-FR" dirty="0"/>
              <a:t> </a:t>
            </a:r>
            <a:r>
              <a:rPr lang="fr-FR" dirty="0" err="1"/>
              <a:t>recae</a:t>
            </a:r>
            <a:r>
              <a:rPr lang="fr-FR" dirty="0"/>
              <a:t> si </a:t>
            </a:r>
            <a:r>
              <a:rPr lang="fr-FR" dirty="0" err="1"/>
              <a:t>res</a:t>
            </a:r>
            <a:r>
              <a:rPr lang="fr-FR" dirty="0"/>
              <a:t> </a:t>
            </a:r>
            <a:r>
              <a:rPr lang="fr-FR" dirty="0" err="1"/>
              <a:t>quassequiam</a:t>
            </a:r>
            <a:r>
              <a:rPr lang="fr-FR" dirty="0"/>
              <a:t> </a:t>
            </a:r>
            <a:r>
              <a:rPr lang="fr-FR" dirty="0" err="1"/>
              <a:t>consequi</a:t>
            </a:r>
            <a:r>
              <a:rPr lang="fr-FR" dirty="0"/>
              <a:t> di.</a:t>
            </a:r>
          </a:p>
          <a:p>
            <a:pPr lvl="0"/>
            <a:r>
              <a:rPr lang="fr-FR" dirty="0" err="1"/>
              <a:t>Quatem</a:t>
            </a:r>
            <a:r>
              <a:rPr lang="fr-FR" dirty="0"/>
              <a:t> </a:t>
            </a:r>
            <a:r>
              <a:rPr lang="fr-FR" dirty="0" err="1"/>
              <a:t>fugit</a:t>
            </a:r>
            <a:r>
              <a:rPr lang="fr-FR" dirty="0"/>
              <a:t> </a:t>
            </a:r>
            <a:r>
              <a:rPr lang="fr-FR" dirty="0" err="1"/>
              <a:t>pelita</a:t>
            </a:r>
            <a:r>
              <a:rPr lang="fr-FR" dirty="0"/>
              <a:t> si </a:t>
            </a:r>
            <a:r>
              <a:rPr lang="fr-FR" dirty="0" err="1"/>
              <a:t>ditatis</a:t>
            </a:r>
            <a:r>
              <a:rPr lang="fr-FR" dirty="0"/>
              <a:t> </a:t>
            </a:r>
            <a:r>
              <a:rPr lang="fr-FR" dirty="0" err="1"/>
              <a:t>ate</a:t>
            </a:r>
            <a:r>
              <a:rPr lang="fr-FR" dirty="0"/>
              <a:t> </a:t>
            </a:r>
            <a:r>
              <a:rPr lang="fr-FR" dirty="0" err="1"/>
              <a:t>vitatis</a:t>
            </a:r>
            <a:r>
              <a:rPr lang="fr-FR" dirty="0"/>
              <a:t> et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nis</a:t>
            </a:r>
            <a:r>
              <a:rPr lang="fr-FR" dirty="0"/>
              <a:t> ut es </a:t>
            </a:r>
            <a:r>
              <a:rPr lang="fr-FR" dirty="0" err="1"/>
              <a:t>minulpa</a:t>
            </a:r>
            <a:r>
              <a:rPr lang="fr-FR" dirty="0"/>
              <a:t> non </a:t>
            </a:r>
            <a:r>
              <a:rPr lang="fr-FR" dirty="0" err="1"/>
              <a:t>paruptiorrum</a:t>
            </a:r>
            <a:r>
              <a:rPr lang="fr-FR" dirty="0"/>
              <a:t> quia </a:t>
            </a:r>
            <a:r>
              <a:rPr lang="fr-FR" dirty="0" err="1"/>
              <a:t>parum</a:t>
            </a:r>
            <a:r>
              <a:rPr lang="fr-FR" dirty="0"/>
              <a:t> </a:t>
            </a:r>
            <a:r>
              <a:rPr lang="fr-FR" dirty="0" err="1"/>
              <a:t>ressime</a:t>
            </a:r>
            <a:r>
              <a:rPr lang="fr-FR" dirty="0"/>
              <a:t> </a:t>
            </a:r>
            <a:r>
              <a:rPr lang="fr-FR" dirty="0" err="1"/>
              <a:t>velique</a:t>
            </a:r>
            <a:r>
              <a:rPr lang="fr-FR" dirty="0"/>
              <a:t> </a:t>
            </a:r>
            <a:r>
              <a:rPr lang="fr-FR" dirty="0" err="1"/>
              <a:t>sequidignis</a:t>
            </a:r>
            <a:r>
              <a:rPr lang="fr-FR" dirty="0"/>
              <a:t> </a:t>
            </a:r>
            <a:r>
              <a:rPr lang="fr-FR" dirty="0" err="1"/>
              <a:t>dolorro</a:t>
            </a:r>
            <a:r>
              <a:rPr lang="fr-FR" dirty="0"/>
              <a:t> </a:t>
            </a:r>
            <a:r>
              <a:rPr lang="fr-FR" dirty="0" err="1"/>
              <a:t>repuda</a:t>
            </a:r>
            <a:r>
              <a:rPr lang="fr-FR" dirty="0"/>
              <a:t> pro to </a:t>
            </a:r>
            <a:r>
              <a:rPr lang="fr-FR" dirty="0" err="1"/>
              <a:t>doluptatia</a:t>
            </a:r>
            <a:r>
              <a:rPr lang="fr-FR" dirty="0"/>
              <a:t> </a:t>
            </a:r>
            <a:r>
              <a:rPr lang="fr-FR" dirty="0" err="1"/>
              <a:t>sequisimusam</a:t>
            </a:r>
            <a:r>
              <a:rPr lang="fr-FR" dirty="0"/>
              <a:t> </a:t>
            </a:r>
            <a:r>
              <a:rPr lang="fr-FR" dirty="0" err="1"/>
              <a:t>nis</a:t>
            </a:r>
            <a:r>
              <a:rPr lang="fr-FR" dirty="0"/>
              <a:t> </a:t>
            </a:r>
            <a:r>
              <a:rPr lang="fr-FR" dirty="0" err="1"/>
              <a:t>elluptam</a:t>
            </a:r>
            <a:r>
              <a:rPr lang="fr-FR" dirty="0"/>
              <a:t> sa </a:t>
            </a:r>
            <a:r>
              <a:rPr lang="fr-FR" dirty="0" err="1"/>
              <a:t>debit</a:t>
            </a:r>
            <a:r>
              <a:rPr lang="fr-FR" dirty="0"/>
              <a:t> </a:t>
            </a:r>
            <a:r>
              <a:rPr lang="fr-FR" dirty="0" err="1"/>
              <a:t>intiis</a:t>
            </a:r>
            <a:r>
              <a:rPr lang="fr-FR" dirty="0"/>
              <a:t> </a:t>
            </a:r>
            <a:r>
              <a:rPr lang="fr-FR" dirty="0" err="1"/>
              <a:t>apeliquundis</a:t>
            </a:r>
            <a:r>
              <a:rPr lang="fr-FR" dirty="0"/>
              <a:t> as mos.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1998" y="365125"/>
            <a:ext cx="4114802" cy="64633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2100" b="1">
                <a:solidFill>
                  <a:srgbClr val="45A59D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0" hasCustomPrompt="1"/>
          </p:nvPr>
        </p:nvSpPr>
        <p:spPr>
          <a:xfrm>
            <a:off x="1331912" y="6165304"/>
            <a:ext cx="3240087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900">
                <a:solidFill>
                  <a:schemeClr val="bg1"/>
                </a:solidFill>
              </a:defRPr>
            </a:lvl2pPr>
            <a:lvl3pPr>
              <a:defRPr sz="9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de votre présentation</a:t>
            </a:r>
          </a:p>
        </p:txBody>
      </p:sp>
      <p:sp>
        <p:nvSpPr>
          <p:cNvPr id="6" name="Espace réservé du graphique 5"/>
          <p:cNvSpPr>
            <a:spLocks noGrp="1"/>
          </p:cNvSpPr>
          <p:nvPr>
            <p:ph type="chart" sz="quarter" idx="12"/>
          </p:nvPr>
        </p:nvSpPr>
        <p:spPr>
          <a:xfrm>
            <a:off x="468314" y="365127"/>
            <a:ext cx="3671639" cy="500697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5" name="Espace réservé du texte 19"/>
          <p:cNvSpPr>
            <a:spLocks noGrp="1"/>
          </p:cNvSpPr>
          <p:nvPr>
            <p:ph type="body" sz="quarter" idx="13"/>
          </p:nvPr>
        </p:nvSpPr>
        <p:spPr>
          <a:xfrm>
            <a:off x="4571998" y="1224306"/>
            <a:ext cx="4125915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500" b="1">
                <a:solidFill>
                  <a:srgbClr val="424A54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500" b="1"/>
            </a:lvl3pPr>
            <a:lvl4pPr marL="1028700" indent="0">
              <a:buNone/>
              <a:defRPr sz="1500" b="1"/>
            </a:lvl4pPr>
            <a:lvl5pPr marL="1371600" indent="0">
              <a:buNone/>
              <a:defRPr sz="1500" b="1"/>
            </a:lvl5pPr>
          </a:lstStyle>
          <a:p>
            <a:pPr lvl="0"/>
            <a:r>
              <a:rPr lang="fr-FR" dirty="0"/>
              <a:t>Cliquez </a:t>
            </a:r>
            <a:r>
              <a:rPr lang="fr-FR"/>
              <a:t>pour modifier</a:t>
            </a:r>
            <a:endParaRPr lang="fr-FR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77CE5EE-6A45-4F43-9D82-CFAC5A583CBC}"/>
              </a:ext>
            </a:extLst>
          </p:cNvPr>
          <p:cNvSpPr txBox="1"/>
          <p:nvPr userDrawn="1"/>
        </p:nvSpPr>
        <p:spPr>
          <a:xfrm>
            <a:off x="8249632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900" baseline="0" dirty="0">
                <a:solidFill>
                  <a:srgbClr val="424A54"/>
                </a:solidFill>
              </a:rPr>
              <a:t>| </a:t>
            </a:r>
            <a:endParaRPr lang="fr-FR" sz="900" dirty="0">
              <a:solidFill>
                <a:srgbClr val="424A54"/>
              </a:solidFill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EDD5D99F-13B5-6148-9728-3E264C951F7C}"/>
              </a:ext>
            </a:extLst>
          </p:cNvPr>
          <p:cNvSpPr txBox="1"/>
          <p:nvPr userDrawn="1"/>
        </p:nvSpPr>
        <p:spPr>
          <a:xfrm>
            <a:off x="8515350" y="6165304"/>
            <a:ext cx="628650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E95CEF7-3B83-8B4D-9762-72773A2E5289}" type="slidenum">
              <a:rPr lang="fr-FR" sz="900" b="1" smtClean="0">
                <a:solidFill>
                  <a:schemeClr val="bg1"/>
                </a:solidFill>
              </a:rPr>
              <a:pPr algn="ctr"/>
              <a:t>‹N°›</a:t>
            </a:fld>
            <a:endParaRPr lang="fr-FR" sz="900" b="1" dirty="0">
              <a:solidFill>
                <a:schemeClr val="bg1"/>
              </a:solidFill>
            </a:endParaRPr>
          </a:p>
        </p:txBody>
      </p:sp>
      <p:sp>
        <p:nvSpPr>
          <p:cNvPr id="24" name="Shape 4880">
            <a:extLst>
              <a:ext uri="{FF2B5EF4-FFF2-40B4-BE49-F238E27FC236}">
                <a16:creationId xmlns:a16="http://schemas.microsoft.com/office/drawing/2014/main" id="{7C26B515-4321-DA4E-8214-E477AD13AAE7}"/>
              </a:ext>
            </a:extLst>
          </p:cNvPr>
          <p:cNvSpPr>
            <a:spLocks noChangeAspect="1"/>
          </p:cNvSpPr>
          <p:nvPr userDrawn="1"/>
        </p:nvSpPr>
        <p:spPr>
          <a:xfrm>
            <a:off x="6680786" y="6456763"/>
            <a:ext cx="123463" cy="10977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396" y="62493"/>
                </a:moveTo>
                <a:lnTo>
                  <a:pt x="117396" y="62493"/>
                </a:lnTo>
                <a:cubicBezTo>
                  <a:pt x="64295" y="4987"/>
                  <a:pt x="64295" y="4987"/>
                  <a:pt x="64295" y="4987"/>
                </a:cubicBezTo>
                <a:cubicBezTo>
                  <a:pt x="61952" y="0"/>
                  <a:pt x="57527" y="0"/>
                  <a:pt x="55184" y="4987"/>
                </a:cubicBezTo>
                <a:cubicBezTo>
                  <a:pt x="2342" y="62493"/>
                  <a:pt x="2342" y="62493"/>
                  <a:pt x="2342" y="62493"/>
                </a:cubicBezTo>
                <a:cubicBezTo>
                  <a:pt x="0" y="64841"/>
                  <a:pt x="2342" y="67481"/>
                  <a:pt x="4685" y="67481"/>
                </a:cubicBezTo>
                <a:cubicBezTo>
                  <a:pt x="16138" y="67481"/>
                  <a:pt x="16138" y="67481"/>
                  <a:pt x="16138" y="67481"/>
                </a:cubicBezTo>
                <a:cubicBezTo>
                  <a:pt x="16138" y="114425"/>
                  <a:pt x="16138" y="114425"/>
                  <a:pt x="16138" y="114425"/>
                </a:cubicBezTo>
                <a:cubicBezTo>
                  <a:pt x="16138" y="117066"/>
                  <a:pt x="16138" y="119706"/>
                  <a:pt x="20563" y="119706"/>
                </a:cubicBezTo>
                <a:cubicBezTo>
                  <a:pt x="46073" y="119706"/>
                  <a:pt x="46073" y="119706"/>
                  <a:pt x="46073" y="119706"/>
                </a:cubicBezTo>
                <a:cubicBezTo>
                  <a:pt x="46073" y="72762"/>
                  <a:pt x="46073" y="72762"/>
                  <a:pt x="46073" y="72762"/>
                </a:cubicBezTo>
                <a:cubicBezTo>
                  <a:pt x="73665" y="72762"/>
                  <a:pt x="73665" y="72762"/>
                  <a:pt x="73665" y="72762"/>
                </a:cubicBezTo>
                <a:cubicBezTo>
                  <a:pt x="73665" y="119706"/>
                  <a:pt x="73665" y="119706"/>
                  <a:pt x="73665" y="119706"/>
                </a:cubicBezTo>
                <a:cubicBezTo>
                  <a:pt x="99175" y="119706"/>
                  <a:pt x="99175" y="119706"/>
                  <a:pt x="99175" y="119706"/>
                </a:cubicBezTo>
                <a:cubicBezTo>
                  <a:pt x="103600" y="119706"/>
                  <a:pt x="103600" y="117066"/>
                  <a:pt x="103600" y="114425"/>
                </a:cubicBezTo>
                <a:cubicBezTo>
                  <a:pt x="103600" y="67481"/>
                  <a:pt x="103600" y="67481"/>
                  <a:pt x="103600" y="67481"/>
                </a:cubicBezTo>
                <a:cubicBezTo>
                  <a:pt x="115314" y="67481"/>
                  <a:pt x="115314" y="67481"/>
                  <a:pt x="115314" y="67481"/>
                </a:cubicBezTo>
                <a:cubicBezTo>
                  <a:pt x="117396" y="67481"/>
                  <a:pt x="119739" y="64841"/>
                  <a:pt x="117396" y="62493"/>
                </a:cubicBezTo>
              </a:path>
            </a:pathLst>
          </a:custGeom>
          <a:solidFill>
            <a:srgbClr val="424A54"/>
          </a:solidFill>
          <a:ln>
            <a:noFill/>
          </a:ln>
        </p:spPr>
        <p:txBody>
          <a:bodyPr lIns="68550" tIns="34275" rIns="68550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7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DB60E50E-7BB1-6E45-9C2D-6FAA97361E91}"/>
              </a:ext>
            </a:extLst>
          </p:cNvPr>
          <p:cNvSpPr txBox="1"/>
          <p:nvPr userDrawn="1"/>
        </p:nvSpPr>
        <p:spPr>
          <a:xfrm>
            <a:off x="6732241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900" baseline="0" dirty="0">
                <a:solidFill>
                  <a:srgbClr val="424A54"/>
                </a:solidFill>
              </a:rPr>
              <a:t>| </a:t>
            </a:r>
            <a:endParaRPr lang="fr-FR" sz="900" dirty="0">
              <a:solidFill>
                <a:srgbClr val="424A54"/>
              </a:solidFill>
            </a:endParaRPr>
          </a:p>
        </p:txBody>
      </p: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E42AB998-3AFC-8A4B-A499-8E4A63CBBA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16464" y="6165304"/>
            <a:ext cx="1871662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/>
              <a:t>univ-tours.fr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19619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10">
            <a:extLst>
              <a:ext uri="{FF2B5EF4-FFF2-40B4-BE49-F238E27FC236}">
                <a16:creationId xmlns:a16="http://schemas.microsoft.com/office/drawing/2014/main" id="{CEBB8636-2A7C-EC41-9F9A-CB29024D76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1912" y="6165304"/>
            <a:ext cx="3240087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900">
                <a:solidFill>
                  <a:schemeClr val="bg1"/>
                </a:solidFill>
              </a:defRPr>
            </a:lvl2pPr>
            <a:lvl3pPr>
              <a:defRPr sz="9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de votre présentation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D1BF1C2-B962-D442-BF65-4DCE1312B4FA}"/>
              </a:ext>
            </a:extLst>
          </p:cNvPr>
          <p:cNvSpPr txBox="1"/>
          <p:nvPr userDrawn="1"/>
        </p:nvSpPr>
        <p:spPr>
          <a:xfrm>
            <a:off x="8249632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900" baseline="0" dirty="0">
                <a:solidFill>
                  <a:srgbClr val="424A54"/>
                </a:solidFill>
              </a:rPr>
              <a:t>| </a:t>
            </a:r>
            <a:endParaRPr lang="fr-FR" sz="900" dirty="0">
              <a:solidFill>
                <a:srgbClr val="424A54"/>
              </a:solidFill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6ABD7AB-7221-3643-AC39-E5979DDA2C25}"/>
              </a:ext>
            </a:extLst>
          </p:cNvPr>
          <p:cNvSpPr txBox="1"/>
          <p:nvPr userDrawn="1"/>
        </p:nvSpPr>
        <p:spPr>
          <a:xfrm>
            <a:off x="8515350" y="6165304"/>
            <a:ext cx="628650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E95CEF7-3B83-8B4D-9762-72773A2E5289}" type="slidenum">
              <a:rPr lang="fr-FR" sz="900" b="1" smtClean="0">
                <a:solidFill>
                  <a:schemeClr val="bg1"/>
                </a:solidFill>
              </a:rPr>
              <a:pPr algn="ctr"/>
              <a:t>‹N°›</a:t>
            </a:fld>
            <a:endParaRPr lang="fr-FR" sz="900" b="1" dirty="0">
              <a:solidFill>
                <a:schemeClr val="bg1"/>
              </a:solidFill>
            </a:endParaRPr>
          </a:p>
        </p:txBody>
      </p:sp>
      <p:sp>
        <p:nvSpPr>
          <p:cNvPr id="24" name="Shape 4880">
            <a:extLst>
              <a:ext uri="{FF2B5EF4-FFF2-40B4-BE49-F238E27FC236}">
                <a16:creationId xmlns:a16="http://schemas.microsoft.com/office/drawing/2014/main" id="{472F8129-E39D-E041-9DE6-CF514D8B2BDF}"/>
              </a:ext>
            </a:extLst>
          </p:cNvPr>
          <p:cNvSpPr>
            <a:spLocks noChangeAspect="1"/>
          </p:cNvSpPr>
          <p:nvPr userDrawn="1"/>
        </p:nvSpPr>
        <p:spPr>
          <a:xfrm>
            <a:off x="6680786" y="6456763"/>
            <a:ext cx="123463" cy="10977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396" y="62493"/>
                </a:moveTo>
                <a:lnTo>
                  <a:pt x="117396" y="62493"/>
                </a:lnTo>
                <a:cubicBezTo>
                  <a:pt x="64295" y="4987"/>
                  <a:pt x="64295" y="4987"/>
                  <a:pt x="64295" y="4987"/>
                </a:cubicBezTo>
                <a:cubicBezTo>
                  <a:pt x="61952" y="0"/>
                  <a:pt x="57527" y="0"/>
                  <a:pt x="55184" y="4987"/>
                </a:cubicBezTo>
                <a:cubicBezTo>
                  <a:pt x="2342" y="62493"/>
                  <a:pt x="2342" y="62493"/>
                  <a:pt x="2342" y="62493"/>
                </a:cubicBezTo>
                <a:cubicBezTo>
                  <a:pt x="0" y="64841"/>
                  <a:pt x="2342" y="67481"/>
                  <a:pt x="4685" y="67481"/>
                </a:cubicBezTo>
                <a:cubicBezTo>
                  <a:pt x="16138" y="67481"/>
                  <a:pt x="16138" y="67481"/>
                  <a:pt x="16138" y="67481"/>
                </a:cubicBezTo>
                <a:cubicBezTo>
                  <a:pt x="16138" y="114425"/>
                  <a:pt x="16138" y="114425"/>
                  <a:pt x="16138" y="114425"/>
                </a:cubicBezTo>
                <a:cubicBezTo>
                  <a:pt x="16138" y="117066"/>
                  <a:pt x="16138" y="119706"/>
                  <a:pt x="20563" y="119706"/>
                </a:cubicBezTo>
                <a:cubicBezTo>
                  <a:pt x="46073" y="119706"/>
                  <a:pt x="46073" y="119706"/>
                  <a:pt x="46073" y="119706"/>
                </a:cubicBezTo>
                <a:cubicBezTo>
                  <a:pt x="46073" y="72762"/>
                  <a:pt x="46073" y="72762"/>
                  <a:pt x="46073" y="72762"/>
                </a:cubicBezTo>
                <a:cubicBezTo>
                  <a:pt x="73665" y="72762"/>
                  <a:pt x="73665" y="72762"/>
                  <a:pt x="73665" y="72762"/>
                </a:cubicBezTo>
                <a:cubicBezTo>
                  <a:pt x="73665" y="119706"/>
                  <a:pt x="73665" y="119706"/>
                  <a:pt x="73665" y="119706"/>
                </a:cubicBezTo>
                <a:cubicBezTo>
                  <a:pt x="99175" y="119706"/>
                  <a:pt x="99175" y="119706"/>
                  <a:pt x="99175" y="119706"/>
                </a:cubicBezTo>
                <a:cubicBezTo>
                  <a:pt x="103600" y="119706"/>
                  <a:pt x="103600" y="117066"/>
                  <a:pt x="103600" y="114425"/>
                </a:cubicBezTo>
                <a:cubicBezTo>
                  <a:pt x="103600" y="67481"/>
                  <a:pt x="103600" y="67481"/>
                  <a:pt x="103600" y="67481"/>
                </a:cubicBezTo>
                <a:cubicBezTo>
                  <a:pt x="115314" y="67481"/>
                  <a:pt x="115314" y="67481"/>
                  <a:pt x="115314" y="67481"/>
                </a:cubicBezTo>
                <a:cubicBezTo>
                  <a:pt x="117396" y="67481"/>
                  <a:pt x="119739" y="64841"/>
                  <a:pt x="117396" y="62493"/>
                </a:cubicBezTo>
              </a:path>
            </a:pathLst>
          </a:custGeom>
          <a:solidFill>
            <a:srgbClr val="424A54"/>
          </a:solidFill>
          <a:ln>
            <a:noFill/>
          </a:ln>
        </p:spPr>
        <p:txBody>
          <a:bodyPr lIns="68550" tIns="34275" rIns="68550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7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38E2F991-881A-074A-AF3B-7A4886701F8B}"/>
              </a:ext>
            </a:extLst>
          </p:cNvPr>
          <p:cNvSpPr txBox="1"/>
          <p:nvPr userDrawn="1"/>
        </p:nvSpPr>
        <p:spPr>
          <a:xfrm>
            <a:off x="6732241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900" baseline="0" dirty="0">
                <a:solidFill>
                  <a:srgbClr val="424A54"/>
                </a:solidFill>
              </a:rPr>
              <a:t>| </a:t>
            </a:r>
            <a:endParaRPr lang="fr-FR" sz="900" dirty="0">
              <a:solidFill>
                <a:srgbClr val="424A54"/>
              </a:solidFill>
            </a:endParaRPr>
          </a:p>
        </p:txBody>
      </p: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DAC73FFB-72F3-324C-BC16-B490F7AE08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6464" y="6165304"/>
            <a:ext cx="1871662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/>
              <a:t>univ-tours.fr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4587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2060848"/>
            <a:ext cx="8229600" cy="3168352"/>
          </a:xfrm>
          <a:prstGeom prst="rect">
            <a:avLst/>
          </a:prstGeom>
        </p:spPr>
        <p:txBody>
          <a:bodyPr numCol="2" spcCol="540000"/>
          <a:lstStyle>
            <a:lvl1pPr marL="0" indent="0" algn="l">
              <a:buNone/>
              <a:defRPr lang="fr-FR" sz="1500" smtClean="0">
                <a:solidFill>
                  <a:srgbClr val="424A54"/>
                </a:solidFill>
                <a:effectLst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 err="1"/>
              <a:t>Sum</a:t>
            </a:r>
            <a:r>
              <a:rPr lang="fr-FR" dirty="0"/>
              <a:t> </a:t>
            </a:r>
            <a:r>
              <a:rPr lang="fr-FR" dirty="0" err="1"/>
              <a:t>everum</a:t>
            </a:r>
            <a:r>
              <a:rPr lang="fr-FR" dirty="0"/>
              <a:t> </a:t>
            </a:r>
            <a:r>
              <a:rPr lang="fr-FR" dirty="0" err="1"/>
              <a:t>faccus</a:t>
            </a:r>
            <a:r>
              <a:rPr lang="fr-FR" dirty="0"/>
              <a:t> non </a:t>
            </a:r>
            <a:r>
              <a:rPr lang="fr-FR" dirty="0" err="1"/>
              <a:t>cusdae</a:t>
            </a:r>
            <a:r>
              <a:rPr lang="fr-FR" dirty="0"/>
              <a:t> </a:t>
            </a:r>
            <a:r>
              <a:rPr lang="fr-FR" dirty="0" err="1"/>
              <a:t>vitatis</a:t>
            </a:r>
            <a:r>
              <a:rPr lang="fr-FR" dirty="0"/>
              <a:t> con </a:t>
            </a:r>
            <a:r>
              <a:rPr lang="fr-FR" dirty="0" err="1"/>
              <a:t>pla</a:t>
            </a:r>
            <a:r>
              <a:rPr lang="fr-FR" dirty="0"/>
              <a:t> </a:t>
            </a:r>
            <a:r>
              <a:rPr lang="fr-FR" dirty="0" err="1"/>
              <a:t>ipsanti</a:t>
            </a:r>
            <a:r>
              <a:rPr lang="fr-FR" dirty="0"/>
              <a:t> </a:t>
            </a:r>
            <a:r>
              <a:rPr lang="fr-FR" dirty="0" err="1"/>
              <a:t>volor</a:t>
            </a:r>
            <a:r>
              <a:rPr lang="fr-FR" dirty="0"/>
              <a:t> </a:t>
            </a:r>
            <a:r>
              <a:rPr lang="fr-FR" dirty="0" err="1"/>
              <a:t>maio</a:t>
            </a:r>
            <a:r>
              <a:rPr lang="fr-FR" dirty="0"/>
              <a:t>. Ma </a:t>
            </a:r>
            <a:r>
              <a:rPr lang="fr-FR" dirty="0" err="1"/>
              <a:t>ese</a:t>
            </a:r>
            <a:r>
              <a:rPr lang="fr-FR" dirty="0"/>
              <a:t> </a:t>
            </a:r>
            <a:r>
              <a:rPr lang="fr-FR" dirty="0" err="1"/>
              <a:t>voluptatum</a:t>
            </a:r>
            <a:r>
              <a:rPr lang="fr-FR" dirty="0"/>
              <a:t> </a:t>
            </a:r>
            <a:r>
              <a:rPr lang="fr-FR" dirty="0" err="1"/>
              <a:t>rernatus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dempost</a:t>
            </a:r>
            <a:r>
              <a:rPr lang="fr-FR" dirty="0"/>
              <a:t>, </a:t>
            </a:r>
            <a:r>
              <a:rPr lang="fr-FR" dirty="0" err="1"/>
              <a:t>num</a:t>
            </a:r>
            <a:r>
              <a:rPr lang="fr-FR" dirty="0"/>
              <a:t> </a:t>
            </a:r>
            <a:r>
              <a:rPr lang="fr-FR" dirty="0" err="1"/>
              <a:t>remporibus</a:t>
            </a:r>
            <a:r>
              <a:rPr lang="fr-FR" dirty="0"/>
              <a:t> </a:t>
            </a:r>
            <a:r>
              <a:rPr lang="fr-FR" dirty="0" err="1"/>
              <a:t>alibust</a:t>
            </a:r>
            <a:r>
              <a:rPr lang="fr-FR" dirty="0"/>
              <a:t>, que </a:t>
            </a:r>
            <a:r>
              <a:rPr lang="fr-FR" dirty="0" err="1"/>
              <a:t>necte</a:t>
            </a:r>
            <a:r>
              <a:rPr lang="fr-FR" dirty="0"/>
              <a:t> et, sus di </a:t>
            </a:r>
            <a:r>
              <a:rPr lang="fr-FR" dirty="0" err="1"/>
              <a:t>doleculpa</a:t>
            </a:r>
            <a:r>
              <a:rPr lang="fr-FR" dirty="0"/>
              <a:t> </a:t>
            </a:r>
            <a:r>
              <a:rPr lang="fr-FR" dirty="0" err="1"/>
              <a:t>voluptassum</a:t>
            </a:r>
            <a:r>
              <a:rPr lang="fr-FR" dirty="0"/>
              <a:t>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coribustiur</a:t>
            </a:r>
            <a:r>
              <a:rPr lang="fr-FR" dirty="0"/>
              <a:t>, con </a:t>
            </a:r>
            <a:r>
              <a:rPr lang="fr-FR" dirty="0" err="1"/>
              <a:t>commolo</a:t>
            </a:r>
            <a:r>
              <a:rPr lang="fr-FR" dirty="0"/>
              <a:t> </a:t>
            </a:r>
            <a:r>
              <a:rPr lang="fr-FR" dirty="0" err="1"/>
              <a:t>rrorporpor</a:t>
            </a:r>
            <a:r>
              <a:rPr lang="fr-FR" dirty="0"/>
              <a:t> </a:t>
            </a:r>
            <a:r>
              <a:rPr lang="fr-FR" dirty="0" err="1"/>
              <a:t>sitendu</a:t>
            </a:r>
            <a:r>
              <a:rPr lang="fr-FR" dirty="0"/>
              <a:t> </a:t>
            </a:r>
            <a:r>
              <a:rPr lang="fr-FR" dirty="0" err="1"/>
              <a:t>cillest</a:t>
            </a:r>
            <a:r>
              <a:rPr lang="fr-FR" dirty="0"/>
              <a:t> </a:t>
            </a:r>
            <a:r>
              <a:rPr lang="fr-FR" dirty="0" err="1"/>
              <a:t>fugitium</a:t>
            </a:r>
            <a:r>
              <a:rPr lang="fr-FR" dirty="0"/>
              <a:t> </a:t>
            </a:r>
            <a:r>
              <a:rPr lang="fr-FR" dirty="0" err="1"/>
              <a:t>cone</a:t>
            </a:r>
            <a:r>
              <a:rPr lang="fr-FR" dirty="0"/>
              <a:t> </a:t>
            </a:r>
            <a:r>
              <a:rPr lang="fr-FR" dirty="0" err="1"/>
              <a:t>nossincipis</a:t>
            </a:r>
            <a:r>
              <a:rPr lang="fr-FR" dirty="0"/>
              <a:t> </a:t>
            </a:r>
            <a:r>
              <a:rPr lang="fr-FR" dirty="0" err="1"/>
              <a:t>reperia</a:t>
            </a:r>
            <a:r>
              <a:rPr lang="fr-FR" dirty="0"/>
              <a:t> pro </a:t>
            </a:r>
            <a:r>
              <a:rPr lang="fr-FR" dirty="0" err="1"/>
              <a:t>idus</a:t>
            </a:r>
            <a:r>
              <a:rPr lang="fr-FR" dirty="0"/>
              <a:t>, </a:t>
            </a:r>
            <a:r>
              <a:rPr lang="fr-FR" dirty="0" err="1"/>
              <a:t>officidem</a:t>
            </a:r>
            <a:r>
              <a:rPr lang="fr-FR" dirty="0"/>
              <a:t> </a:t>
            </a:r>
            <a:r>
              <a:rPr lang="fr-FR" dirty="0" err="1"/>
              <a:t>repudignim</a:t>
            </a:r>
            <a:r>
              <a:rPr lang="fr-FR" dirty="0"/>
              <a:t> </a:t>
            </a:r>
            <a:r>
              <a:rPr lang="fr-FR" dirty="0" err="1"/>
              <a:t>res</a:t>
            </a:r>
            <a:r>
              <a:rPr lang="fr-FR" dirty="0"/>
              <a:t> </a:t>
            </a:r>
            <a:r>
              <a:rPr lang="fr-FR" dirty="0" err="1"/>
              <a:t>consenimi</a:t>
            </a:r>
            <a:r>
              <a:rPr lang="fr-FR" dirty="0"/>
              <a:t>,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dolorerion</a:t>
            </a:r>
            <a:r>
              <a:rPr lang="fr-FR" dirty="0"/>
              <a:t> </a:t>
            </a:r>
            <a:r>
              <a:rPr lang="fr-FR" dirty="0" err="1"/>
              <a:t>corestio</a:t>
            </a:r>
            <a:r>
              <a:rPr lang="fr-FR" dirty="0"/>
              <a:t> que </a:t>
            </a:r>
            <a:r>
              <a:rPr lang="fr-FR" dirty="0" err="1"/>
              <a:t>vollentur</a:t>
            </a:r>
            <a:r>
              <a:rPr lang="fr-FR" dirty="0"/>
              <a:t> </a:t>
            </a:r>
            <a:r>
              <a:rPr lang="fr-FR" dirty="0" err="1"/>
              <a:t>recae</a:t>
            </a:r>
            <a:r>
              <a:rPr lang="fr-FR" dirty="0"/>
              <a:t> si </a:t>
            </a:r>
            <a:r>
              <a:rPr lang="fr-FR" dirty="0" err="1"/>
              <a:t>res</a:t>
            </a:r>
            <a:r>
              <a:rPr lang="fr-FR" dirty="0"/>
              <a:t> </a:t>
            </a:r>
            <a:r>
              <a:rPr lang="fr-FR" dirty="0" err="1"/>
              <a:t>quassequiam</a:t>
            </a:r>
            <a:r>
              <a:rPr lang="fr-FR" dirty="0"/>
              <a:t> </a:t>
            </a:r>
            <a:r>
              <a:rPr lang="fr-FR" dirty="0" err="1"/>
              <a:t>consequi</a:t>
            </a:r>
            <a:r>
              <a:rPr lang="fr-FR" dirty="0"/>
              <a:t> di </a:t>
            </a:r>
            <a:r>
              <a:rPr lang="fr-FR" dirty="0" err="1"/>
              <a:t>ulparum</a:t>
            </a:r>
            <a:r>
              <a:rPr lang="fr-FR" dirty="0"/>
              <a:t> </a:t>
            </a:r>
            <a:r>
              <a:rPr lang="fr-FR" dirty="0" err="1"/>
              <a:t>endaesent</a:t>
            </a:r>
            <a:r>
              <a:rPr lang="fr-FR" dirty="0"/>
              <a:t>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cus</a:t>
            </a:r>
            <a:r>
              <a:rPr lang="fr-FR" dirty="0"/>
              <a:t> </a:t>
            </a:r>
            <a:r>
              <a:rPr lang="fr-FR" dirty="0" err="1"/>
              <a:t>magnatem</a:t>
            </a:r>
            <a:r>
              <a:rPr lang="fr-FR" dirty="0"/>
              <a:t> </a:t>
            </a:r>
            <a:r>
              <a:rPr lang="fr-FR" dirty="0" err="1"/>
              <a:t>voloreptatus</a:t>
            </a:r>
            <a:r>
              <a:rPr lang="fr-FR" dirty="0"/>
              <a:t> </a:t>
            </a:r>
            <a:r>
              <a:rPr lang="fr-FR" dirty="0" err="1"/>
              <a:t>dellabo</a:t>
            </a:r>
            <a:r>
              <a:rPr lang="fr-FR" dirty="0"/>
              <a:t> </a:t>
            </a:r>
            <a:r>
              <a:rPr lang="fr-FR" dirty="0" err="1"/>
              <a:t>riatenim</a:t>
            </a:r>
            <a:r>
              <a:rPr lang="fr-FR" dirty="0"/>
              <a:t> </a:t>
            </a:r>
            <a:r>
              <a:rPr lang="fr-FR" dirty="0" err="1"/>
              <a:t>fugitatiat</a:t>
            </a:r>
            <a:r>
              <a:rPr lang="fr-FR" dirty="0"/>
              <a:t> </a:t>
            </a:r>
            <a:r>
              <a:rPr lang="fr-FR" dirty="0" err="1"/>
              <a:t>licti</a:t>
            </a:r>
            <a:r>
              <a:rPr lang="fr-FR" dirty="0"/>
              <a:t> </a:t>
            </a:r>
            <a:r>
              <a:rPr lang="fr-FR" dirty="0" err="1"/>
              <a:t>repe</a:t>
            </a:r>
            <a:r>
              <a:rPr lang="fr-FR" dirty="0"/>
              <a:t> </a:t>
            </a:r>
            <a:r>
              <a:rPr lang="fr-FR" dirty="0" err="1"/>
              <a:t>voloribus</a:t>
            </a:r>
            <a:r>
              <a:rPr lang="fr-FR" dirty="0"/>
              <a:t>, si ut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ommoluptatur</a:t>
            </a:r>
            <a:r>
              <a:rPr lang="fr-FR" dirty="0"/>
              <a:t> </a:t>
            </a:r>
            <a:r>
              <a:rPr lang="fr-FR" dirty="0" err="1"/>
              <a:t>sum</a:t>
            </a:r>
            <a:r>
              <a:rPr lang="fr-FR" dirty="0"/>
              <a:t> </a:t>
            </a:r>
            <a:r>
              <a:rPr lang="fr-FR" dirty="0" err="1"/>
              <a:t>quatem</a:t>
            </a:r>
            <a:r>
              <a:rPr lang="fr-FR" dirty="0"/>
              <a:t> </a:t>
            </a:r>
            <a:r>
              <a:rPr lang="fr-FR" dirty="0" err="1"/>
              <a:t>fugit</a:t>
            </a:r>
            <a:r>
              <a:rPr lang="fr-FR" dirty="0"/>
              <a:t> </a:t>
            </a:r>
            <a:r>
              <a:rPr lang="fr-FR" dirty="0" err="1"/>
              <a:t>pelita</a:t>
            </a:r>
            <a:r>
              <a:rPr lang="fr-FR" dirty="0"/>
              <a:t> si </a:t>
            </a:r>
            <a:r>
              <a:rPr lang="fr-FR" dirty="0" err="1"/>
              <a:t>ditatis</a:t>
            </a:r>
            <a:r>
              <a:rPr lang="fr-FR" dirty="0"/>
              <a:t> </a:t>
            </a:r>
            <a:r>
              <a:rPr lang="fr-FR" dirty="0" err="1"/>
              <a:t>ate</a:t>
            </a:r>
            <a:r>
              <a:rPr lang="fr-FR" dirty="0"/>
              <a:t> </a:t>
            </a:r>
            <a:r>
              <a:rPr lang="fr-FR" dirty="0" err="1"/>
              <a:t>vitatis</a:t>
            </a:r>
            <a:r>
              <a:rPr lang="fr-FR" dirty="0"/>
              <a:t> et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nis</a:t>
            </a:r>
            <a:r>
              <a:rPr lang="fr-FR" dirty="0"/>
              <a:t> ut es </a:t>
            </a:r>
            <a:r>
              <a:rPr lang="fr-FR" dirty="0" err="1"/>
              <a:t>minulpa</a:t>
            </a:r>
            <a:r>
              <a:rPr lang="fr-FR" dirty="0"/>
              <a:t> non </a:t>
            </a:r>
            <a:r>
              <a:rPr lang="fr-FR" dirty="0" err="1"/>
              <a:t>paruptiorrum</a:t>
            </a:r>
            <a:r>
              <a:rPr lang="fr-FR" dirty="0"/>
              <a:t> quia </a:t>
            </a:r>
            <a:r>
              <a:rPr lang="fr-FR" dirty="0" err="1"/>
              <a:t>parum</a:t>
            </a:r>
            <a:r>
              <a:rPr lang="fr-FR" dirty="0"/>
              <a:t> </a:t>
            </a:r>
            <a:r>
              <a:rPr lang="fr-FR" dirty="0" err="1"/>
              <a:t>ressime</a:t>
            </a:r>
            <a:r>
              <a:rPr lang="fr-FR" dirty="0"/>
              <a:t> </a:t>
            </a:r>
            <a:r>
              <a:rPr lang="fr-FR" dirty="0" err="1"/>
              <a:t>velique</a:t>
            </a:r>
            <a:r>
              <a:rPr lang="fr-FR" dirty="0"/>
              <a:t> </a:t>
            </a:r>
            <a:r>
              <a:rPr lang="fr-FR" dirty="0" err="1"/>
              <a:t>sequidignis</a:t>
            </a:r>
            <a:r>
              <a:rPr lang="fr-FR" dirty="0"/>
              <a:t> </a:t>
            </a:r>
            <a:r>
              <a:rPr lang="fr-FR" dirty="0" err="1"/>
              <a:t>dolorro</a:t>
            </a:r>
            <a:r>
              <a:rPr lang="fr-FR" dirty="0"/>
              <a:t> </a:t>
            </a:r>
            <a:r>
              <a:rPr lang="fr-FR" dirty="0" err="1"/>
              <a:t>repuda</a:t>
            </a:r>
            <a:r>
              <a:rPr lang="fr-FR" dirty="0"/>
              <a:t> pro to </a:t>
            </a:r>
            <a:r>
              <a:rPr lang="fr-FR" dirty="0" err="1"/>
              <a:t>doluptatia</a:t>
            </a:r>
            <a:r>
              <a:rPr lang="fr-FR" dirty="0"/>
              <a:t> </a:t>
            </a:r>
            <a:r>
              <a:rPr lang="fr-FR" dirty="0" err="1"/>
              <a:t>sequisimusam</a:t>
            </a:r>
            <a:r>
              <a:rPr lang="fr-FR" dirty="0"/>
              <a:t> </a:t>
            </a:r>
            <a:r>
              <a:rPr lang="fr-FR" dirty="0" err="1"/>
              <a:t>nis</a:t>
            </a:r>
            <a:r>
              <a:rPr lang="fr-FR" dirty="0"/>
              <a:t> </a:t>
            </a:r>
            <a:r>
              <a:rPr lang="fr-FR" dirty="0" err="1"/>
              <a:t>elluptam</a:t>
            </a:r>
            <a:r>
              <a:rPr lang="fr-FR" dirty="0"/>
              <a:t> sa </a:t>
            </a:r>
            <a:r>
              <a:rPr lang="fr-FR" dirty="0" err="1"/>
              <a:t>debit</a:t>
            </a:r>
            <a:r>
              <a:rPr lang="fr-FR" dirty="0"/>
              <a:t> </a:t>
            </a:r>
            <a:r>
              <a:rPr lang="fr-FR" dirty="0" err="1"/>
              <a:t>intiis</a:t>
            </a:r>
            <a:r>
              <a:rPr lang="fr-FR" dirty="0"/>
              <a:t> </a:t>
            </a:r>
            <a:r>
              <a:rPr lang="fr-FR" dirty="0" err="1"/>
              <a:t>apeliquundis</a:t>
            </a:r>
            <a:r>
              <a:rPr lang="fr-FR" dirty="0"/>
              <a:t> as mos </a:t>
            </a:r>
            <a:r>
              <a:rPr lang="fr-FR" dirty="0" err="1"/>
              <a:t>exerchic</a:t>
            </a:r>
            <a:r>
              <a:rPr lang="fr-FR" dirty="0"/>
              <a:t> to </a:t>
            </a:r>
            <a:r>
              <a:rPr lang="fr-FR" dirty="0" err="1"/>
              <a:t>quibea</a:t>
            </a:r>
            <a:r>
              <a:rPr lang="fr-FR" dirty="0"/>
              <a:t> </a:t>
            </a:r>
            <a:r>
              <a:rPr lang="fr-FR" dirty="0" err="1"/>
              <a:t>quiatium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magnimiliqui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platem</a:t>
            </a:r>
            <a:r>
              <a:rPr lang="fr-FR" dirty="0"/>
              <a:t> qui </a:t>
            </a:r>
            <a:r>
              <a:rPr lang="fr-FR" dirty="0" err="1"/>
              <a:t>omnitaque</a:t>
            </a:r>
            <a:r>
              <a:rPr lang="fr-FR" dirty="0"/>
              <a:t> </a:t>
            </a:r>
            <a:r>
              <a:rPr lang="fr-FR" dirty="0" err="1"/>
              <a:t>resti</a:t>
            </a:r>
            <a:r>
              <a:rPr lang="fr-FR" dirty="0"/>
              <a:t> </a:t>
            </a:r>
            <a:r>
              <a:rPr lang="fr-FR" dirty="0" err="1"/>
              <a:t>num</a:t>
            </a:r>
            <a:r>
              <a:rPr lang="fr-FR" dirty="0"/>
              <a:t> </a:t>
            </a:r>
            <a:r>
              <a:rPr lang="fr-FR" dirty="0" err="1"/>
              <a:t>facerfera</a:t>
            </a:r>
            <a:r>
              <a:rPr lang="fr-FR" dirty="0"/>
              <a:t> </a:t>
            </a:r>
            <a:r>
              <a:rPr lang="fr-FR" dirty="0" err="1"/>
              <a:t>sunti</a:t>
            </a:r>
            <a:r>
              <a:rPr lang="fr-FR" dirty="0"/>
              <a:t> </a:t>
            </a:r>
            <a:r>
              <a:rPr lang="fr-FR" dirty="0" err="1"/>
              <a:t>volum</a:t>
            </a:r>
            <a:r>
              <a:rPr lang="fr-FR" dirty="0"/>
              <a:t> </a:t>
            </a:r>
            <a:r>
              <a:rPr lang="fr-FR" dirty="0" err="1"/>
              <a:t>dolorem</a:t>
            </a:r>
            <a:r>
              <a:rPr lang="fr-FR" dirty="0"/>
              <a:t> </a:t>
            </a:r>
            <a:r>
              <a:rPr lang="fr-FR" dirty="0" err="1"/>
              <a:t>liquo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et </a:t>
            </a:r>
            <a:r>
              <a:rPr lang="fr-FR" dirty="0" err="1"/>
              <a:t>aborem</a:t>
            </a:r>
            <a:r>
              <a:rPr lang="fr-FR" dirty="0"/>
              <a:t> </a:t>
            </a:r>
            <a:r>
              <a:rPr lang="fr-FR" dirty="0" err="1"/>
              <a:t>sumet</a:t>
            </a:r>
            <a:r>
              <a:rPr lang="fr-FR" dirty="0"/>
              <a:t> quia </a:t>
            </a:r>
            <a:r>
              <a:rPr lang="fr-FR" dirty="0" err="1"/>
              <a:t>doluptatur</a:t>
            </a:r>
            <a:r>
              <a:rPr lang="fr-FR" dirty="0"/>
              <a:t> mi, id </a:t>
            </a:r>
            <a:r>
              <a:rPr lang="fr-FR" dirty="0" err="1"/>
              <a:t>unt</a:t>
            </a:r>
            <a:r>
              <a:rPr lang="fr-FR" dirty="0"/>
              <a:t> et </a:t>
            </a:r>
            <a:r>
              <a:rPr lang="fr-FR" dirty="0" err="1"/>
              <a:t>ute</a:t>
            </a:r>
            <a:r>
              <a:rPr lang="fr-FR" dirty="0"/>
              <a:t> dit </a:t>
            </a:r>
            <a:r>
              <a:rPr lang="fr-FR" dirty="0" err="1"/>
              <a:t>experae</a:t>
            </a:r>
            <a:r>
              <a:rPr lang="fr-FR" dirty="0"/>
              <a:t> cum </a:t>
            </a:r>
            <a:r>
              <a:rPr lang="fr-FR" dirty="0" err="1"/>
              <a:t>fugia</a:t>
            </a:r>
            <a:r>
              <a:rPr lang="fr-FR" dirty="0"/>
              <a:t> </a:t>
            </a:r>
            <a:r>
              <a:rPr lang="fr-FR" dirty="0" err="1"/>
              <a:t>iumquodisqui</a:t>
            </a:r>
            <a:r>
              <a:rPr lang="fr-FR" dirty="0"/>
              <a:t> </a:t>
            </a:r>
            <a:r>
              <a:rPr lang="fr-FR" dirty="0" err="1"/>
              <a:t>alit</a:t>
            </a:r>
            <a:r>
              <a:rPr lang="fr-FR" dirty="0"/>
              <a:t> </a:t>
            </a:r>
            <a:r>
              <a:rPr lang="fr-FR" dirty="0" err="1"/>
              <a:t>venis</a:t>
            </a:r>
            <a:r>
              <a:rPr lang="fr-FR" dirty="0"/>
              <a:t> </a:t>
            </a:r>
            <a:r>
              <a:rPr lang="fr-FR" dirty="0" err="1"/>
              <a:t>ationsequati</a:t>
            </a:r>
            <a:r>
              <a:rPr lang="fr-FR" dirty="0"/>
              <a:t> </a:t>
            </a:r>
            <a:r>
              <a:rPr lang="fr-FR" dirty="0" err="1"/>
              <a:t>officitis</a:t>
            </a:r>
            <a:r>
              <a:rPr lang="fr-FR" dirty="0"/>
              <a:t> ut </a:t>
            </a:r>
            <a:r>
              <a:rPr lang="fr-FR" dirty="0" err="1"/>
              <a:t>eneceati</a:t>
            </a:r>
            <a:r>
              <a:rPr lang="fr-FR" dirty="0"/>
              <a:t> qui </a:t>
            </a:r>
            <a:r>
              <a:rPr lang="fr-FR" dirty="0" err="1"/>
              <a:t>dest</a:t>
            </a:r>
            <a:r>
              <a:rPr lang="fr-FR" dirty="0"/>
              <a:t>,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365125"/>
            <a:ext cx="8229600" cy="543595"/>
          </a:xfrm>
          <a:prstGeom prst="rect">
            <a:avLst/>
          </a:prstGeom>
        </p:spPr>
        <p:txBody>
          <a:bodyPr/>
          <a:lstStyle>
            <a:lvl1pPr algn="ctr">
              <a:defRPr sz="2800" b="1">
                <a:solidFill>
                  <a:srgbClr val="45A59D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0" hasCustomPrompt="1"/>
          </p:nvPr>
        </p:nvSpPr>
        <p:spPr>
          <a:xfrm>
            <a:off x="1331912" y="6165304"/>
            <a:ext cx="3240087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de votre présentation</a:t>
            </a:r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2"/>
          </p:nvPr>
        </p:nvSpPr>
        <p:spPr>
          <a:xfrm>
            <a:off x="457200" y="908720"/>
            <a:ext cx="822960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000" b="1">
                <a:solidFill>
                  <a:srgbClr val="424A5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49CD028-D145-0C42-9481-35F3B904235B}"/>
              </a:ext>
            </a:extLst>
          </p:cNvPr>
          <p:cNvSpPr txBox="1"/>
          <p:nvPr userDrawn="1"/>
        </p:nvSpPr>
        <p:spPr>
          <a:xfrm>
            <a:off x="8249632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67983B9-638B-B743-927F-E55AB78DDA54}"/>
              </a:ext>
            </a:extLst>
          </p:cNvPr>
          <p:cNvSpPr txBox="1"/>
          <p:nvPr userDrawn="1"/>
        </p:nvSpPr>
        <p:spPr>
          <a:xfrm>
            <a:off x="8515350" y="6165304"/>
            <a:ext cx="628650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E95CEF7-3B83-8B4D-9762-72773A2E5289}" type="slidenum">
              <a:rPr lang="fr-FR" sz="1200" b="1" smtClean="0">
                <a:solidFill>
                  <a:schemeClr val="bg1"/>
                </a:solidFill>
              </a:rPr>
              <a:pPr algn="ctr"/>
              <a:t>‹N°›</a:t>
            </a:fld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17" name="Shape 4880">
            <a:extLst>
              <a:ext uri="{FF2B5EF4-FFF2-40B4-BE49-F238E27FC236}">
                <a16:creationId xmlns:a16="http://schemas.microsoft.com/office/drawing/2014/main" id="{FC4FF59E-6BFF-2F42-AF7D-2BE8796DF035}"/>
              </a:ext>
            </a:extLst>
          </p:cNvPr>
          <p:cNvSpPr>
            <a:spLocks noChangeAspect="1"/>
          </p:cNvSpPr>
          <p:nvPr userDrawn="1"/>
        </p:nvSpPr>
        <p:spPr>
          <a:xfrm>
            <a:off x="6680785" y="6456763"/>
            <a:ext cx="123463" cy="10977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396" y="62493"/>
                </a:moveTo>
                <a:lnTo>
                  <a:pt x="117396" y="62493"/>
                </a:lnTo>
                <a:cubicBezTo>
                  <a:pt x="64295" y="4987"/>
                  <a:pt x="64295" y="4987"/>
                  <a:pt x="64295" y="4987"/>
                </a:cubicBezTo>
                <a:cubicBezTo>
                  <a:pt x="61952" y="0"/>
                  <a:pt x="57527" y="0"/>
                  <a:pt x="55184" y="4987"/>
                </a:cubicBezTo>
                <a:cubicBezTo>
                  <a:pt x="2342" y="62493"/>
                  <a:pt x="2342" y="62493"/>
                  <a:pt x="2342" y="62493"/>
                </a:cubicBezTo>
                <a:cubicBezTo>
                  <a:pt x="0" y="64841"/>
                  <a:pt x="2342" y="67481"/>
                  <a:pt x="4685" y="67481"/>
                </a:cubicBezTo>
                <a:cubicBezTo>
                  <a:pt x="16138" y="67481"/>
                  <a:pt x="16138" y="67481"/>
                  <a:pt x="16138" y="67481"/>
                </a:cubicBezTo>
                <a:cubicBezTo>
                  <a:pt x="16138" y="114425"/>
                  <a:pt x="16138" y="114425"/>
                  <a:pt x="16138" y="114425"/>
                </a:cubicBezTo>
                <a:cubicBezTo>
                  <a:pt x="16138" y="117066"/>
                  <a:pt x="16138" y="119706"/>
                  <a:pt x="20563" y="119706"/>
                </a:cubicBezTo>
                <a:cubicBezTo>
                  <a:pt x="46073" y="119706"/>
                  <a:pt x="46073" y="119706"/>
                  <a:pt x="46073" y="119706"/>
                </a:cubicBezTo>
                <a:cubicBezTo>
                  <a:pt x="46073" y="72762"/>
                  <a:pt x="46073" y="72762"/>
                  <a:pt x="46073" y="72762"/>
                </a:cubicBezTo>
                <a:cubicBezTo>
                  <a:pt x="73665" y="72762"/>
                  <a:pt x="73665" y="72762"/>
                  <a:pt x="73665" y="72762"/>
                </a:cubicBezTo>
                <a:cubicBezTo>
                  <a:pt x="73665" y="119706"/>
                  <a:pt x="73665" y="119706"/>
                  <a:pt x="73665" y="119706"/>
                </a:cubicBezTo>
                <a:cubicBezTo>
                  <a:pt x="99175" y="119706"/>
                  <a:pt x="99175" y="119706"/>
                  <a:pt x="99175" y="119706"/>
                </a:cubicBezTo>
                <a:cubicBezTo>
                  <a:pt x="103600" y="119706"/>
                  <a:pt x="103600" y="117066"/>
                  <a:pt x="103600" y="114425"/>
                </a:cubicBezTo>
                <a:cubicBezTo>
                  <a:pt x="103600" y="67481"/>
                  <a:pt x="103600" y="67481"/>
                  <a:pt x="103600" y="67481"/>
                </a:cubicBezTo>
                <a:cubicBezTo>
                  <a:pt x="115314" y="67481"/>
                  <a:pt x="115314" y="67481"/>
                  <a:pt x="115314" y="67481"/>
                </a:cubicBezTo>
                <a:cubicBezTo>
                  <a:pt x="117396" y="67481"/>
                  <a:pt x="119739" y="64841"/>
                  <a:pt x="117396" y="62493"/>
                </a:cubicBezTo>
              </a:path>
            </a:pathLst>
          </a:custGeom>
          <a:solidFill>
            <a:srgbClr val="424A54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AD9047C-CAF4-3D49-8355-5D31DD71F2E0}"/>
              </a:ext>
            </a:extLst>
          </p:cNvPr>
          <p:cNvSpPr txBox="1"/>
          <p:nvPr userDrawn="1"/>
        </p:nvSpPr>
        <p:spPr>
          <a:xfrm>
            <a:off x="6732240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75A3B3-98CB-0741-B431-EE07EA60A8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6463" y="6165304"/>
            <a:ext cx="1871662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/>
              <a:t>univ-tours.fr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81175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’image 9">
            <a:extLst>
              <a:ext uri="{FF2B5EF4-FFF2-40B4-BE49-F238E27FC236}">
                <a16:creationId xmlns:a16="http://schemas.microsoft.com/office/drawing/2014/main" id="{9BAB4EF7-6CD3-F047-8059-A5B1F0F367B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1834192"/>
            <a:ext cx="2908015" cy="2520280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11" name="Espace réservé de l’image 9">
            <a:extLst>
              <a:ext uri="{FF2B5EF4-FFF2-40B4-BE49-F238E27FC236}">
                <a16:creationId xmlns:a16="http://schemas.microsoft.com/office/drawing/2014/main" id="{ECB11088-B779-804D-9DD2-D575DB395D0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16232" y="1834192"/>
            <a:ext cx="2908015" cy="2520280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12" name="Espace réservé de l’image 9">
            <a:extLst>
              <a:ext uri="{FF2B5EF4-FFF2-40B4-BE49-F238E27FC236}">
                <a16:creationId xmlns:a16="http://schemas.microsoft.com/office/drawing/2014/main" id="{6F14EB61-0CC3-1A40-B2E2-17F843C73C2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32463" y="1834192"/>
            <a:ext cx="2908015" cy="2520280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13" name="Espace réservé du texte 10">
            <a:extLst>
              <a:ext uri="{FF2B5EF4-FFF2-40B4-BE49-F238E27FC236}">
                <a16:creationId xmlns:a16="http://schemas.microsoft.com/office/drawing/2014/main" id="{73537300-00BC-7C45-9468-B46E58A05D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1912" y="6165304"/>
            <a:ext cx="3240087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900">
                <a:solidFill>
                  <a:schemeClr val="bg1"/>
                </a:solidFill>
              </a:defRPr>
            </a:lvl2pPr>
            <a:lvl3pPr>
              <a:defRPr sz="9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de votre présentation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0685A6AD-E74B-D640-8C29-73BB9FAAA8A3}"/>
              </a:ext>
            </a:extLst>
          </p:cNvPr>
          <p:cNvSpPr txBox="1"/>
          <p:nvPr userDrawn="1"/>
        </p:nvSpPr>
        <p:spPr>
          <a:xfrm>
            <a:off x="8249632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900" baseline="0" dirty="0">
                <a:solidFill>
                  <a:srgbClr val="424A54"/>
                </a:solidFill>
              </a:rPr>
              <a:t>| </a:t>
            </a:r>
            <a:endParaRPr lang="fr-FR" sz="900" dirty="0">
              <a:solidFill>
                <a:srgbClr val="424A54"/>
              </a:solidFill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AE31B48A-9088-AA4E-B783-D25293ED4594}"/>
              </a:ext>
            </a:extLst>
          </p:cNvPr>
          <p:cNvSpPr txBox="1"/>
          <p:nvPr userDrawn="1"/>
        </p:nvSpPr>
        <p:spPr>
          <a:xfrm>
            <a:off x="8515350" y="6165304"/>
            <a:ext cx="628650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E95CEF7-3B83-8B4D-9762-72773A2E5289}" type="slidenum">
              <a:rPr lang="fr-FR" sz="900" b="1" smtClean="0">
                <a:solidFill>
                  <a:schemeClr val="bg1"/>
                </a:solidFill>
              </a:rPr>
              <a:pPr algn="ctr"/>
              <a:t>‹N°›</a:t>
            </a:fld>
            <a:endParaRPr lang="fr-FR" sz="900" b="1" dirty="0">
              <a:solidFill>
                <a:schemeClr val="bg1"/>
              </a:solidFill>
            </a:endParaRPr>
          </a:p>
        </p:txBody>
      </p:sp>
      <p:sp>
        <p:nvSpPr>
          <p:cNvPr id="25" name="Shape 4880">
            <a:extLst>
              <a:ext uri="{FF2B5EF4-FFF2-40B4-BE49-F238E27FC236}">
                <a16:creationId xmlns:a16="http://schemas.microsoft.com/office/drawing/2014/main" id="{C6D5E2ED-FC93-F046-BD46-AF2B70901A11}"/>
              </a:ext>
            </a:extLst>
          </p:cNvPr>
          <p:cNvSpPr>
            <a:spLocks noChangeAspect="1"/>
          </p:cNvSpPr>
          <p:nvPr userDrawn="1"/>
        </p:nvSpPr>
        <p:spPr>
          <a:xfrm>
            <a:off x="6680786" y="6456763"/>
            <a:ext cx="123463" cy="10977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396" y="62493"/>
                </a:moveTo>
                <a:lnTo>
                  <a:pt x="117396" y="62493"/>
                </a:lnTo>
                <a:cubicBezTo>
                  <a:pt x="64295" y="4987"/>
                  <a:pt x="64295" y="4987"/>
                  <a:pt x="64295" y="4987"/>
                </a:cubicBezTo>
                <a:cubicBezTo>
                  <a:pt x="61952" y="0"/>
                  <a:pt x="57527" y="0"/>
                  <a:pt x="55184" y="4987"/>
                </a:cubicBezTo>
                <a:cubicBezTo>
                  <a:pt x="2342" y="62493"/>
                  <a:pt x="2342" y="62493"/>
                  <a:pt x="2342" y="62493"/>
                </a:cubicBezTo>
                <a:cubicBezTo>
                  <a:pt x="0" y="64841"/>
                  <a:pt x="2342" y="67481"/>
                  <a:pt x="4685" y="67481"/>
                </a:cubicBezTo>
                <a:cubicBezTo>
                  <a:pt x="16138" y="67481"/>
                  <a:pt x="16138" y="67481"/>
                  <a:pt x="16138" y="67481"/>
                </a:cubicBezTo>
                <a:cubicBezTo>
                  <a:pt x="16138" y="114425"/>
                  <a:pt x="16138" y="114425"/>
                  <a:pt x="16138" y="114425"/>
                </a:cubicBezTo>
                <a:cubicBezTo>
                  <a:pt x="16138" y="117066"/>
                  <a:pt x="16138" y="119706"/>
                  <a:pt x="20563" y="119706"/>
                </a:cubicBezTo>
                <a:cubicBezTo>
                  <a:pt x="46073" y="119706"/>
                  <a:pt x="46073" y="119706"/>
                  <a:pt x="46073" y="119706"/>
                </a:cubicBezTo>
                <a:cubicBezTo>
                  <a:pt x="46073" y="72762"/>
                  <a:pt x="46073" y="72762"/>
                  <a:pt x="46073" y="72762"/>
                </a:cubicBezTo>
                <a:cubicBezTo>
                  <a:pt x="73665" y="72762"/>
                  <a:pt x="73665" y="72762"/>
                  <a:pt x="73665" y="72762"/>
                </a:cubicBezTo>
                <a:cubicBezTo>
                  <a:pt x="73665" y="119706"/>
                  <a:pt x="73665" y="119706"/>
                  <a:pt x="73665" y="119706"/>
                </a:cubicBezTo>
                <a:cubicBezTo>
                  <a:pt x="99175" y="119706"/>
                  <a:pt x="99175" y="119706"/>
                  <a:pt x="99175" y="119706"/>
                </a:cubicBezTo>
                <a:cubicBezTo>
                  <a:pt x="103600" y="119706"/>
                  <a:pt x="103600" y="117066"/>
                  <a:pt x="103600" y="114425"/>
                </a:cubicBezTo>
                <a:cubicBezTo>
                  <a:pt x="103600" y="67481"/>
                  <a:pt x="103600" y="67481"/>
                  <a:pt x="103600" y="67481"/>
                </a:cubicBezTo>
                <a:cubicBezTo>
                  <a:pt x="115314" y="67481"/>
                  <a:pt x="115314" y="67481"/>
                  <a:pt x="115314" y="67481"/>
                </a:cubicBezTo>
                <a:cubicBezTo>
                  <a:pt x="117396" y="67481"/>
                  <a:pt x="119739" y="64841"/>
                  <a:pt x="117396" y="62493"/>
                </a:cubicBezTo>
              </a:path>
            </a:pathLst>
          </a:custGeom>
          <a:solidFill>
            <a:srgbClr val="424A54"/>
          </a:solidFill>
          <a:ln>
            <a:noFill/>
          </a:ln>
        </p:spPr>
        <p:txBody>
          <a:bodyPr lIns="68550" tIns="34275" rIns="68550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7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E4127467-6240-A941-94FC-DA4D1919A56E}"/>
              </a:ext>
            </a:extLst>
          </p:cNvPr>
          <p:cNvSpPr txBox="1"/>
          <p:nvPr userDrawn="1"/>
        </p:nvSpPr>
        <p:spPr>
          <a:xfrm>
            <a:off x="6732241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900" baseline="0" dirty="0">
                <a:solidFill>
                  <a:srgbClr val="424A54"/>
                </a:solidFill>
              </a:rPr>
              <a:t>| </a:t>
            </a:r>
            <a:endParaRPr lang="fr-FR" sz="900" dirty="0">
              <a:solidFill>
                <a:srgbClr val="424A54"/>
              </a:solidFill>
            </a:endParaRP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8898CBA2-0CDE-624C-A86D-2FDABB444A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6464" y="6165304"/>
            <a:ext cx="1871662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/>
              <a:t>univ-tours.fr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23158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619673" y="1445247"/>
            <a:ext cx="5832410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2100" b="1">
                <a:solidFill>
                  <a:srgbClr val="45A59D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 hasCustomPrompt="1"/>
          </p:nvPr>
        </p:nvSpPr>
        <p:spPr>
          <a:xfrm>
            <a:off x="1619673" y="2099322"/>
            <a:ext cx="5831879" cy="230832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500" b="1">
                <a:solidFill>
                  <a:srgbClr val="424A54"/>
                </a:solidFill>
              </a:defRPr>
            </a:lvl1pPr>
            <a:lvl2pPr marL="342900" indent="0" algn="ctr">
              <a:buNone/>
              <a:defRPr sz="1500" b="1">
                <a:solidFill>
                  <a:srgbClr val="424A54"/>
                </a:solidFill>
              </a:defRPr>
            </a:lvl2pPr>
            <a:lvl3pPr marL="685800" indent="0" algn="ctr">
              <a:buNone/>
              <a:defRPr sz="1500" b="1">
                <a:solidFill>
                  <a:srgbClr val="424A54"/>
                </a:solidFill>
              </a:defRPr>
            </a:lvl3pPr>
            <a:lvl4pPr marL="1028700" indent="0" algn="ctr">
              <a:buNone/>
              <a:defRPr sz="1500" b="1">
                <a:solidFill>
                  <a:srgbClr val="424A54"/>
                </a:solidFill>
              </a:defRPr>
            </a:lvl4pPr>
            <a:lvl5pPr marL="1371600" indent="0" algn="ctr">
              <a:buNone/>
              <a:defRPr sz="1500" b="1">
                <a:solidFill>
                  <a:srgbClr val="424A54"/>
                </a:solidFill>
              </a:defRPr>
            </a:lvl5pPr>
          </a:lstStyle>
          <a:p>
            <a:pPr lvl="0"/>
            <a:r>
              <a:rPr lang="fr-FR" dirty="0"/>
              <a:t>Contact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BA2437D7-B8D8-324C-90F7-3A0A981A19A3}"/>
              </a:ext>
            </a:extLst>
          </p:cNvPr>
          <p:cNvSpPr txBox="1"/>
          <p:nvPr userDrawn="1"/>
        </p:nvSpPr>
        <p:spPr>
          <a:xfrm>
            <a:off x="8249632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900" baseline="0" dirty="0">
                <a:solidFill>
                  <a:srgbClr val="424A54"/>
                </a:solidFill>
              </a:rPr>
              <a:t>| </a:t>
            </a:r>
            <a:endParaRPr lang="fr-FR" sz="900" dirty="0">
              <a:solidFill>
                <a:srgbClr val="424A54"/>
              </a:solidFill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AC2E4CCB-A0F5-C54F-98F5-53DB67BA772B}"/>
              </a:ext>
            </a:extLst>
          </p:cNvPr>
          <p:cNvSpPr txBox="1"/>
          <p:nvPr userDrawn="1"/>
        </p:nvSpPr>
        <p:spPr>
          <a:xfrm>
            <a:off x="8515350" y="6165304"/>
            <a:ext cx="628650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E95CEF7-3B83-8B4D-9762-72773A2E5289}" type="slidenum">
              <a:rPr lang="fr-FR" sz="900" b="1" smtClean="0">
                <a:solidFill>
                  <a:schemeClr val="bg1"/>
                </a:solidFill>
              </a:rPr>
              <a:pPr algn="ctr"/>
              <a:t>‹N°›</a:t>
            </a:fld>
            <a:endParaRPr lang="fr-FR" sz="900" b="1" dirty="0">
              <a:solidFill>
                <a:schemeClr val="bg1"/>
              </a:solidFill>
            </a:endParaRPr>
          </a:p>
        </p:txBody>
      </p:sp>
      <p:sp>
        <p:nvSpPr>
          <p:cNvPr id="24" name="Shape 4880">
            <a:extLst>
              <a:ext uri="{FF2B5EF4-FFF2-40B4-BE49-F238E27FC236}">
                <a16:creationId xmlns:a16="http://schemas.microsoft.com/office/drawing/2014/main" id="{0BCFE733-9495-EC47-9083-6A9DF34916BA}"/>
              </a:ext>
            </a:extLst>
          </p:cNvPr>
          <p:cNvSpPr>
            <a:spLocks noChangeAspect="1"/>
          </p:cNvSpPr>
          <p:nvPr userDrawn="1"/>
        </p:nvSpPr>
        <p:spPr>
          <a:xfrm>
            <a:off x="6680786" y="6456763"/>
            <a:ext cx="123463" cy="10977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396" y="62493"/>
                </a:moveTo>
                <a:lnTo>
                  <a:pt x="117396" y="62493"/>
                </a:lnTo>
                <a:cubicBezTo>
                  <a:pt x="64295" y="4987"/>
                  <a:pt x="64295" y="4987"/>
                  <a:pt x="64295" y="4987"/>
                </a:cubicBezTo>
                <a:cubicBezTo>
                  <a:pt x="61952" y="0"/>
                  <a:pt x="57527" y="0"/>
                  <a:pt x="55184" y="4987"/>
                </a:cubicBezTo>
                <a:cubicBezTo>
                  <a:pt x="2342" y="62493"/>
                  <a:pt x="2342" y="62493"/>
                  <a:pt x="2342" y="62493"/>
                </a:cubicBezTo>
                <a:cubicBezTo>
                  <a:pt x="0" y="64841"/>
                  <a:pt x="2342" y="67481"/>
                  <a:pt x="4685" y="67481"/>
                </a:cubicBezTo>
                <a:cubicBezTo>
                  <a:pt x="16138" y="67481"/>
                  <a:pt x="16138" y="67481"/>
                  <a:pt x="16138" y="67481"/>
                </a:cubicBezTo>
                <a:cubicBezTo>
                  <a:pt x="16138" y="114425"/>
                  <a:pt x="16138" y="114425"/>
                  <a:pt x="16138" y="114425"/>
                </a:cubicBezTo>
                <a:cubicBezTo>
                  <a:pt x="16138" y="117066"/>
                  <a:pt x="16138" y="119706"/>
                  <a:pt x="20563" y="119706"/>
                </a:cubicBezTo>
                <a:cubicBezTo>
                  <a:pt x="46073" y="119706"/>
                  <a:pt x="46073" y="119706"/>
                  <a:pt x="46073" y="119706"/>
                </a:cubicBezTo>
                <a:cubicBezTo>
                  <a:pt x="46073" y="72762"/>
                  <a:pt x="46073" y="72762"/>
                  <a:pt x="46073" y="72762"/>
                </a:cubicBezTo>
                <a:cubicBezTo>
                  <a:pt x="73665" y="72762"/>
                  <a:pt x="73665" y="72762"/>
                  <a:pt x="73665" y="72762"/>
                </a:cubicBezTo>
                <a:cubicBezTo>
                  <a:pt x="73665" y="119706"/>
                  <a:pt x="73665" y="119706"/>
                  <a:pt x="73665" y="119706"/>
                </a:cubicBezTo>
                <a:cubicBezTo>
                  <a:pt x="99175" y="119706"/>
                  <a:pt x="99175" y="119706"/>
                  <a:pt x="99175" y="119706"/>
                </a:cubicBezTo>
                <a:cubicBezTo>
                  <a:pt x="103600" y="119706"/>
                  <a:pt x="103600" y="117066"/>
                  <a:pt x="103600" y="114425"/>
                </a:cubicBezTo>
                <a:cubicBezTo>
                  <a:pt x="103600" y="67481"/>
                  <a:pt x="103600" y="67481"/>
                  <a:pt x="103600" y="67481"/>
                </a:cubicBezTo>
                <a:cubicBezTo>
                  <a:pt x="115314" y="67481"/>
                  <a:pt x="115314" y="67481"/>
                  <a:pt x="115314" y="67481"/>
                </a:cubicBezTo>
                <a:cubicBezTo>
                  <a:pt x="117396" y="67481"/>
                  <a:pt x="119739" y="64841"/>
                  <a:pt x="117396" y="62493"/>
                </a:cubicBezTo>
              </a:path>
            </a:pathLst>
          </a:custGeom>
          <a:solidFill>
            <a:srgbClr val="424A54"/>
          </a:solidFill>
          <a:ln>
            <a:noFill/>
          </a:ln>
        </p:spPr>
        <p:txBody>
          <a:bodyPr lIns="68550" tIns="34275" rIns="68550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7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AA39A344-6979-3B4F-BD18-7060B5F976F3}"/>
              </a:ext>
            </a:extLst>
          </p:cNvPr>
          <p:cNvSpPr txBox="1"/>
          <p:nvPr userDrawn="1"/>
        </p:nvSpPr>
        <p:spPr>
          <a:xfrm>
            <a:off x="6732241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900" baseline="0" dirty="0">
                <a:solidFill>
                  <a:srgbClr val="424A54"/>
                </a:solidFill>
              </a:rPr>
              <a:t>| </a:t>
            </a:r>
            <a:endParaRPr lang="fr-FR" sz="900" dirty="0">
              <a:solidFill>
                <a:srgbClr val="424A54"/>
              </a:solidFill>
            </a:endParaRPr>
          </a:p>
        </p:txBody>
      </p: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DB16123F-0024-6243-84D0-668BB75304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6464" y="6165304"/>
            <a:ext cx="1871662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/>
              <a:t>univ-tours.fr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2283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e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10">
            <a:extLst>
              <a:ext uri="{FF2B5EF4-FFF2-40B4-BE49-F238E27FC236}">
                <a16:creationId xmlns:a16="http://schemas.microsoft.com/office/drawing/2014/main" id="{9E86A5EC-20E8-D44F-AF15-8AEC060BC1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1912" y="6165304"/>
            <a:ext cx="3240087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de votre présentation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5A9F804-5166-8142-9634-5D7E3F11A6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544" y="1498604"/>
            <a:ext cx="3854528" cy="12784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>
                <a:solidFill>
                  <a:srgbClr val="45A59D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7CABBE0-88E1-B84C-91DB-39D57E160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3070" y="514924"/>
            <a:ext cx="4204027" cy="552643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45A59D"/>
              </a:buClr>
              <a:buSzPct val="80000"/>
              <a:buFont typeface="Wingdings" pitchFamily="2" charset="2"/>
              <a:buChar char="§"/>
              <a:defRPr/>
            </a:lvl1pPr>
            <a:lvl2pPr marL="742950" indent="-285750">
              <a:buClr>
                <a:srgbClr val="45A59D"/>
              </a:buClr>
              <a:buSzPct val="80000"/>
              <a:buFont typeface="Wingdings" pitchFamily="2" charset="2"/>
              <a:buChar char="§"/>
              <a:defRPr/>
            </a:lvl2pPr>
            <a:lvl3pPr marL="1143000" indent="-228600">
              <a:buClr>
                <a:srgbClr val="45A59D"/>
              </a:buClr>
              <a:buSzPct val="80000"/>
              <a:buFont typeface="Wingdings" pitchFamily="2" charset="2"/>
              <a:buChar char="§"/>
              <a:defRPr/>
            </a:lvl3pPr>
            <a:lvl4pPr marL="1600200" indent="-228600">
              <a:buClr>
                <a:srgbClr val="45A59D"/>
              </a:buClr>
              <a:buSzPct val="80000"/>
              <a:buFont typeface="Wingdings" pitchFamily="2" charset="2"/>
              <a:buChar char="§"/>
              <a:defRPr/>
            </a:lvl4pPr>
            <a:lvl5pPr marL="2057400" indent="-228600">
              <a:buClr>
                <a:srgbClr val="45A59D"/>
              </a:buClr>
              <a:buSzPct val="80000"/>
              <a:buFont typeface="Wingdings" pitchFamily="2" charset="2"/>
              <a:buChar char="§"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84904EC-3F6A-D647-81F1-6D6DAB843E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544" y="2777069"/>
            <a:ext cx="3854528" cy="25844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F812B03-3F17-1A4E-9FFC-7AC9B5553A98}"/>
              </a:ext>
            </a:extLst>
          </p:cNvPr>
          <p:cNvSpPr txBox="1"/>
          <p:nvPr userDrawn="1"/>
        </p:nvSpPr>
        <p:spPr>
          <a:xfrm>
            <a:off x="8249632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F58E1E2-8F28-EF4E-8FEE-EDAF7F9C54FA}"/>
              </a:ext>
            </a:extLst>
          </p:cNvPr>
          <p:cNvSpPr txBox="1"/>
          <p:nvPr userDrawn="1"/>
        </p:nvSpPr>
        <p:spPr>
          <a:xfrm>
            <a:off x="8515350" y="6165304"/>
            <a:ext cx="628650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E95CEF7-3B83-8B4D-9762-72773A2E5289}" type="slidenum">
              <a:rPr lang="fr-FR" sz="1200" b="1" smtClean="0">
                <a:solidFill>
                  <a:schemeClr val="bg1"/>
                </a:solidFill>
              </a:rPr>
              <a:pPr algn="ctr"/>
              <a:t>‹N°›</a:t>
            </a:fld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18" name="Shape 4880">
            <a:extLst>
              <a:ext uri="{FF2B5EF4-FFF2-40B4-BE49-F238E27FC236}">
                <a16:creationId xmlns:a16="http://schemas.microsoft.com/office/drawing/2014/main" id="{D378E8F2-0624-3E49-AF47-09B31CAF106E}"/>
              </a:ext>
            </a:extLst>
          </p:cNvPr>
          <p:cNvSpPr>
            <a:spLocks noChangeAspect="1"/>
          </p:cNvSpPr>
          <p:nvPr userDrawn="1"/>
        </p:nvSpPr>
        <p:spPr>
          <a:xfrm>
            <a:off x="6680785" y="6456763"/>
            <a:ext cx="123463" cy="10977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396" y="62493"/>
                </a:moveTo>
                <a:lnTo>
                  <a:pt x="117396" y="62493"/>
                </a:lnTo>
                <a:cubicBezTo>
                  <a:pt x="64295" y="4987"/>
                  <a:pt x="64295" y="4987"/>
                  <a:pt x="64295" y="4987"/>
                </a:cubicBezTo>
                <a:cubicBezTo>
                  <a:pt x="61952" y="0"/>
                  <a:pt x="57527" y="0"/>
                  <a:pt x="55184" y="4987"/>
                </a:cubicBezTo>
                <a:cubicBezTo>
                  <a:pt x="2342" y="62493"/>
                  <a:pt x="2342" y="62493"/>
                  <a:pt x="2342" y="62493"/>
                </a:cubicBezTo>
                <a:cubicBezTo>
                  <a:pt x="0" y="64841"/>
                  <a:pt x="2342" y="67481"/>
                  <a:pt x="4685" y="67481"/>
                </a:cubicBezTo>
                <a:cubicBezTo>
                  <a:pt x="16138" y="67481"/>
                  <a:pt x="16138" y="67481"/>
                  <a:pt x="16138" y="67481"/>
                </a:cubicBezTo>
                <a:cubicBezTo>
                  <a:pt x="16138" y="114425"/>
                  <a:pt x="16138" y="114425"/>
                  <a:pt x="16138" y="114425"/>
                </a:cubicBezTo>
                <a:cubicBezTo>
                  <a:pt x="16138" y="117066"/>
                  <a:pt x="16138" y="119706"/>
                  <a:pt x="20563" y="119706"/>
                </a:cubicBezTo>
                <a:cubicBezTo>
                  <a:pt x="46073" y="119706"/>
                  <a:pt x="46073" y="119706"/>
                  <a:pt x="46073" y="119706"/>
                </a:cubicBezTo>
                <a:cubicBezTo>
                  <a:pt x="46073" y="72762"/>
                  <a:pt x="46073" y="72762"/>
                  <a:pt x="46073" y="72762"/>
                </a:cubicBezTo>
                <a:cubicBezTo>
                  <a:pt x="73665" y="72762"/>
                  <a:pt x="73665" y="72762"/>
                  <a:pt x="73665" y="72762"/>
                </a:cubicBezTo>
                <a:cubicBezTo>
                  <a:pt x="73665" y="119706"/>
                  <a:pt x="73665" y="119706"/>
                  <a:pt x="73665" y="119706"/>
                </a:cubicBezTo>
                <a:cubicBezTo>
                  <a:pt x="99175" y="119706"/>
                  <a:pt x="99175" y="119706"/>
                  <a:pt x="99175" y="119706"/>
                </a:cubicBezTo>
                <a:cubicBezTo>
                  <a:pt x="103600" y="119706"/>
                  <a:pt x="103600" y="117066"/>
                  <a:pt x="103600" y="114425"/>
                </a:cubicBezTo>
                <a:cubicBezTo>
                  <a:pt x="103600" y="67481"/>
                  <a:pt x="103600" y="67481"/>
                  <a:pt x="103600" y="67481"/>
                </a:cubicBezTo>
                <a:cubicBezTo>
                  <a:pt x="115314" y="67481"/>
                  <a:pt x="115314" y="67481"/>
                  <a:pt x="115314" y="67481"/>
                </a:cubicBezTo>
                <a:cubicBezTo>
                  <a:pt x="117396" y="67481"/>
                  <a:pt x="119739" y="64841"/>
                  <a:pt x="117396" y="62493"/>
                </a:cubicBezTo>
              </a:path>
            </a:pathLst>
          </a:custGeom>
          <a:solidFill>
            <a:srgbClr val="424A54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C5CC901-DD1A-6B4E-9225-B32475BC95E1}"/>
              </a:ext>
            </a:extLst>
          </p:cNvPr>
          <p:cNvSpPr txBox="1"/>
          <p:nvPr userDrawn="1"/>
        </p:nvSpPr>
        <p:spPr>
          <a:xfrm>
            <a:off x="6732240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9265F587-209E-8441-88F5-14ADBFCF6B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6463" y="6165304"/>
            <a:ext cx="1871662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/>
              <a:t>univ-tours.fr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7105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10">
            <a:extLst>
              <a:ext uri="{FF2B5EF4-FFF2-40B4-BE49-F238E27FC236}">
                <a16:creationId xmlns:a16="http://schemas.microsoft.com/office/drawing/2014/main" id="{3D578572-C9C4-1B45-A1B9-7C1C5FB79D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1912" y="6165304"/>
            <a:ext cx="3240087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de votre présentation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E8D2074-61F0-EF41-B804-FB76C3788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665" y="4739680"/>
            <a:ext cx="859666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>
                <a:solidFill>
                  <a:srgbClr val="45A59D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C53D8247-2A2A-D24D-B691-474156EAB7C5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273665" y="548680"/>
            <a:ext cx="8596668" cy="384571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/>
              <a:t>Cliquez sur l’icône pour ajouter une image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E647747-A5BC-9846-859B-08CB3076D1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3665" y="5306418"/>
            <a:ext cx="8596667" cy="6740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ACD686F-E67C-0049-BC07-CBC10AA51E9B}"/>
              </a:ext>
            </a:extLst>
          </p:cNvPr>
          <p:cNvSpPr txBox="1"/>
          <p:nvPr userDrawn="1"/>
        </p:nvSpPr>
        <p:spPr>
          <a:xfrm>
            <a:off x="8249632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D8CC53D2-72AB-F444-B0D6-E639EFB8446B}"/>
              </a:ext>
            </a:extLst>
          </p:cNvPr>
          <p:cNvSpPr txBox="1"/>
          <p:nvPr userDrawn="1"/>
        </p:nvSpPr>
        <p:spPr>
          <a:xfrm>
            <a:off x="8515350" y="6165304"/>
            <a:ext cx="628650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E95CEF7-3B83-8B4D-9762-72773A2E5289}" type="slidenum">
              <a:rPr lang="fr-FR" sz="1200" b="1" smtClean="0">
                <a:solidFill>
                  <a:schemeClr val="bg1"/>
                </a:solidFill>
              </a:rPr>
              <a:pPr algn="ctr"/>
              <a:t>‹N°›</a:t>
            </a:fld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21" name="Shape 4880">
            <a:extLst>
              <a:ext uri="{FF2B5EF4-FFF2-40B4-BE49-F238E27FC236}">
                <a16:creationId xmlns:a16="http://schemas.microsoft.com/office/drawing/2014/main" id="{6A4B9627-9DAF-D74D-BC08-D64CC33E76A5}"/>
              </a:ext>
            </a:extLst>
          </p:cNvPr>
          <p:cNvSpPr>
            <a:spLocks noChangeAspect="1"/>
          </p:cNvSpPr>
          <p:nvPr userDrawn="1"/>
        </p:nvSpPr>
        <p:spPr>
          <a:xfrm>
            <a:off x="6680785" y="6456763"/>
            <a:ext cx="123463" cy="10977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396" y="62493"/>
                </a:moveTo>
                <a:lnTo>
                  <a:pt x="117396" y="62493"/>
                </a:lnTo>
                <a:cubicBezTo>
                  <a:pt x="64295" y="4987"/>
                  <a:pt x="64295" y="4987"/>
                  <a:pt x="64295" y="4987"/>
                </a:cubicBezTo>
                <a:cubicBezTo>
                  <a:pt x="61952" y="0"/>
                  <a:pt x="57527" y="0"/>
                  <a:pt x="55184" y="4987"/>
                </a:cubicBezTo>
                <a:cubicBezTo>
                  <a:pt x="2342" y="62493"/>
                  <a:pt x="2342" y="62493"/>
                  <a:pt x="2342" y="62493"/>
                </a:cubicBezTo>
                <a:cubicBezTo>
                  <a:pt x="0" y="64841"/>
                  <a:pt x="2342" y="67481"/>
                  <a:pt x="4685" y="67481"/>
                </a:cubicBezTo>
                <a:cubicBezTo>
                  <a:pt x="16138" y="67481"/>
                  <a:pt x="16138" y="67481"/>
                  <a:pt x="16138" y="67481"/>
                </a:cubicBezTo>
                <a:cubicBezTo>
                  <a:pt x="16138" y="114425"/>
                  <a:pt x="16138" y="114425"/>
                  <a:pt x="16138" y="114425"/>
                </a:cubicBezTo>
                <a:cubicBezTo>
                  <a:pt x="16138" y="117066"/>
                  <a:pt x="16138" y="119706"/>
                  <a:pt x="20563" y="119706"/>
                </a:cubicBezTo>
                <a:cubicBezTo>
                  <a:pt x="46073" y="119706"/>
                  <a:pt x="46073" y="119706"/>
                  <a:pt x="46073" y="119706"/>
                </a:cubicBezTo>
                <a:cubicBezTo>
                  <a:pt x="46073" y="72762"/>
                  <a:pt x="46073" y="72762"/>
                  <a:pt x="46073" y="72762"/>
                </a:cubicBezTo>
                <a:cubicBezTo>
                  <a:pt x="73665" y="72762"/>
                  <a:pt x="73665" y="72762"/>
                  <a:pt x="73665" y="72762"/>
                </a:cubicBezTo>
                <a:cubicBezTo>
                  <a:pt x="73665" y="119706"/>
                  <a:pt x="73665" y="119706"/>
                  <a:pt x="73665" y="119706"/>
                </a:cubicBezTo>
                <a:cubicBezTo>
                  <a:pt x="99175" y="119706"/>
                  <a:pt x="99175" y="119706"/>
                  <a:pt x="99175" y="119706"/>
                </a:cubicBezTo>
                <a:cubicBezTo>
                  <a:pt x="103600" y="119706"/>
                  <a:pt x="103600" y="117066"/>
                  <a:pt x="103600" y="114425"/>
                </a:cubicBezTo>
                <a:cubicBezTo>
                  <a:pt x="103600" y="67481"/>
                  <a:pt x="103600" y="67481"/>
                  <a:pt x="103600" y="67481"/>
                </a:cubicBezTo>
                <a:cubicBezTo>
                  <a:pt x="115314" y="67481"/>
                  <a:pt x="115314" y="67481"/>
                  <a:pt x="115314" y="67481"/>
                </a:cubicBezTo>
                <a:cubicBezTo>
                  <a:pt x="117396" y="67481"/>
                  <a:pt x="119739" y="64841"/>
                  <a:pt x="117396" y="62493"/>
                </a:cubicBezTo>
              </a:path>
            </a:pathLst>
          </a:custGeom>
          <a:solidFill>
            <a:srgbClr val="424A54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42D5E3A6-0F48-9B4C-8AB2-1E9C094B738D}"/>
              </a:ext>
            </a:extLst>
          </p:cNvPr>
          <p:cNvSpPr txBox="1"/>
          <p:nvPr userDrawn="1"/>
        </p:nvSpPr>
        <p:spPr>
          <a:xfrm>
            <a:off x="6732240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id="{E561801F-A72E-0843-A876-EFAC6C2B31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6463" y="6165304"/>
            <a:ext cx="1871662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/>
              <a:t>univ-tours.fr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9280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10">
            <a:extLst>
              <a:ext uri="{FF2B5EF4-FFF2-40B4-BE49-F238E27FC236}">
                <a16:creationId xmlns:a16="http://schemas.microsoft.com/office/drawing/2014/main" id="{70D971BD-59A7-2144-B898-0703E4BC31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1912" y="6165304"/>
            <a:ext cx="3240087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de votre présentation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E1FB2811-91F4-2B41-B4A3-F1CE4C781ED2}"/>
              </a:ext>
            </a:extLst>
          </p:cNvPr>
          <p:cNvSpPr txBox="1"/>
          <p:nvPr userDrawn="1"/>
        </p:nvSpPr>
        <p:spPr>
          <a:xfrm>
            <a:off x="8249632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885B1D1-1FD9-F940-A9F4-C6B3822C55AF}"/>
              </a:ext>
            </a:extLst>
          </p:cNvPr>
          <p:cNvSpPr txBox="1"/>
          <p:nvPr userDrawn="1"/>
        </p:nvSpPr>
        <p:spPr>
          <a:xfrm>
            <a:off x="8515350" y="6165304"/>
            <a:ext cx="628650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E95CEF7-3B83-8B4D-9762-72773A2E5289}" type="slidenum">
              <a:rPr lang="fr-FR" sz="1200" b="1" smtClean="0">
                <a:solidFill>
                  <a:schemeClr val="bg1"/>
                </a:solidFill>
              </a:rPr>
              <a:pPr algn="ctr"/>
              <a:t>‹N°›</a:t>
            </a:fld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20" name="Shape 4880">
            <a:extLst>
              <a:ext uri="{FF2B5EF4-FFF2-40B4-BE49-F238E27FC236}">
                <a16:creationId xmlns:a16="http://schemas.microsoft.com/office/drawing/2014/main" id="{1631A397-0493-214C-BE66-24D2263B078B}"/>
              </a:ext>
            </a:extLst>
          </p:cNvPr>
          <p:cNvSpPr>
            <a:spLocks noChangeAspect="1"/>
          </p:cNvSpPr>
          <p:nvPr userDrawn="1"/>
        </p:nvSpPr>
        <p:spPr>
          <a:xfrm>
            <a:off x="6680785" y="6456763"/>
            <a:ext cx="123463" cy="10977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396" y="62493"/>
                </a:moveTo>
                <a:lnTo>
                  <a:pt x="117396" y="62493"/>
                </a:lnTo>
                <a:cubicBezTo>
                  <a:pt x="64295" y="4987"/>
                  <a:pt x="64295" y="4987"/>
                  <a:pt x="64295" y="4987"/>
                </a:cubicBezTo>
                <a:cubicBezTo>
                  <a:pt x="61952" y="0"/>
                  <a:pt x="57527" y="0"/>
                  <a:pt x="55184" y="4987"/>
                </a:cubicBezTo>
                <a:cubicBezTo>
                  <a:pt x="2342" y="62493"/>
                  <a:pt x="2342" y="62493"/>
                  <a:pt x="2342" y="62493"/>
                </a:cubicBezTo>
                <a:cubicBezTo>
                  <a:pt x="0" y="64841"/>
                  <a:pt x="2342" y="67481"/>
                  <a:pt x="4685" y="67481"/>
                </a:cubicBezTo>
                <a:cubicBezTo>
                  <a:pt x="16138" y="67481"/>
                  <a:pt x="16138" y="67481"/>
                  <a:pt x="16138" y="67481"/>
                </a:cubicBezTo>
                <a:cubicBezTo>
                  <a:pt x="16138" y="114425"/>
                  <a:pt x="16138" y="114425"/>
                  <a:pt x="16138" y="114425"/>
                </a:cubicBezTo>
                <a:cubicBezTo>
                  <a:pt x="16138" y="117066"/>
                  <a:pt x="16138" y="119706"/>
                  <a:pt x="20563" y="119706"/>
                </a:cubicBezTo>
                <a:cubicBezTo>
                  <a:pt x="46073" y="119706"/>
                  <a:pt x="46073" y="119706"/>
                  <a:pt x="46073" y="119706"/>
                </a:cubicBezTo>
                <a:cubicBezTo>
                  <a:pt x="46073" y="72762"/>
                  <a:pt x="46073" y="72762"/>
                  <a:pt x="46073" y="72762"/>
                </a:cubicBezTo>
                <a:cubicBezTo>
                  <a:pt x="73665" y="72762"/>
                  <a:pt x="73665" y="72762"/>
                  <a:pt x="73665" y="72762"/>
                </a:cubicBezTo>
                <a:cubicBezTo>
                  <a:pt x="73665" y="119706"/>
                  <a:pt x="73665" y="119706"/>
                  <a:pt x="73665" y="119706"/>
                </a:cubicBezTo>
                <a:cubicBezTo>
                  <a:pt x="99175" y="119706"/>
                  <a:pt x="99175" y="119706"/>
                  <a:pt x="99175" y="119706"/>
                </a:cubicBezTo>
                <a:cubicBezTo>
                  <a:pt x="103600" y="119706"/>
                  <a:pt x="103600" y="117066"/>
                  <a:pt x="103600" y="114425"/>
                </a:cubicBezTo>
                <a:cubicBezTo>
                  <a:pt x="103600" y="67481"/>
                  <a:pt x="103600" y="67481"/>
                  <a:pt x="103600" y="67481"/>
                </a:cubicBezTo>
                <a:cubicBezTo>
                  <a:pt x="115314" y="67481"/>
                  <a:pt x="115314" y="67481"/>
                  <a:pt x="115314" y="67481"/>
                </a:cubicBezTo>
                <a:cubicBezTo>
                  <a:pt x="117396" y="67481"/>
                  <a:pt x="119739" y="64841"/>
                  <a:pt x="117396" y="62493"/>
                </a:cubicBezTo>
              </a:path>
            </a:pathLst>
          </a:custGeom>
          <a:solidFill>
            <a:srgbClr val="424A54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0DC3234-B441-3748-8C8E-1C14A52C94E0}"/>
              </a:ext>
            </a:extLst>
          </p:cNvPr>
          <p:cNvSpPr txBox="1"/>
          <p:nvPr userDrawn="1"/>
        </p:nvSpPr>
        <p:spPr>
          <a:xfrm>
            <a:off x="6732240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B11BE8E6-20F5-9B42-92D6-6441BF9D03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6463" y="6165304"/>
            <a:ext cx="1871662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/>
              <a:t>univ-tours.fr</a:t>
            </a:r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49356C6-30B1-6249-BD7B-60548AE28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45A59D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AA72F4C-CE85-264D-8756-00E54BD95A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844675"/>
            <a:ext cx="7886700" cy="136842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45A59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 marL="742950" indent="-285750">
              <a:buClr>
                <a:srgbClr val="45A59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2pPr>
            <a:lvl3pPr marL="1143000" indent="-228600">
              <a:buClr>
                <a:srgbClr val="45A59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1600200" indent="-228600">
              <a:buClr>
                <a:srgbClr val="45A59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 marL="2057400" indent="-228600">
              <a:buClr>
                <a:srgbClr val="45A59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52331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10">
            <a:extLst>
              <a:ext uri="{FF2B5EF4-FFF2-40B4-BE49-F238E27FC236}">
                <a16:creationId xmlns:a16="http://schemas.microsoft.com/office/drawing/2014/main" id="{054735E8-42FE-474E-A01B-7A232636CB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1912" y="6165304"/>
            <a:ext cx="3240087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de votre présentation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D1FFAAB-2D88-4343-B657-4D7E54301F4B}"/>
              </a:ext>
            </a:extLst>
          </p:cNvPr>
          <p:cNvSpPr txBox="1"/>
          <p:nvPr userDrawn="1"/>
        </p:nvSpPr>
        <p:spPr>
          <a:xfrm>
            <a:off x="8249632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25D55BA-4318-A744-BABF-4D3AC917CC9D}"/>
              </a:ext>
            </a:extLst>
          </p:cNvPr>
          <p:cNvSpPr txBox="1"/>
          <p:nvPr userDrawn="1"/>
        </p:nvSpPr>
        <p:spPr>
          <a:xfrm>
            <a:off x="8515350" y="6165304"/>
            <a:ext cx="628650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E95CEF7-3B83-8B4D-9762-72773A2E5289}" type="slidenum">
              <a:rPr lang="fr-FR" sz="1200" b="1" smtClean="0">
                <a:solidFill>
                  <a:schemeClr val="bg1"/>
                </a:solidFill>
              </a:rPr>
              <a:pPr algn="ctr"/>
              <a:t>‹N°›</a:t>
            </a:fld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20" name="Shape 4880">
            <a:extLst>
              <a:ext uri="{FF2B5EF4-FFF2-40B4-BE49-F238E27FC236}">
                <a16:creationId xmlns:a16="http://schemas.microsoft.com/office/drawing/2014/main" id="{04CFF14A-9F40-8B41-A0EB-117F61C22577}"/>
              </a:ext>
            </a:extLst>
          </p:cNvPr>
          <p:cNvSpPr>
            <a:spLocks noChangeAspect="1"/>
          </p:cNvSpPr>
          <p:nvPr userDrawn="1"/>
        </p:nvSpPr>
        <p:spPr>
          <a:xfrm>
            <a:off x="6680785" y="6456763"/>
            <a:ext cx="123463" cy="10977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396" y="62493"/>
                </a:moveTo>
                <a:lnTo>
                  <a:pt x="117396" y="62493"/>
                </a:lnTo>
                <a:cubicBezTo>
                  <a:pt x="64295" y="4987"/>
                  <a:pt x="64295" y="4987"/>
                  <a:pt x="64295" y="4987"/>
                </a:cubicBezTo>
                <a:cubicBezTo>
                  <a:pt x="61952" y="0"/>
                  <a:pt x="57527" y="0"/>
                  <a:pt x="55184" y="4987"/>
                </a:cubicBezTo>
                <a:cubicBezTo>
                  <a:pt x="2342" y="62493"/>
                  <a:pt x="2342" y="62493"/>
                  <a:pt x="2342" y="62493"/>
                </a:cubicBezTo>
                <a:cubicBezTo>
                  <a:pt x="0" y="64841"/>
                  <a:pt x="2342" y="67481"/>
                  <a:pt x="4685" y="67481"/>
                </a:cubicBezTo>
                <a:cubicBezTo>
                  <a:pt x="16138" y="67481"/>
                  <a:pt x="16138" y="67481"/>
                  <a:pt x="16138" y="67481"/>
                </a:cubicBezTo>
                <a:cubicBezTo>
                  <a:pt x="16138" y="114425"/>
                  <a:pt x="16138" y="114425"/>
                  <a:pt x="16138" y="114425"/>
                </a:cubicBezTo>
                <a:cubicBezTo>
                  <a:pt x="16138" y="117066"/>
                  <a:pt x="16138" y="119706"/>
                  <a:pt x="20563" y="119706"/>
                </a:cubicBezTo>
                <a:cubicBezTo>
                  <a:pt x="46073" y="119706"/>
                  <a:pt x="46073" y="119706"/>
                  <a:pt x="46073" y="119706"/>
                </a:cubicBezTo>
                <a:cubicBezTo>
                  <a:pt x="46073" y="72762"/>
                  <a:pt x="46073" y="72762"/>
                  <a:pt x="46073" y="72762"/>
                </a:cubicBezTo>
                <a:cubicBezTo>
                  <a:pt x="73665" y="72762"/>
                  <a:pt x="73665" y="72762"/>
                  <a:pt x="73665" y="72762"/>
                </a:cubicBezTo>
                <a:cubicBezTo>
                  <a:pt x="73665" y="119706"/>
                  <a:pt x="73665" y="119706"/>
                  <a:pt x="73665" y="119706"/>
                </a:cubicBezTo>
                <a:cubicBezTo>
                  <a:pt x="99175" y="119706"/>
                  <a:pt x="99175" y="119706"/>
                  <a:pt x="99175" y="119706"/>
                </a:cubicBezTo>
                <a:cubicBezTo>
                  <a:pt x="103600" y="119706"/>
                  <a:pt x="103600" y="117066"/>
                  <a:pt x="103600" y="114425"/>
                </a:cubicBezTo>
                <a:cubicBezTo>
                  <a:pt x="103600" y="67481"/>
                  <a:pt x="103600" y="67481"/>
                  <a:pt x="103600" y="67481"/>
                </a:cubicBezTo>
                <a:cubicBezTo>
                  <a:pt x="115314" y="67481"/>
                  <a:pt x="115314" y="67481"/>
                  <a:pt x="115314" y="67481"/>
                </a:cubicBezTo>
                <a:cubicBezTo>
                  <a:pt x="117396" y="67481"/>
                  <a:pt x="119739" y="64841"/>
                  <a:pt x="117396" y="62493"/>
                </a:cubicBezTo>
              </a:path>
            </a:pathLst>
          </a:custGeom>
          <a:solidFill>
            <a:srgbClr val="424A54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CFD81780-EAF1-BD47-8555-463C76904A2E}"/>
              </a:ext>
            </a:extLst>
          </p:cNvPr>
          <p:cNvSpPr txBox="1"/>
          <p:nvPr userDrawn="1"/>
        </p:nvSpPr>
        <p:spPr>
          <a:xfrm>
            <a:off x="6732240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4952823E-E6AB-AC42-8C5B-D07522243C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6463" y="6165304"/>
            <a:ext cx="1871662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/>
              <a:t>univ-tours.fr</a:t>
            </a:r>
            <a:endParaRPr lang="fr-FR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8FC63014-70D1-5F4A-805F-7E5ED6435B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7865" y="1200179"/>
            <a:ext cx="4006613" cy="27432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45A59D"/>
              </a:buClr>
              <a:buFont typeface="Wingdings" pitchFamily="2" charset="2"/>
              <a:buChar char="§"/>
              <a:defRPr sz="1800"/>
            </a:lvl1pPr>
            <a:lvl2pPr marL="742950" indent="-285750">
              <a:buClr>
                <a:srgbClr val="45A59D"/>
              </a:buClr>
              <a:buFont typeface="Wingdings" pitchFamily="2" charset="2"/>
              <a:buChar char="§"/>
              <a:defRPr sz="1800"/>
            </a:lvl2pPr>
            <a:lvl3pPr marL="1143000" indent="-228600">
              <a:buClr>
                <a:srgbClr val="45A59D"/>
              </a:buClr>
              <a:buFont typeface="Wingdings" pitchFamily="2" charset="2"/>
              <a:buChar char="§"/>
              <a:defRPr sz="1800"/>
            </a:lvl3pPr>
            <a:lvl4pPr marL="1600200" indent="-228600">
              <a:buClr>
                <a:srgbClr val="45A59D"/>
              </a:buClr>
              <a:buFont typeface="Wingdings" pitchFamily="2" charset="2"/>
              <a:buChar char="§"/>
              <a:defRPr sz="1800"/>
            </a:lvl4pPr>
            <a:lvl5pPr marL="2057400" indent="-228600">
              <a:buClr>
                <a:srgbClr val="45A59D"/>
              </a:buClr>
              <a:buFont typeface="Wingdings" pitchFamily="2" charset="2"/>
              <a:buChar char="§"/>
              <a:defRPr sz="180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3" name="Espace réservé du texte 12">
            <a:extLst>
              <a:ext uri="{FF2B5EF4-FFF2-40B4-BE49-F238E27FC236}">
                <a16:creationId xmlns:a16="http://schemas.microsoft.com/office/drawing/2014/main" id="{11E74D3B-AC89-7646-B148-78FCF43D5A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84479" y="1200179"/>
            <a:ext cx="4281934" cy="27432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45A59D"/>
              </a:buClr>
              <a:buFont typeface="Wingdings" pitchFamily="2" charset="2"/>
              <a:buChar char="§"/>
              <a:defRPr sz="1800"/>
            </a:lvl1pPr>
            <a:lvl2pPr marL="742950" indent="-285750">
              <a:buClr>
                <a:srgbClr val="45A59D"/>
              </a:buClr>
              <a:buFont typeface="Wingdings" pitchFamily="2" charset="2"/>
              <a:buChar char="§"/>
              <a:defRPr sz="1800"/>
            </a:lvl2pPr>
            <a:lvl3pPr marL="1143000" indent="-228600">
              <a:buClr>
                <a:srgbClr val="45A59D"/>
              </a:buClr>
              <a:buFont typeface="Wingdings" pitchFamily="2" charset="2"/>
              <a:buChar char="§"/>
              <a:defRPr sz="1800"/>
            </a:lvl3pPr>
            <a:lvl4pPr marL="1600200" indent="-228600">
              <a:buClr>
                <a:srgbClr val="45A59D"/>
              </a:buClr>
              <a:buFont typeface="Wingdings" pitchFamily="2" charset="2"/>
              <a:buChar char="§"/>
              <a:defRPr sz="1800"/>
            </a:lvl4pPr>
            <a:lvl5pPr marL="2057400" indent="-228600">
              <a:buClr>
                <a:srgbClr val="45A59D"/>
              </a:buClr>
              <a:buFont typeface="Wingdings" pitchFamily="2" charset="2"/>
              <a:buChar char="§"/>
              <a:defRPr sz="180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693B6082-33D1-A04B-8755-B85BA3A84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65" y="365125"/>
            <a:ext cx="8288547" cy="543595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45A59D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785013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1999" y="1749840"/>
            <a:ext cx="4114801" cy="3406061"/>
          </a:xfrm>
          <a:prstGeom prst="rect">
            <a:avLst/>
          </a:prstGeom>
        </p:spPr>
        <p:txBody>
          <a:bodyPr wrap="square" lIns="0" tIns="0" rIns="0" bIns="0" numCol="1" spcCol="1080000">
            <a:spAutoFit/>
          </a:bodyPr>
          <a:lstStyle>
            <a:lvl1pPr marL="0" indent="0" algn="l">
              <a:spcBef>
                <a:spcPts val="2000"/>
              </a:spcBef>
              <a:buNone/>
              <a:defRPr lang="fr-FR" sz="1400" smtClean="0">
                <a:solidFill>
                  <a:srgbClr val="424A54"/>
                </a:solidFill>
                <a:effectLst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 err="1"/>
              <a:t>Sum</a:t>
            </a:r>
            <a:r>
              <a:rPr lang="fr-FR" dirty="0"/>
              <a:t> </a:t>
            </a:r>
            <a:r>
              <a:rPr lang="fr-FR" dirty="0" err="1"/>
              <a:t>everum</a:t>
            </a:r>
            <a:r>
              <a:rPr lang="fr-FR" dirty="0"/>
              <a:t> </a:t>
            </a:r>
            <a:r>
              <a:rPr lang="fr-FR" dirty="0" err="1"/>
              <a:t>faccus</a:t>
            </a:r>
            <a:r>
              <a:rPr lang="fr-FR" dirty="0"/>
              <a:t> non </a:t>
            </a:r>
            <a:r>
              <a:rPr lang="fr-FR" dirty="0" err="1"/>
              <a:t>cusdae</a:t>
            </a:r>
            <a:r>
              <a:rPr lang="fr-FR" dirty="0"/>
              <a:t> </a:t>
            </a:r>
            <a:r>
              <a:rPr lang="fr-FR" dirty="0" err="1"/>
              <a:t>vitatis</a:t>
            </a:r>
            <a:r>
              <a:rPr lang="fr-FR" dirty="0"/>
              <a:t> con </a:t>
            </a:r>
            <a:r>
              <a:rPr lang="fr-FR" dirty="0" err="1"/>
              <a:t>pla</a:t>
            </a:r>
            <a:r>
              <a:rPr lang="fr-FR" dirty="0"/>
              <a:t> </a:t>
            </a:r>
            <a:r>
              <a:rPr lang="fr-FR" dirty="0" err="1"/>
              <a:t>ipsanti</a:t>
            </a:r>
            <a:r>
              <a:rPr lang="fr-FR" dirty="0"/>
              <a:t> </a:t>
            </a:r>
            <a:r>
              <a:rPr lang="fr-FR" dirty="0" err="1"/>
              <a:t>volor</a:t>
            </a:r>
            <a:r>
              <a:rPr lang="fr-FR" dirty="0"/>
              <a:t> </a:t>
            </a:r>
            <a:r>
              <a:rPr lang="fr-FR" dirty="0" err="1"/>
              <a:t>maio</a:t>
            </a:r>
            <a:r>
              <a:rPr lang="fr-FR" dirty="0"/>
              <a:t>. Ma </a:t>
            </a:r>
            <a:r>
              <a:rPr lang="fr-FR" dirty="0" err="1"/>
              <a:t>ese</a:t>
            </a:r>
            <a:r>
              <a:rPr lang="fr-FR" dirty="0"/>
              <a:t> </a:t>
            </a:r>
            <a:r>
              <a:rPr lang="fr-FR" dirty="0" err="1"/>
              <a:t>voluptatum</a:t>
            </a:r>
            <a:r>
              <a:rPr lang="fr-FR" dirty="0"/>
              <a:t> </a:t>
            </a:r>
            <a:r>
              <a:rPr lang="fr-FR" dirty="0" err="1"/>
              <a:t>rernatus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dempost</a:t>
            </a:r>
            <a:r>
              <a:rPr lang="fr-FR" dirty="0"/>
              <a:t>, </a:t>
            </a:r>
            <a:r>
              <a:rPr lang="fr-FR" dirty="0" err="1"/>
              <a:t>num</a:t>
            </a:r>
            <a:r>
              <a:rPr lang="fr-FR" dirty="0"/>
              <a:t> </a:t>
            </a:r>
            <a:r>
              <a:rPr lang="fr-FR" dirty="0" err="1"/>
              <a:t>remporibus</a:t>
            </a:r>
            <a:r>
              <a:rPr lang="fr-FR" dirty="0"/>
              <a:t> </a:t>
            </a:r>
            <a:r>
              <a:rPr lang="fr-FR" dirty="0" err="1"/>
              <a:t>alibust</a:t>
            </a:r>
            <a:r>
              <a:rPr lang="fr-FR" dirty="0"/>
              <a:t>, que </a:t>
            </a:r>
            <a:r>
              <a:rPr lang="fr-FR" dirty="0" err="1"/>
              <a:t>necte</a:t>
            </a:r>
            <a:r>
              <a:rPr lang="fr-FR" dirty="0"/>
              <a:t> et, sus di </a:t>
            </a:r>
            <a:r>
              <a:rPr lang="fr-FR" dirty="0" err="1"/>
              <a:t>doleculpa</a:t>
            </a:r>
            <a:r>
              <a:rPr lang="fr-FR" dirty="0"/>
              <a:t> </a:t>
            </a:r>
            <a:r>
              <a:rPr lang="fr-FR" dirty="0" err="1"/>
              <a:t>voluptassum</a:t>
            </a:r>
            <a:r>
              <a:rPr lang="fr-FR" dirty="0"/>
              <a:t> </a:t>
            </a:r>
            <a:r>
              <a:rPr lang="fr-FR" dirty="0" err="1"/>
              <a:t>fugias</a:t>
            </a:r>
            <a:r>
              <a:rPr lang="fr-FR" dirty="0"/>
              <a:t> </a:t>
            </a:r>
            <a:r>
              <a:rPr lang="fr-FR" dirty="0" err="1"/>
              <a:t>coribustiur</a:t>
            </a:r>
            <a:r>
              <a:rPr lang="fr-FR" dirty="0"/>
              <a:t>.</a:t>
            </a:r>
          </a:p>
          <a:p>
            <a:pPr lvl="0"/>
            <a:r>
              <a:rPr lang="fr-FR" dirty="0"/>
              <a:t>Con </a:t>
            </a:r>
            <a:r>
              <a:rPr lang="fr-FR" dirty="0" err="1"/>
              <a:t>commolo</a:t>
            </a:r>
            <a:r>
              <a:rPr lang="fr-FR" dirty="0"/>
              <a:t> </a:t>
            </a:r>
            <a:r>
              <a:rPr lang="fr-FR" dirty="0" err="1"/>
              <a:t>rrorporpor</a:t>
            </a:r>
            <a:r>
              <a:rPr lang="fr-FR" dirty="0"/>
              <a:t> </a:t>
            </a:r>
            <a:r>
              <a:rPr lang="fr-FR" dirty="0" err="1"/>
              <a:t>sitendu</a:t>
            </a:r>
            <a:r>
              <a:rPr lang="fr-FR" dirty="0"/>
              <a:t> </a:t>
            </a:r>
            <a:r>
              <a:rPr lang="fr-FR" dirty="0" err="1"/>
              <a:t>cillest</a:t>
            </a:r>
            <a:r>
              <a:rPr lang="fr-FR" dirty="0"/>
              <a:t> </a:t>
            </a:r>
            <a:r>
              <a:rPr lang="fr-FR" dirty="0" err="1"/>
              <a:t>fugitium</a:t>
            </a:r>
            <a:r>
              <a:rPr lang="fr-FR" dirty="0"/>
              <a:t> </a:t>
            </a:r>
            <a:r>
              <a:rPr lang="fr-FR" dirty="0" err="1"/>
              <a:t>cone</a:t>
            </a:r>
            <a:r>
              <a:rPr lang="fr-FR" dirty="0"/>
              <a:t> </a:t>
            </a:r>
            <a:r>
              <a:rPr lang="fr-FR" dirty="0" err="1"/>
              <a:t>nossincipis</a:t>
            </a:r>
            <a:r>
              <a:rPr lang="fr-FR" dirty="0"/>
              <a:t> </a:t>
            </a:r>
            <a:r>
              <a:rPr lang="fr-FR" dirty="0" err="1"/>
              <a:t>reperia</a:t>
            </a:r>
            <a:r>
              <a:rPr lang="fr-FR" dirty="0"/>
              <a:t> pro </a:t>
            </a:r>
            <a:r>
              <a:rPr lang="fr-FR" dirty="0" err="1"/>
              <a:t>idus</a:t>
            </a:r>
            <a:r>
              <a:rPr lang="fr-FR" dirty="0"/>
              <a:t>, </a:t>
            </a:r>
            <a:r>
              <a:rPr lang="fr-FR" dirty="0" err="1"/>
              <a:t>officidem</a:t>
            </a:r>
            <a:r>
              <a:rPr lang="fr-FR" dirty="0"/>
              <a:t> </a:t>
            </a:r>
            <a:r>
              <a:rPr lang="fr-FR" dirty="0" err="1"/>
              <a:t>repudignim</a:t>
            </a:r>
            <a:r>
              <a:rPr lang="fr-FR" dirty="0"/>
              <a:t> </a:t>
            </a:r>
            <a:r>
              <a:rPr lang="fr-FR" dirty="0" err="1"/>
              <a:t>res</a:t>
            </a:r>
            <a:r>
              <a:rPr lang="fr-FR" dirty="0"/>
              <a:t> </a:t>
            </a:r>
            <a:r>
              <a:rPr lang="fr-FR" dirty="0" err="1"/>
              <a:t>consenimi</a:t>
            </a:r>
            <a:r>
              <a:rPr lang="fr-FR" dirty="0"/>
              <a:t>,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dolorerion</a:t>
            </a:r>
            <a:r>
              <a:rPr lang="fr-FR" dirty="0"/>
              <a:t> </a:t>
            </a:r>
            <a:r>
              <a:rPr lang="fr-FR" dirty="0" err="1"/>
              <a:t>corestio</a:t>
            </a:r>
            <a:r>
              <a:rPr lang="fr-FR" dirty="0"/>
              <a:t> que </a:t>
            </a:r>
            <a:r>
              <a:rPr lang="fr-FR" dirty="0" err="1"/>
              <a:t>vollentur</a:t>
            </a:r>
            <a:r>
              <a:rPr lang="fr-FR" dirty="0"/>
              <a:t> </a:t>
            </a:r>
            <a:r>
              <a:rPr lang="fr-FR" dirty="0" err="1"/>
              <a:t>recae</a:t>
            </a:r>
            <a:r>
              <a:rPr lang="fr-FR" dirty="0"/>
              <a:t> si </a:t>
            </a:r>
            <a:r>
              <a:rPr lang="fr-FR" dirty="0" err="1"/>
              <a:t>res</a:t>
            </a:r>
            <a:r>
              <a:rPr lang="fr-FR" dirty="0"/>
              <a:t> </a:t>
            </a:r>
            <a:r>
              <a:rPr lang="fr-FR" dirty="0" err="1"/>
              <a:t>quassequiam</a:t>
            </a:r>
            <a:r>
              <a:rPr lang="fr-FR" dirty="0"/>
              <a:t> </a:t>
            </a:r>
            <a:r>
              <a:rPr lang="fr-FR" dirty="0" err="1"/>
              <a:t>consequi</a:t>
            </a:r>
            <a:r>
              <a:rPr lang="fr-FR" dirty="0"/>
              <a:t> di.</a:t>
            </a:r>
          </a:p>
          <a:p>
            <a:pPr lvl="0"/>
            <a:r>
              <a:rPr lang="fr-FR" dirty="0" err="1"/>
              <a:t>Quatem</a:t>
            </a:r>
            <a:r>
              <a:rPr lang="fr-FR" dirty="0"/>
              <a:t> </a:t>
            </a:r>
            <a:r>
              <a:rPr lang="fr-FR" dirty="0" err="1"/>
              <a:t>fugit</a:t>
            </a:r>
            <a:r>
              <a:rPr lang="fr-FR" dirty="0"/>
              <a:t> </a:t>
            </a:r>
            <a:r>
              <a:rPr lang="fr-FR" dirty="0" err="1"/>
              <a:t>pelita</a:t>
            </a:r>
            <a:r>
              <a:rPr lang="fr-FR" dirty="0"/>
              <a:t> si </a:t>
            </a:r>
            <a:r>
              <a:rPr lang="fr-FR" dirty="0" err="1"/>
              <a:t>ditatis</a:t>
            </a:r>
            <a:r>
              <a:rPr lang="fr-FR" dirty="0"/>
              <a:t> </a:t>
            </a:r>
            <a:r>
              <a:rPr lang="fr-FR" dirty="0" err="1"/>
              <a:t>ate</a:t>
            </a:r>
            <a:r>
              <a:rPr lang="fr-FR" dirty="0"/>
              <a:t> </a:t>
            </a:r>
            <a:r>
              <a:rPr lang="fr-FR" dirty="0" err="1"/>
              <a:t>vitatis</a:t>
            </a:r>
            <a:r>
              <a:rPr lang="fr-FR" dirty="0"/>
              <a:t> et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nis</a:t>
            </a:r>
            <a:r>
              <a:rPr lang="fr-FR" dirty="0"/>
              <a:t> ut es </a:t>
            </a:r>
            <a:r>
              <a:rPr lang="fr-FR" dirty="0" err="1"/>
              <a:t>minulpa</a:t>
            </a:r>
            <a:r>
              <a:rPr lang="fr-FR" dirty="0"/>
              <a:t> non </a:t>
            </a:r>
            <a:r>
              <a:rPr lang="fr-FR" dirty="0" err="1"/>
              <a:t>paruptiorrum</a:t>
            </a:r>
            <a:r>
              <a:rPr lang="fr-FR" dirty="0"/>
              <a:t> quia </a:t>
            </a:r>
            <a:r>
              <a:rPr lang="fr-FR" dirty="0" err="1"/>
              <a:t>parum</a:t>
            </a:r>
            <a:r>
              <a:rPr lang="fr-FR" dirty="0"/>
              <a:t> </a:t>
            </a:r>
            <a:r>
              <a:rPr lang="fr-FR" dirty="0" err="1"/>
              <a:t>ressime</a:t>
            </a:r>
            <a:r>
              <a:rPr lang="fr-FR" dirty="0"/>
              <a:t> </a:t>
            </a:r>
            <a:r>
              <a:rPr lang="fr-FR" dirty="0" err="1"/>
              <a:t>velique</a:t>
            </a:r>
            <a:r>
              <a:rPr lang="fr-FR" dirty="0"/>
              <a:t> </a:t>
            </a:r>
            <a:r>
              <a:rPr lang="fr-FR" dirty="0" err="1"/>
              <a:t>sequidignis</a:t>
            </a:r>
            <a:r>
              <a:rPr lang="fr-FR" dirty="0"/>
              <a:t> </a:t>
            </a:r>
            <a:r>
              <a:rPr lang="fr-FR" dirty="0" err="1"/>
              <a:t>dolorro</a:t>
            </a:r>
            <a:r>
              <a:rPr lang="fr-FR" dirty="0"/>
              <a:t> </a:t>
            </a:r>
            <a:r>
              <a:rPr lang="fr-FR" dirty="0" err="1"/>
              <a:t>repuda</a:t>
            </a:r>
            <a:r>
              <a:rPr lang="fr-FR" dirty="0"/>
              <a:t> pro to </a:t>
            </a:r>
            <a:r>
              <a:rPr lang="fr-FR" dirty="0" err="1"/>
              <a:t>doluptatia</a:t>
            </a:r>
            <a:r>
              <a:rPr lang="fr-FR" dirty="0"/>
              <a:t> </a:t>
            </a:r>
            <a:r>
              <a:rPr lang="fr-FR" dirty="0" err="1"/>
              <a:t>sequisimusam</a:t>
            </a:r>
            <a:r>
              <a:rPr lang="fr-FR" dirty="0"/>
              <a:t> </a:t>
            </a:r>
            <a:r>
              <a:rPr lang="fr-FR" dirty="0" err="1"/>
              <a:t>nis</a:t>
            </a:r>
            <a:r>
              <a:rPr lang="fr-FR" dirty="0"/>
              <a:t> </a:t>
            </a:r>
            <a:r>
              <a:rPr lang="fr-FR" dirty="0" err="1"/>
              <a:t>elluptam</a:t>
            </a:r>
            <a:r>
              <a:rPr lang="fr-FR" dirty="0"/>
              <a:t> sa </a:t>
            </a:r>
            <a:r>
              <a:rPr lang="fr-FR" dirty="0" err="1"/>
              <a:t>debit</a:t>
            </a:r>
            <a:r>
              <a:rPr lang="fr-FR" dirty="0"/>
              <a:t> </a:t>
            </a:r>
            <a:r>
              <a:rPr lang="fr-FR" dirty="0" err="1"/>
              <a:t>intiis</a:t>
            </a:r>
            <a:r>
              <a:rPr lang="fr-FR" dirty="0"/>
              <a:t> </a:t>
            </a:r>
            <a:r>
              <a:rPr lang="fr-FR" dirty="0" err="1"/>
              <a:t>apeliquundis</a:t>
            </a:r>
            <a:r>
              <a:rPr lang="fr-FR" dirty="0"/>
              <a:t> as mos.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1998" y="365125"/>
            <a:ext cx="4114802" cy="8617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2800" b="1">
                <a:solidFill>
                  <a:srgbClr val="45A59D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0" hasCustomPrompt="1"/>
          </p:nvPr>
        </p:nvSpPr>
        <p:spPr>
          <a:xfrm>
            <a:off x="1331912" y="6165304"/>
            <a:ext cx="3240087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de votre présentation</a:t>
            </a:r>
          </a:p>
        </p:txBody>
      </p:sp>
      <p:sp>
        <p:nvSpPr>
          <p:cNvPr id="6" name="Espace réservé du graphique 5"/>
          <p:cNvSpPr>
            <a:spLocks noGrp="1"/>
          </p:cNvSpPr>
          <p:nvPr>
            <p:ph type="chart" sz="quarter" idx="12"/>
          </p:nvPr>
        </p:nvSpPr>
        <p:spPr>
          <a:xfrm>
            <a:off x="468313" y="365125"/>
            <a:ext cx="3671639" cy="500697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5" name="Espace réservé du texte 19"/>
          <p:cNvSpPr>
            <a:spLocks noGrp="1"/>
          </p:cNvSpPr>
          <p:nvPr>
            <p:ph type="body" sz="quarter" idx="13"/>
          </p:nvPr>
        </p:nvSpPr>
        <p:spPr>
          <a:xfrm>
            <a:off x="4571997" y="1224304"/>
            <a:ext cx="4125915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000" b="1">
                <a:solidFill>
                  <a:srgbClr val="424A5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fr-FR" dirty="0"/>
              <a:t>Cliquez </a:t>
            </a:r>
            <a:r>
              <a:rPr lang="fr-FR"/>
              <a:t>pour modifier</a:t>
            </a:r>
            <a:endParaRPr lang="fr-FR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77CE5EE-6A45-4F43-9D82-CFAC5A583CBC}"/>
              </a:ext>
            </a:extLst>
          </p:cNvPr>
          <p:cNvSpPr txBox="1"/>
          <p:nvPr userDrawn="1"/>
        </p:nvSpPr>
        <p:spPr>
          <a:xfrm>
            <a:off x="8249632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EDD5D99F-13B5-6148-9728-3E264C951F7C}"/>
              </a:ext>
            </a:extLst>
          </p:cNvPr>
          <p:cNvSpPr txBox="1"/>
          <p:nvPr userDrawn="1"/>
        </p:nvSpPr>
        <p:spPr>
          <a:xfrm>
            <a:off x="8515350" y="6165304"/>
            <a:ext cx="628650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E95CEF7-3B83-8B4D-9762-72773A2E5289}" type="slidenum">
              <a:rPr lang="fr-FR" sz="1200" b="1" smtClean="0">
                <a:solidFill>
                  <a:schemeClr val="bg1"/>
                </a:solidFill>
              </a:rPr>
              <a:pPr algn="ctr"/>
              <a:t>‹N°›</a:t>
            </a:fld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24" name="Shape 4880">
            <a:extLst>
              <a:ext uri="{FF2B5EF4-FFF2-40B4-BE49-F238E27FC236}">
                <a16:creationId xmlns:a16="http://schemas.microsoft.com/office/drawing/2014/main" id="{7C26B515-4321-DA4E-8214-E477AD13AAE7}"/>
              </a:ext>
            </a:extLst>
          </p:cNvPr>
          <p:cNvSpPr>
            <a:spLocks noChangeAspect="1"/>
          </p:cNvSpPr>
          <p:nvPr userDrawn="1"/>
        </p:nvSpPr>
        <p:spPr>
          <a:xfrm>
            <a:off x="6680785" y="6456763"/>
            <a:ext cx="123463" cy="10977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396" y="62493"/>
                </a:moveTo>
                <a:lnTo>
                  <a:pt x="117396" y="62493"/>
                </a:lnTo>
                <a:cubicBezTo>
                  <a:pt x="64295" y="4987"/>
                  <a:pt x="64295" y="4987"/>
                  <a:pt x="64295" y="4987"/>
                </a:cubicBezTo>
                <a:cubicBezTo>
                  <a:pt x="61952" y="0"/>
                  <a:pt x="57527" y="0"/>
                  <a:pt x="55184" y="4987"/>
                </a:cubicBezTo>
                <a:cubicBezTo>
                  <a:pt x="2342" y="62493"/>
                  <a:pt x="2342" y="62493"/>
                  <a:pt x="2342" y="62493"/>
                </a:cubicBezTo>
                <a:cubicBezTo>
                  <a:pt x="0" y="64841"/>
                  <a:pt x="2342" y="67481"/>
                  <a:pt x="4685" y="67481"/>
                </a:cubicBezTo>
                <a:cubicBezTo>
                  <a:pt x="16138" y="67481"/>
                  <a:pt x="16138" y="67481"/>
                  <a:pt x="16138" y="67481"/>
                </a:cubicBezTo>
                <a:cubicBezTo>
                  <a:pt x="16138" y="114425"/>
                  <a:pt x="16138" y="114425"/>
                  <a:pt x="16138" y="114425"/>
                </a:cubicBezTo>
                <a:cubicBezTo>
                  <a:pt x="16138" y="117066"/>
                  <a:pt x="16138" y="119706"/>
                  <a:pt x="20563" y="119706"/>
                </a:cubicBezTo>
                <a:cubicBezTo>
                  <a:pt x="46073" y="119706"/>
                  <a:pt x="46073" y="119706"/>
                  <a:pt x="46073" y="119706"/>
                </a:cubicBezTo>
                <a:cubicBezTo>
                  <a:pt x="46073" y="72762"/>
                  <a:pt x="46073" y="72762"/>
                  <a:pt x="46073" y="72762"/>
                </a:cubicBezTo>
                <a:cubicBezTo>
                  <a:pt x="73665" y="72762"/>
                  <a:pt x="73665" y="72762"/>
                  <a:pt x="73665" y="72762"/>
                </a:cubicBezTo>
                <a:cubicBezTo>
                  <a:pt x="73665" y="119706"/>
                  <a:pt x="73665" y="119706"/>
                  <a:pt x="73665" y="119706"/>
                </a:cubicBezTo>
                <a:cubicBezTo>
                  <a:pt x="99175" y="119706"/>
                  <a:pt x="99175" y="119706"/>
                  <a:pt x="99175" y="119706"/>
                </a:cubicBezTo>
                <a:cubicBezTo>
                  <a:pt x="103600" y="119706"/>
                  <a:pt x="103600" y="117066"/>
                  <a:pt x="103600" y="114425"/>
                </a:cubicBezTo>
                <a:cubicBezTo>
                  <a:pt x="103600" y="67481"/>
                  <a:pt x="103600" y="67481"/>
                  <a:pt x="103600" y="67481"/>
                </a:cubicBezTo>
                <a:cubicBezTo>
                  <a:pt x="115314" y="67481"/>
                  <a:pt x="115314" y="67481"/>
                  <a:pt x="115314" y="67481"/>
                </a:cubicBezTo>
                <a:cubicBezTo>
                  <a:pt x="117396" y="67481"/>
                  <a:pt x="119739" y="64841"/>
                  <a:pt x="117396" y="62493"/>
                </a:cubicBezTo>
              </a:path>
            </a:pathLst>
          </a:custGeom>
          <a:solidFill>
            <a:srgbClr val="424A54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DB60E50E-7BB1-6E45-9C2D-6FAA97361E91}"/>
              </a:ext>
            </a:extLst>
          </p:cNvPr>
          <p:cNvSpPr txBox="1"/>
          <p:nvPr userDrawn="1"/>
        </p:nvSpPr>
        <p:spPr>
          <a:xfrm>
            <a:off x="6732240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E42AB998-3AFC-8A4B-A499-8E4A63CBBA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16463" y="6165304"/>
            <a:ext cx="1871662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/>
              <a:t>univ-tours.fr</a:t>
            </a:r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10">
            <a:extLst>
              <a:ext uri="{FF2B5EF4-FFF2-40B4-BE49-F238E27FC236}">
                <a16:creationId xmlns:a16="http://schemas.microsoft.com/office/drawing/2014/main" id="{CEBB8636-2A7C-EC41-9F9A-CB29024D76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1912" y="6165304"/>
            <a:ext cx="3240087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de votre présentation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D1BF1C2-B962-D442-BF65-4DCE1312B4FA}"/>
              </a:ext>
            </a:extLst>
          </p:cNvPr>
          <p:cNvSpPr txBox="1"/>
          <p:nvPr userDrawn="1"/>
        </p:nvSpPr>
        <p:spPr>
          <a:xfrm>
            <a:off x="8249632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6ABD7AB-7221-3643-AC39-E5979DDA2C25}"/>
              </a:ext>
            </a:extLst>
          </p:cNvPr>
          <p:cNvSpPr txBox="1"/>
          <p:nvPr userDrawn="1"/>
        </p:nvSpPr>
        <p:spPr>
          <a:xfrm>
            <a:off x="8515350" y="6165304"/>
            <a:ext cx="628650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E95CEF7-3B83-8B4D-9762-72773A2E5289}" type="slidenum">
              <a:rPr lang="fr-FR" sz="1200" b="1" smtClean="0">
                <a:solidFill>
                  <a:schemeClr val="bg1"/>
                </a:solidFill>
              </a:rPr>
              <a:pPr algn="ctr"/>
              <a:t>‹N°›</a:t>
            </a:fld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24" name="Shape 4880">
            <a:extLst>
              <a:ext uri="{FF2B5EF4-FFF2-40B4-BE49-F238E27FC236}">
                <a16:creationId xmlns:a16="http://schemas.microsoft.com/office/drawing/2014/main" id="{472F8129-E39D-E041-9DE6-CF514D8B2BDF}"/>
              </a:ext>
            </a:extLst>
          </p:cNvPr>
          <p:cNvSpPr>
            <a:spLocks noChangeAspect="1"/>
          </p:cNvSpPr>
          <p:nvPr userDrawn="1"/>
        </p:nvSpPr>
        <p:spPr>
          <a:xfrm>
            <a:off x="6680785" y="6456763"/>
            <a:ext cx="123463" cy="10977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396" y="62493"/>
                </a:moveTo>
                <a:lnTo>
                  <a:pt x="117396" y="62493"/>
                </a:lnTo>
                <a:cubicBezTo>
                  <a:pt x="64295" y="4987"/>
                  <a:pt x="64295" y="4987"/>
                  <a:pt x="64295" y="4987"/>
                </a:cubicBezTo>
                <a:cubicBezTo>
                  <a:pt x="61952" y="0"/>
                  <a:pt x="57527" y="0"/>
                  <a:pt x="55184" y="4987"/>
                </a:cubicBezTo>
                <a:cubicBezTo>
                  <a:pt x="2342" y="62493"/>
                  <a:pt x="2342" y="62493"/>
                  <a:pt x="2342" y="62493"/>
                </a:cubicBezTo>
                <a:cubicBezTo>
                  <a:pt x="0" y="64841"/>
                  <a:pt x="2342" y="67481"/>
                  <a:pt x="4685" y="67481"/>
                </a:cubicBezTo>
                <a:cubicBezTo>
                  <a:pt x="16138" y="67481"/>
                  <a:pt x="16138" y="67481"/>
                  <a:pt x="16138" y="67481"/>
                </a:cubicBezTo>
                <a:cubicBezTo>
                  <a:pt x="16138" y="114425"/>
                  <a:pt x="16138" y="114425"/>
                  <a:pt x="16138" y="114425"/>
                </a:cubicBezTo>
                <a:cubicBezTo>
                  <a:pt x="16138" y="117066"/>
                  <a:pt x="16138" y="119706"/>
                  <a:pt x="20563" y="119706"/>
                </a:cubicBezTo>
                <a:cubicBezTo>
                  <a:pt x="46073" y="119706"/>
                  <a:pt x="46073" y="119706"/>
                  <a:pt x="46073" y="119706"/>
                </a:cubicBezTo>
                <a:cubicBezTo>
                  <a:pt x="46073" y="72762"/>
                  <a:pt x="46073" y="72762"/>
                  <a:pt x="46073" y="72762"/>
                </a:cubicBezTo>
                <a:cubicBezTo>
                  <a:pt x="73665" y="72762"/>
                  <a:pt x="73665" y="72762"/>
                  <a:pt x="73665" y="72762"/>
                </a:cubicBezTo>
                <a:cubicBezTo>
                  <a:pt x="73665" y="119706"/>
                  <a:pt x="73665" y="119706"/>
                  <a:pt x="73665" y="119706"/>
                </a:cubicBezTo>
                <a:cubicBezTo>
                  <a:pt x="99175" y="119706"/>
                  <a:pt x="99175" y="119706"/>
                  <a:pt x="99175" y="119706"/>
                </a:cubicBezTo>
                <a:cubicBezTo>
                  <a:pt x="103600" y="119706"/>
                  <a:pt x="103600" y="117066"/>
                  <a:pt x="103600" y="114425"/>
                </a:cubicBezTo>
                <a:cubicBezTo>
                  <a:pt x="103600" y="67481"/>
                  <a:pt x="103600" y="67481"/>
                  <a:pt x="103600" y="67481"/>
                </a:cubicBezTo>
                <a:cubicBezTo>
                  <a:pt x="115314" y="67481"/>
                  <a:pt x="115314" y="67481"/>
                  <a:pt x="115314" y="67481"/>
                </a:cubicBezTo>
                <a:cubicBezTo>
                  <a:pt x="117396" y="67481"/>
                  <a:pt x="119739" y="64841"/>
                  <a:pt x="117396" y="62493"/>
                </a:cubicBezTo>
              </a:path>
            </a:pathLst>
          </a:custGeom>
          <a:solidFill>
            <a:srgbClr val="424A54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38E2F991-881A-074A-AF3B-7A4886701F8B}"/>
              </a:ext>
            </a:extLst>
          </p:cNvPr>
          <p:cNvSpPr txBox="1"/>
          <p:nvPr userDrawn="1"/>
        </p:nvSpPr>
        <p:spPr>
          <a:xfrm>
            <a:off x="6732240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DAC73FFB-72F3-324C-BC16-B490F7AE08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6463" y="6165304"/>
            <a:ext cx="1871662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/>
              <a:t>univ-tours.fr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7875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’image 9">
            <a:extLst>
              <a:ext uri="{FF2B5EF4-FFF2-40B4-BE49-F238E27FC236}">
                <a16:creationId xmlns:a16="http://schemas.microsoft.com/office/drawing/2014/main" id="{9BAB4EF7-6CD3-F047-8059-A5B1F0F367B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834192"/>
            <a:ext cx="2908015" cy="2520280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11" name="Espace réservé de l’image 9">
            <a:extLst>
              <a:ext uri="{FF2B5EF4-FFF2-40B4-BE49-F238E27FC236}">
                <a16:creationId xmlns:a16="http://schemas.microsoft.com/office/drawing/2014/main" id="{ECB11088-B779-804D-9DD2-D575DB395D0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16231" y="1834192"/>
            <a:ext cx="2908015" cy="2520280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12" name="Espace réservé de l’image 9">
            <a:extLst>
              <a:ext uri="{FF2B5EF4-FFF2-40B4-BE49-F238E27FC236}">
                <a16:creationId xmlns:a16="http://schemas.microsoft.com/office/drawing/2014/main" id="{6F14EB61-0CC3-1A40-B2E2-17F843C73C2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32462" y="1834192"/>
            <a:ext cx="2908015" cy="2520280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13" name="Espace réservé du texte 10">
            <a:extLst>
              <a:ext uri="{FF2B5EF4-FFF2-40B4-BE49-F238E27FC236}">
                <a16:creationId xmlns:a16="http://schemas.microsoft.com/office/drawing/2014/main" id="{73537300-00BC-7C45-9468-B46E58A05D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1912" y="6165304"/>
            <a:ext cx="3240087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de votre présentation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0685A6AD-E74B-D640-8C29-73BB9FAAA8A3}"/>
              </a:ext>
            </a:extLst>
          </p:cNvPr>
          <p:cNvSpPr txBox="1"/>
          <p:nvPr userDrawn="1"/>
        </p:nvSpPr>
        <p:spPr>
          <a:xfrm>
            <a:off x="8249632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AE31B48A-9088-AA4E-B783-D25293ED4594}"/>
              </a:ext>
            </a:extLst>
          </p:cNvPr>
          <p:cNvSpPr txBox="1"/>
          <p:nvPr userDrawn="1"/>
        </p:nvSpPr>
        <p:spPr>
          <a:xfrm>
            <a:off x="8515350" y="6165304"/>
            <a:ext cx="628650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E95CEF7-3B83-8B4D-9762-72773A2E5289}" type="slidenum">
              <a:rPr lang="fr-FR" sz="1200" b="1" smtClean="0">
                <a:solidFill>
                  <a:schemeClr val="bg1"/>
                </a:solidFill>
              </a:rPr>
              <a:pPr algn="ctr"/>
              <a:t>‹N°›</a:t>
            </a:fld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25" name="Shape 4880">
            <a:extLst>
              <a:ext uri="{FF2B5EF4-FFF2-40B4-BE49-F238E27FC236}">
                <a16:creationId xmlns:a16="http://schemas.microsoft.com/office/drawing/2014/main" id="{C6D5E2ED-FC93-F046-BD46-AF2B70901A11}"/>
              </a:ext>
            </a:extLst>
          </p:cNvPr>
          <p:cNvSpPr>
            <a:spLocks noChangeAspect="1"/>
          </p:cNvSpPr>
          <p:nvPr userDrawn="1"/>
        </p:nvSpPr>
        <p:spPr>
          <a:xfrm>
            <a:off x="6680785" y="6456763"/>
            <a:ext cx="123463" cy="10977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396" y="62493"/>
                </a:moveTo>
                <a:lnTo>
                  <a:pt x="117396" y="62493"/>
                </a:lnTo>
                <a:cubicBezTo>
                  <a:pt x="64295" y="4987"/>
                  <a:pt x="64295" y="4987"/>
                  <a:pt x="64295" y="4987"/>
                </a:cubicBezTo>
                <a:cubicBezTo>
                  <a:pt x="61952" y="0"/>
                  <a:pt x="57527" y="0"/>
                  <a:pt x="55184" y="4987"/>
                </a:cubicBezTo>
                <a:cubicBezTo>
                  <a:pt x="2342" y="62493"/>
                  <a:pt x="2342" y="62493"/>
                  <a:pt x="2342" y="62493"/>
                </a:cubicBezTo>
                <a:cubicBezTo>
                  <a:pt x="0" y="64841"/>
                  <a:pt x="2342" y="67481"/>
                  <a:pt x="4685" y="67481"/>
                </a:cubicBezTo>
                <a:cubicBezTo>
                  <a:pt x="16138" y="67481"/>
                  <a:pt x="16138" y="67481"/>
                  <a:pt x="16138" y="67481"/>
                </a:cubicBezTo>
                <a:cubicBezTo>
                  <a:pt x="16138" y="114425"/>
                  <a:pt x="16138" y="114425"/>
                  <a:pt x="16138" y="114425"/>
                </a:cubicBezTo>
                <a:cubicBezTo>
                  <a:pt x="16138" y="117066"/>
                  <a:pt x="16138" y="119706"/>
                  <a:pt x="20563" y="119706"/>
                </a:cubicBezTo>
                <a:cubicBezTo>
                  <a:pt x="46073" y="119706"/>
                  <a:pt x="46073" y="119706"/>
                  <a:pt x="46073" y="119706"/>
                </a:cubicBezTo>
                <a:cubicBezTo>
                  <a:pt x="46073" y="72762"/>
                  <a:pt x="46073" y="72762"/>
                  <a:pt x="46073" y="72762"/>
                </a:cubicBezTo>
                <a:cubicBezTo>
                  <a:pt x="73665" y="72762"/>
                  <a:pt x="73665" y="72762"/>
                  <a:pt x="73665" y="72762"/>
                </a:cubicBezTo>
                <a:cubicBezTo>
                  <a:pt x="73665" y="119706"/>
                  <a:pt x="73665" y="119706"/>
                  <a:pt x="73665" y="119706"/>
                </a:cubicBezTo>
                <a:cubicBezTo>
                  <a:pt x="99175" y="119706"/>
                  <a:pt x="99175" y="119706"/>
                  <a:pt x="99175" y="119706"/>
                </a:cubicBezTo>
                <a:cubicBezTo>
                  <a:pt x="103600" y="119706"/>
                  <a:pt x="103600" y="117066"/>
                  <a:pt x="103600" y="114425"/>
                </a:cubicBezTo>
                <a:cubicBezTo>
                  <a:pt x="103600" y="67481"/>
                  <a:pt x="103600" y="67481"/>
                  <a:pt x="103600" y="67481"/>
                </a:cubicBezTo>
                <a:cubicBezTo>
                  <a:pt x="115314" y="67481"/>
                  <a:pt x="115314" y="67481"/>
                  <a:pt x="115314" y="67481"/>
                </a:cubicBezTo>
                <a:cubicBezTo>
                  <a:pt x="117396" y="67481"/>
                  <a:pt x="119739" y="64841"/>
                  <a:pt x="117396" y="62493"/>
                </a:cubicBezTo>
              </a:path>
            </a:pathLst>
          </a:custGeom>
          <a:solidFill>
            <a:srgbClr val="424A54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E4127467-6240-A941-94FC-DA4D1919A56E}"/>
              </a:ext>
            </a:extLst>
          </p:cNvPr>
          <p:cNvSpPr txBox="1"/>
          <p:nvPr userDrawn="1"/>
        </p:nvSpPr>
        <p:spPr>
          <a:xfrm>
            <a:off x="6732240" y="6165304"/>
            <a:ext cx="265718" cy="6926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FR" sz="1200" baseline="0" dirty="0">
                <a:solidFill>
                  <a:srgbClr val="424A54"/>
                </a:solidFill>
              </a:rPr>
              <a:t>| </a:t>
            </a:r>
            <a:endParaRPr lang="fr-FR" sz="1200" dirty="0">
              <a:solidFill>
                <a:srgbClr val="424A54"/>
              </a:solidFill>
            </a:endParaRP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8898CBA2-0CDE-624C-A86D-2FDABB444A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6463" y="6165304"/>
            <a:ext cx="1871662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/>
              <a:t>univ-tours.fr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2682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DB1E6E7F-30E7-F84B-B9ED-49130363D74A}"/>
              </a:ext>
            </a:extLst>
          </p:cNvPr>
          <p:cNvSpPr txBox="1">
            <a:spLocks/>
          </p:cNvSpPr>
          <p:nvPr userDrawn="1"/>
        </p:nvSpPr>
        <p:spPr>
          <a:xfrm>
            <a:off x="6948363" y="6165304"/>
            <a:ext cx="1368053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14B74C-C413-FD4F-A2DA-ABC505EDD829}" type="datetime4">
              <a:rPr lang="fr-FR" smtClean="0"/>
              <a:pPr/>
              <a:t>23 janvier 2023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6525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0" r:id="rId2"/>
    <p:sldLayoutId id="2147483658" r:id="rId3"/>
    <p:sldLayoutId id="2147483659" r:id="rId4"/>
    <p:sldLayoutId id="2147483660" r:id="rId5"/>
    <p:sldLayoutId id="2147483657" r:id="rId6"/>
    <p:sldLayoutId id="2147483652" r:id="rId7"/>
    <p:sldLayoutId id="2147483654" r:id="rId8"/>
    <p:sldLayoutId id="2147483656" r:id="rId9"/>
    <p:sldLayoutId id="2147483653" r:id="rId10"/>
    <p:sldLayoutId id="2147483661" r:id="rId11"/>
  </p:sldLayoutIdLst>
  <p:hf hdr="0" ftr="0" dt="0"/>
  <p:txStyles>
    <p:titleStyle>
      <a:lvl1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DB1E6E7F-30E7-F84B-B9ED-49130363D74A}"/>
              </a:ext>
            </a:extLst>
          </p:cNvPr>
          <p:cNvSpPr txBox="1">
            <a:spLocks/>
          </p:cNvSpPr>
          <p:nvPr userDrawn="1"/>
        </p:nvSpPr>
        <p:spPr>
          <a:xfrm>
            <a:off x="6948364" y="6165304"/>
            <a:ext cx="1368053" cy="69269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14B74C-C413-FD4F-A2DA-ABC505EDD829}" type="datetime4">
              <a:rPr lang="fr-FR" sz="900" smtClean="0"/>
              <a:pPr/>
              <a:t>23 janvier 2023</a:t>
            </a:fld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3863419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p:hf hdr="0" ftr="0" dt="0"/>
  <p:txStyles>
    <p:titleStyle>
      <a:lvl1pPr marL="0" marR="0" indent="0" algn="l" defTabSz="6858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(null)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orcid-france.fr/consortium-orcid-france/" TargetMode="Externa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187624" y="3501008"/>
            <a:ext cx="6624735" cy="302433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r-FR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Espace européen de la recherche – Label HRS4R</a:t>
            </a:r>
          </a:p>
          <a:p>
            <a:pPr algn="ctr">
              <a:spcBef>
                <a:spcPts val="1200"/>
              </a:spcBef>
            </a:pPr>
            <a:endParaRPr lang="fr-FR" sz="12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>
              <a:spcBef>
                <a:spcPts val="1200"/>
              </a:spcBef>
            </a:pPr>
            <a:r>
              <a:rPr lang="fr-FR" sz="2400" b="1" dirty="0">
                <a:solidFill>
                  <a:schemeClr val="bg1"/>
                </a:solidFill>
                <a:latin typeface="Arial"/>
                <a:ea typeface="Arial" charset="0"/>
                <a:cs typeface="Arial"/>
              </a:rPr>
              <a:t>Comité de Pilotage Stratégique du 23/01/2023 </a:t>
            </a:r>
            <a:endParaRPr lang="fr-FR" sz="2400" b="1">
              <a:solidFill>
                <a:schemeClr val="bg1"/>
              </a:solidFill>
              <a:latin typeface="Arial"/>
              <a:ea typeface="Arial" charset="0"/>
              <a:cs typeface="Arial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D7DDA72-15AE-1342-803F-19CD051205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744352"/>
            <a:ext cx="4896544" cy="176172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A1219878-D7E2-4BDA-B5EB-683C4F8724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72" y="332656"/>
            <a:ext cx="3596952" cy="24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226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C345D543-D8E6-5248-BB5C-44F34B1F4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2400" dirty="0"/>
              <a:t>Retour sur l’analyse SWOT initiale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FB8ADE2F-85C1-4CE2-94A6-5229B739B0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833C48E-C558-4971-B5D4-193D10510CBE}"/>
              </a:ext>
            </a:extLst>
          </p:cNvPr>
          <p:cNvSpPr/>
          <p:nvPr/>
        </p:nvSpPr>
        <p:spPr>
          <a:xfrm>
            <a:off x="107504" y="807095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>
                <a:latin typeface="Work Sans" panose="00000500000000000000" pitchFamily="2" charset="0"/>
              </a:rPr>
              <a:t>Pour mémoire, notre dossier de réponse avait identifié les points de vigilance suivants :</a:t>
            </a:r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8CC9D75F-4853-49BD-98E4-11FCD0E8ACFA}"/>
              </a:ext>
            </a:extLst>
          </p:cNvPr>
          <p:cNvSpPr/>
          <p:nvPr/>
        </p:nvSpPr>
        <p:spPr>
          <a:xfrm>
            <a:off x="514399" y="1556792"/>
            <a:ext cx="1969369" cy="900099"/>
          </a:xfrm>
          <a:prstGeom prst="roundRect">
            <a:avLst/>
          </a:prstGeom>
          <a:solidFill>
            <a:srgbClr val="45A5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latin typeface="Work Sans" panose="00000500000000000000" pitchFamily="2" charset="0"/>
              </a:rPr>
              <a:t>Ouvrir et améliorer nos procédures de recrutement pour les divers publics, notamment chercheurs étrangers</a:t>
            </a:r>
            <a:endParaRPr lang="fr-FR" sz="1000" dirty="0"/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C6C6B186-BF09-4C4D-992F-D972DDBB3E80}"/>
              </a:ext>
            </a:extLst>
          </p:cNvPr>
          <p:cNvSpPr/>
          <p:nvPr/>
        </p:nvSpPr>
        <p:spPr>
          <a:xfrm>
            <a:off x="899592" y="2522091"/>
            <a:ext cx="1584176" cy="7920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Work Sans" panose="00000500000000000000" pitchFamily="2" charset="0"/>
              </a:rPr>
              <a:t>élaboration d’une fiche-type de recrutement</a:t>
            </a:r>
            <a:endParaRPr lang="fr-FR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1" name="Connecteur : en angle 30">
            <a:extLst>
              <a:ext uri="{FF2B5EF4-FFF2-40B4-BE49-F238E27FC236}">
                <a16:creationId xmlns:a16="http://schemas.microsoft.com/office/drawing/2014/main" id="{BAED3127-4F92-4AA1-ADB3-D5FD159322C3}"/>
              </a:ext>
            </a:extLst>
          </p:cNvPr>
          <p:cNvCxnSpPr>
            <a:cxnSpLocks/>
            <a:endCxn id="29" idx="1"/>
          </p:cNvCxnSpPr>
          <p:nvPr/>
        </p:nvCxnSpPr>
        <p:spPr>
          <a:xfrm rot="16200000" flipH="1">
            <a:off x="486669" y="2505211"/>
            <a:ext cx="490959" cy="334887"/>
          </a:xfrm>
          <a:prstGeom prst="bentConnector2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5DE50C31-05F3-40D8-A1C4-144BB1B23A03}"/>
              </a:ext>
            </a:extLst>
          </p:cNvPr>
          <p:cNvSpPr/>
          <p:nvPr/>
        </p:nvSpPr>
        <p:spPr>
          <a:xfrm>
            <a:off x="899592" y="3399595"/>
            <a:ext cx="1584176" cy="7920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Work Sans" panose="00000500000000000000" pitchFamily="2" charset="0"/>
              </a:rPr>
              <a:t>publication étendue des offres d’emploi et traduction en anglais</a:t>
            </a:r>
            <a:endParaRPr lang="fr-FR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6C53766D-B7E6-416F-9E6C-438F41BEE88A}"/>
              </a:ext>
            </a:extLst>
          </p:cNvPr>
          <p:cNvSpPr/>
          <p:nvPr/>
        </p:nvSpPr>
        <p:spPr>
          <a:xfrm>
            <a:off x="899592" y="4284333"/>
            <a:ext cx="1584176" cy="7920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Work Sans" panose="00000500000000000000" pitchFamily="2" charset="0"/>
              </a:rPr>
              <a:t>transparence accrue dans les critères de sélection et dans le choix final</a:t>
            </a:r>
            <a:endParaRPr lang="fr-FR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955DA14B-21FE-4BE1-A04A-03A7EAF33968}"/>
              </a:ext>
            </a:extLst>
          </p:cNvPr>
          <p:cNvSpPr/>
          <p:nvPr/>
        </p:nvSpPr>
        <p:spPr>
          <a:xfrm>
            <a:off x="899592" y="5169071"/>
            <a:ext cx="1584176" cy="7920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Work Sans" panose="00000500000000000000" pitchFamily="2" charset="0"/>
              </a:rPr>
              <a:t>mise en place d’un guichet d’accueil unique</a:t>
            </a:r>
            <a:endParaRPr lang="fr-FR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8" name="Connecteur : en angle 37">
            <a:extLst>
              <a:ext uri="{FF2B5EF4-FFF2-40B4-BE49-F238E27FC236}">
                <a16:creationId xmlns:a16="http://schemas.microsoft.com/office/drawing/2014/main" id="{7EFE4842-FC7A-4EE8-AD0D-74EF3186DFFF}"/>
              </a:ext>
            </a:extLst>
          </p:cNvPr>
          <p:cNvCxnSpPr>
            <a:endCxn id="32" idx="1"/>
          </p:cNvCxnSpPr>
          <p:nvPr/>
        </p:nvCxnSpPr>
        <p:spPr>
          <a:xfrm rot="16200000" flipH="1">
            <a:off x="291229" y="3187276"/>
            <a:ext cx="881838" cy="334887"/>
          </a:xfrm>
          <a:prstGeom prst="bentConnector2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 : en angle 39">
            <a:extLst>
              <a:ext uri="{FF2B5EF4-FFF2-40B4-BE49-F238E27FC236}">
                <a16:creationId xmlns:a16="http://schemas.microsoft.com/office/drawing/2014/main" id="{2528BE02-F9DA-48D8-9AB7-35A1166D8811}"/>
              </a:ext>
            </a:extLst>
          </p:cNvPr>
          <p:cNvCxnSpPr>
            <a:cxnSpLocks/>
            <a:endCxn id="33" idx="1"/>
          </p:cNvCxnSpPr>
          <p:nvPr/>
        </p:nvCxnSpPr>
        <p:spPr>
          <a:xfrm rot="16200000" flipH="1">
            <a:off x="285715" y="4066499"/>
            <a:ext cx="892867" cy="334888"/>
          </a:xfrm>
          <a:prstGeom prst="bentConnector2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 : en angle 41">
            <a:extLst>
              <a:ext uri="{FF2B5EF4-FFF2-40B4-BE49-F238E27FC236}">
                <a16:creationId xmlns:a16="http://schemas.microsoft.com/office/drawing/2014/main" id="{047BEC3E-8D1A-4727-94CA-C959519079F9}"/>
              </a:ext>
            </a:extLst>
          </p:cNvPr>
          <p:cNvCxnSpPr>
            <a:endCxn id="34" idx="1"/>
          </p:cNvCxnSpPr>
          <p:nvPr/>
        </p:nvCxnSpPr>
        <p:spPr>
          <a:xfrm rot="16200000" flipH="1">
            <a:off x="282098" y="4947621"/>
            <a:ext cx="900100" cy="334888"/>
          </a:xfrm>
          <a:prstGeom prst="bentConnector2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 : coins arrondis 64">
            <a:extLst>
              <a:ext uri="{FF2B5EF4-FFF2-40B4-BE49-F238E27FC236}">
                <a16:creationId xmlns:a16="http://schemas.microsoft.com/office/drawing/2014/main" id="{88C0ADCF-52A0-4B38-99D3-DE0C74AB734E}"/>
              </a:ext>
            </a:extLst>
          </p:cNvPr>
          <p:cNvSpPr/>
          <p:nvPr/>
        </p:nvSpPr>
        <p:spPr>
          <a:xfrm>
            <a:off x="2602631" y="1556792"/>
            <a:ext cx="1969369" cy="900099"/>
          </a:xfrm>
          <a:prstGeom prst="roundRect">
            <a:avLst/>
          </a:prstGeom>
          <a:solidFill>
            <a:srgbClr val="45A5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latin typeface="Work Sans" panose="00000500000000000000" pitchFamily="2" charset="0"/>
              </a:rPr>
              <a:t>Accompagner le démarrage des carrières des jeunes enseignants-chercheurs, mieux concilier enseignement et recherche</a:t>
            </a:r>
            <a:endParaRPr lang="fr-FR" sz="1000" dirty="0"/>
          </a:p>
        </p:txBody>
      </p:sp>
      <p:sp>
        <p:nvSpPr>
          <p:cNvPr id="66" name="Rectangle : coins arrondis 65">
            <a:extLst>
              <a:ext uri="{FF2B5EF4-FFF2-40B4-BE49-F238E27FC236}">
                <a16:creationId xmlns:a16="http://schemas.microsoft.com/office/drawing/2014/main" id="{1E21540B-C17B-4ADF-A05E-C897E98D072D}"/>
              </a:ext>
            </a:extLst>
          </p:cNvPr>
          <p:cNvSpPr/>
          <p:nvPr/>
        </p:nvSpPr>
        <p:spPr>
          <a:xfrm>
            <a:off x="2987824" y="2522091"/>
            <a:ext cx="1584176" cy="7920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Work Sans" panose="00000500000000000000" pitchFamily="2" charset="0"/>
              </a:rPr>
              <a:t>dispositifs d’accompagnement de carrière</a:t>
            </a:r>
          </a:p>
        </p:txBody>
      </p:sp>
      <p:cxnSp>
        <p:nvCxnSpPr>
          <p:cNvPr id="67" name="Connecteur : en angle 66">
            <a:extLst>
              <a:ext uri="{FF2B5EF4-FFF2-40B4-BE49-F238E27FC236}">
                <a16:creationId xmlns:a16="http://schemas.microsoft.com/office/drawing/2014/main" id="{26115D78-E6E4-40F7-8DBE-1FBC71661ADD}"/>
              </a:ext>
            </a:extLst>
          </p:cNvPr>
          <p:cNvCxnSpPr>
            <a:cxnSpLocks/>
            <a:endCxn id="66" idx="1"/>
          </p:cNvCxnSpPr>
          <p:nvPr/>
        </p:nvCxnSpPr>
        <p:spPr>
          <a:xfrm rot="16200000" flipH="1">
            <a:off x="2574901" y="2505211"/>
            <a:ext cx="490959" cy="334887"/>
          </a:xfrm>
          <a:prstGeom prst="bentConnector2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 : coins arrondis 67">
            <a:extLst>
              <a:ext uri="{FF2B5EF4-FFF2-40B4-BE49-F238E27FC236}">
                <a16:creationId xmlns:a16="http://schemas.microsoft.com/office/drawing/2014/main" id="{40ECCE8C-C553-4EA3-B510-486F640225A1}"/>
              </a:ext>
            </a:extLst>
          </p:cNvPr>
          <p:cNvSpPr/>
          <p:nvPr/>
        </p:nvSpPr>
        <p:spPr>
          <a:xfrm>
            <a:off x="2987824" y="3399595"/>
            <a:ext cx="1584176" cy="7920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dirty="0">
              <a:solidFill>
                <a:schemeClr val="tx1">
                  <a:lumMod val="75000"/>
                  <a:lumOff val="25000"/>
                </a:schemeClr>
              </a:solidFill>
              <a:latin typeface="Work Sans" panose="00000500000000000000" pitchFamily="2" charset="0"/>
            </a:endParaRPr>
          </a:p>
          <a:p>
            <a:pPr algn="ctr"/>
            <a:r>
              <a:rPr lang="fr-F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Work Sans" panose="00000500000000000000" pitchFamily="2" charset="0"/>
              </a:rPr>
              <a:t>soutien pédagogique via le Centre d’Accompagnement à la Pédagogie (CAPE)</a:t>
            </a:r>
          </a:p>
          <a:p>
            <a:pPr algn="ctr"/>
            <a:endParaRPr lang="fr-FR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9" name="Rectangle : coins arrondis 68">
            <a:extLst>
              <a:ext uri="{FF2B5EF4-FFF2-40B4-BE49-F238E27FC236}">
                <a16:creationId xmlns:a16="http://schemas.microsoft.com/office/drawing/2014/main" id="{0209E1B0-8636-473E-94FB-0706AFCD7AFB}"/>
              </a:ext>
            </a:extLst>
          </p:cNvPr>
          <p:cNvSpPr/>
          <p:nvPr/>
        </p:nvSpPr>
        <p:spPr>
          <a:xfrm>
            <a:off x="2987824" y="4284333"/>
            <a:ext cx="1584176" cy="7920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Work Sans" panose="00000500000000000000" pitchFamily="2" charset="0"/>
              </a:rPr>
              <a:t>mentorat</a:t>
            </a:r>
          </a:p>
        </p:txBody>
      </p:sp>
      <p:cxnSp>
        <p:nvCxnSpPr>
          <p:cNvPr id="71" name="Connecteur : en angle 70">
            <a:extLst>
              <a:ext uri="{FF2B5EF4-FFF2-40B4-BE49-F238E27FC236}">
                <a16:creationId xmlns:a16="http://schemas.microsoft.com/office/drawing/2014/main" id="{BF9ACB28-7FDF-4CAD-BE52-863079F5583A}"/>
              </a:ext>
            </a:extLst>
          </p:cNvPr>
          <p:cNvCxnSpPr>
            <a:endCxn id="68" idx="1"/>
          </p:cNvCxnSpPr>
          <p:nvPr/>
        </p:nvCxnSpPr>
        <p:spPr>
          <a:xfrm rot="16200000" flipH="1">
            <a:off x="2379461" y="3187276"/>
            <a:ext cx="881838" cy="334887"/>
          </a:xfrm>
          <a:prstGeom prst="bentConnector2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 : en angle 71">
            <a:extLst>
              <a:ext uri="{FF2B5EF4-FFF2-40B4-BE49-F238E27FC236}">
                <a16:creationId xmlns:a16="http://schemas.microsoft.com/office/drawing/2014/main" id="{BD9149EB-F63F-433F-9D1F-680061FAF0B4}"/>
              </a:ext>
            </a:extLst>
          </p:cNvPr>
          <p:cNvCxnSpPr>
            <a:cxnSpLocks/>
            <a:endCxn id="69" idx="1"/>
          </p:cNvCxnSpPr>
          <p:nvPr/>
        </p:nvCxnSpPr>
        <p:spPr>
          <a:xfrm rot="16200000" flipH="1">
            <a:off x="2373947" y="4066499"/>
            <a:ext cx="892867" cy="334888"/>
          </a:xfrm>
          <a:prstGeom prst="bentConnector2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 : coins arrondis 73">
            <a:extLst>
              <a:ext uri="{FF2B5EF4-FFF2-40B4-BE49-F238E27FC236}">
                <a16:creationId xmlns:a16="http://schemas.microsoft.com/office/drawing/2014/main" id="{BF7F8BBA-A428-4809-BBA5-992C469ABD40}"/>
              </a:ext>
            </a:extLst>
          </p:cNvPr>
          <p:cNvSpPr/>
          <p:nvPr/>
        </p:nvSpPr>
        <p:spPr>
          <a:xfrm>
            <a:off x="4690863" y="1556792"/>
            <a:ext cx="1969369" cy="900099"/>
          </a:xfrm>
          <a:prstGeom prst="roundRect">
            <a:avLst/>
          </a:prstGeom>
          <a:solidFill>
            <a:srgbClr val="45A5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latin typeface="Work Sans" panose="00000500000000000000" pitchFamily="2" charset="0"/>
              </a:rPr>
              <a:t>Moderniser les pratiques d’ouverture et de gestion des données issues de la recherche</a:t>
            </a:r>
            <a:endParaRPr lang="fr-FR" sz="1000" dirty="0"/>
          </a:p>
        </p:txBody>
      </p:sp>
      <p:sp>
        <p:nvSpPr>
          <p:cNvPr id="75" name="Rectangle : coins arrondis 74">
            <a:extLst>
              <a:ext uri="{FF2B5EF4-FFF2-40B4-BE49-F238E27FC236}">
                <a16:creationId xmlns:a16="http://schemas.microsoft.com/office/drawing/2014/main" id="{45D0134E-597B-4078-A6A7-3A7B0B836F19}"/>
              </a:ext>
            </a:extLst>
          </p:cNvPr>
          <p:cNvSpPr/>
          <p:nvPr/>
        </p:nvSpPr>
        <p:spPr>
          <a:xfrm>
            <a:off x="5076056" y="2522091"/>
            <a:ext cx="1584176" cy="7920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Work Sans" panose="00000500000000000000" pitchFamily="2" charset="0"/>
              </a:rPr>
              <a:t>outils science ouverte (HAL, ORCID,…) et modèles de PGD</a:t>
            </a:r>
            <a:endParaRPr lang="fr-FR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76" name="Connecteur : en angle 75">
            <a:extLst>
              <a:ext uri="{FF2B5EF4-FFF2-40B4-BE49-F238E27FC236}">
                <a16:creationId xmlns:a16="http://schemas.microsoft.com/office/drawing/2014/main" id="{11D3BA0C-06E3-4FB6-BAE3-4017A79D79CE}"/>
              </a:ext>
            </a:extLst>
          </p:cNvPr>
          <p:cNvCxnSpPr>
            <a:cxnSpLocks/>
            <a:endCxn id="75" idx="1"/>
          </p:cNvCxnSpPr>
          <p:nvPr/>
        </p:nvCxnSpPr>
        <p:spPr>
          <a:xfrm rot="16200000" flipH="1">
            <a:off x="4663133" y="2505211"/>
            <a:ext cx="490959" cy="334887"/>
          </a:xfrm>
          <a:prstGeom prst="bentConnector2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 : coins arrondis 76">
            <a:extLst>
              <a:ext uri="{FF2B5EF4-FFF2-40B4-BE49-F238E27FC236}">
                <a16:creationId xmlns:a16="http://schemas.microsoft.com/office/drawing/2014/main" id="{86A864BE-CBCC-43BE-ADB4-305906175253}"/>
              </a:ext>
            </a:extLst>
          </p:cNvPr>
          <p:cNvSpPr/>
          <p:nvPr/>
        </p:nvSpPr>
        <p:spPr>
          <a:xfrm>
            <a:off x="5076056" y="3399595"/>
            <a:ext cx="1584176" cy="7920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Work Sans" panose="00000500000000000000" pitchFamily="2" charset="0"/>
              </a:rPr>
              <a:t>initiatives sciences avec et pour la société (SAPS)</a:t>
            </a:r>
            <a:endParaRPr lang="fr-FR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80" name="Connecteur : en angle 79">
            <a:extLst>
              <a:ext uri="{FF2B5EF4-FFF2-40B4-BE49-F238E27FC236}">
                <a16:creationId xmlns:a16="http://schemas.microsoft.com/office/drawing/2014/main" id="{81D3FAB2-AC07-4163-9ADF-911720CDD830}"/>
              </a:ext>
            </a:extLst>
          </p:cNvPr>
          <p:cNvCxnSpPr>
            <a:endCxn id="77" idx="1"/>
          </p:cNvCxnSpPr>
          <p:nvPr/>
        </p:nvCxnSpPr>
        <p:spPr>
          <a:xfrm rot="16200000" flipH="1">
            <a:off x="4467693" y="3187276"/>
            <a:ext cx="881838" cy="334887"/>
          </a:xfrm>
          <a:prstGeom prst="bentConnector2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 : coins arrondis 82">
            <a:extLst>
              <a:ext uri="{FF2B5EF4-FFF2-40B4-BE49-F238E27FC236}">
                <a16:creationId xmlns:a16="http://schemas.microsoft.com/office/drawing/2014/main" id="{F99A33FB-2007-4EE6-905A-848D66862F51}"/>
              </a:ext>
            </a:extLst>
          </p:cNvPr>
          <p:cNvSpPr/>
          <p:nvPr/>
        </p:nvSpPr>
        <p:spPr>
          <a:xfrm>
            <a:off x="6773042" y="1556792"/>
            <a:ext cx="1969369" cy="900099"/>
          </a:xfrm>
          <a:prstGeom prst="roundRect">
            <a:avLst/>
          </a:prstGeom>
          <a:solidFill>
            <a:srgbClr val="45A5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latin typeface="Work Sans" panose="00000500000000000000" pitchFamily="2" charset="0"/>
              </a:rPr>
              <a:t>Définir et mieux accompagner la catégorie des </a:t>
            </a:r>
            <a:r>
              <a:rPr lang="fr-FR" sz="1000" dirty="0" err="1">
                <a:latin typeface="Work Sans" panose="00000500000000000000" pitchFamily="2" charset="0"/>
              </a:rPr>
              <a:t>post-doctorants</a:t>
            </a:r>
            <a:endParaRPr lang="fr-FR" sz="1000" dirty="0"/>
          </a:p>
        </p:txBody>
      </p:sp>
      <p:sp>
        <p:nvSpPr>
          <p:cNvPr id="84" name="Rectangle : coins arrondis 83">
            <a:extLst>
              <a:ext uri="{FF2B5EF4-FFF2-40B4-BE49-F238E27FC236}">
                <a16:creationId xmlns:a16="http://schemas.microsoft.com/office/drawing/2014/main" id="{62DDF212-D57A-4809-9565-5942F39816C6}"/>
              </a:ext>
            </a:extLst>
          </p:cNvPr>
          <p:cNvSpPr/>
          <p:nvPr/>
        </p:nvSpPr>
        <p:spPr>
          <a:xfrm>
            <a:off x="7158235" y="2522091"/>
            <a:ext cx="1584176" cy="7920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Work Sans" panose="00000500000000000000" pitchFamily="2" charset="0"/>
              </a:rPr>
              <a:t>élaboration d’un contrat spécifique post-doc (au lieu IGR actuellement)</a:t>
            </a:r>
            <a:endParaRPr lang="fr-FR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85" name="Connecteur : en angle 84">
            <a:extLst>
              <a:ext uri="{FF2B5EF4-FFF2-40B4-BE49-F238E27FC236}">
                <a16:creationId xmlns:a16="http://schemas.microsoft.com/office/drawing/2014/main" id="{1EE067D5-420A-4AB6-A315-B5B5678FB324}"/>
              </a:ext>
            </a:extLst>
          </p:cNvPr>
          <p:cNvCxnSpPr>
            <a:cxnSpLocks/>
            <a:endCxn id="84" idx="1"/>
          </p:cNvCxnSpPr>
          <p:nvPr/>
        </p:nvCxnSpPr>
        <p:spPr>
          <a:xfrm rot="16200000" flipH="1">
            <a:off x="6745312" y="2505211"/>
            <a:ext cx="490959" cy="334887"/>
          </a:xfrm>
          <a:prstGeom prst="bentConnector2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 : coins arrondis 85">
            <a:extLst>
              <a:ext uri="{FF2B5EF4-FFF2-40B4-BE49-F238E27FC236}">
                <a16:creationId xmlns:a16="http://schemas.microsoft.com/office/drawing/2014/main" id="{A60A47FA-C4C4-4845-9F07-635C2BEB0533}"/>
              </a:ext>
            </a:extLst>
          </p:cNvPr>
          <p:cNvSpPr/>
          <p:nvPr/>
        </p:nvSpPr>
        <p:spPr>
          <a:xfrm>
            <a:off x="7158235" y="3399595"/>
            <a:ext cx="1584176" cy="7920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Work Sans" panose="00000500000000000000" pitchFamily="2" charset="0"/>
              </a:rPr>
              <a:t>Identification spécifique dans l’outil RH SIHAM</a:t>
            </a:r>
            <a:endParaRPr lang="fr-FR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89" name="Connecteur : en angle 88">
            <a:extLst>
              <a:ext uri="{FF2B5EF4-FFF2-40B4-BE49-F238E27FC236}">
                <a16:creationId xmlns:a16="http://schemas.microsoft.com/office/drawing/2014/main" id="{B9F98640-E6EC-411C-A2F2-BFB873873CC7}"/>
              </a:ext>
            </a:extLst>
          </p:cNvPr>
          <p:cNvCxnSpPr>
            <a:endCxn id="86" idx="1"/>
          </p:cNvCxnSpPr>
          <p:nvPr/>
        </p:nvCxnSpPr>
        <p:spPr>
          <a:xfrm rot="16200000" flipH="1">
            <a:off x="6549872" y="3187276"/>
            <a:ext cx="881838" cy="334887"/>
          </a:xfrm>
          <a:prstGeom prst="bentConnector2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43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2" grpId="0" animBg="1"/>
      <p:bldP spid="33" grpId="0" animBg="1"/>
      <p:bldP spid="34" grpId="0" animBg="1"/>
      <p:bldP spid="65" grpId="0" animBg="1"/>
      <p:bldP spid="66" grpId="0" animBg="1"/>
      <p:bldP spid="68" grpId="0" animBg="1"/>
      <p:bldP spid="69" grpId="0" animBg="1"/>
      <p:bldP spid="74" grpId="0" animBg="1"/>
      <p:bldP spid="75" grpId="0" animBg="1"/>
      <p:bldP spid="77" grpId="0" animBg="1"/>
      <p:bldP spid="83" grpId="0" animBg="1"/>
      <p:bldP spid="84" grpId="0" animBg="1"/>
      <p:bldP spid="8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60D2285D-6BB8-F944-9F9B-2833B5841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112568"/>
          </a:xfrm>
        </p:spPr>
        <p:txBody>
          <a:bodyPr numCol="1"/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dirty="0">
              <a:latin typeface="Work Sans" panose="00000500000000000000" pitchFamily="2" charset="0"/>
            </a:endParaRPr>
          </a:p>
          <a:p>
            <a:pPr algn="just"/>
            <a:endParaRPr lang="fr-FR" dirty="0">
              <a:latin typeface="Work Sans" panose="000005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dirty="0">
              <a:latin typeface="Work Sans" panose="000005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dirty="0">
              <a:latin typeface="Work Sans" panose="000005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dirty="0">
              <a:latin typeface="Work Sans" panose="00000500000000000000" pitchFamily="2" charset="0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345D543-D8E6-5248-BB5C-44F34B1F4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332656"/>
            <a:ext cx="8928992" cy="615603"/>
          </a:xfrm>
        </p:spPr>
        <p:txBody>
          <a:bodyPr/>
          <a:lstStyle/>
          <a:p>
            <a:r>
              <a:rPr lang="fr-FR" sz="2600" dirty="0"/>
              <a:t>Des avancées significatives sur des thématiques fortes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D605C1E-5EC7-1340-B835-0FF6198A44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E79271C-0A6D-C845-B8A3-8DDA9B9FDE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contenu 1">
            <a:extLst>
              <a:ext uri="{FF2B5EF4-FFF2-40B4-BE49-F238E27FC236}">
                <a16:creationId xmlns:a16="http://schemas.microsoft.com/office/drawing/2014/main" id="{98C8B41C-A9CE-4DC4-9FFB-07B60A652DBB}"/>
              </a:ext>
            </a:extLst>
          </p:cNvPr>
          <p:cNvSpPr txBox="1">
            <a:spLocks/>
          </p:cNvSpPr>
          <p:nvPr/>
        </p:nvSpPr>
        <p:spPr>
          <a:xfrm>
            <a:off x="609600" y="908720"/>
            <a:ext cx="8229600" cy="5112568"/>
          </a:xfrm>
          <a:prstGeom prst="rect">
            <a:avLst/>
          </a:prstGeom>
        </p:spPr>
        <p:txBody>
          <a:bodyPr numCol="1" spcCol="54000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fr-FR" sz="1500" kern="1200" smtClean="0">
                <a:solidFill>
                  <a:srgbClr val="424A54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b="1" u="sng" dirty="0">
                <a:latin typeface="Work Sans" panose="00000500000000000000" pitchFamily="2" charset="0"/>
              </a:rPr>
              <a:t>L’intégrité scientifique, la déontologie et l’éthique : </a:t>
            </a:r>
          </a:p>
          <a:p>
            <a:pPr marL="285750" algn="just">
              <a:buFont typeface="Wingdings" panose="05000000000000000000" pitchFamily="2" charset="2"/>
              <a:buChar char="Ø"/>
            </a:pPr>
            <a:r>
              <a:rPr lang="fr-FR" dirty="0">
                <a:latin typeface="Work Sans" panose="00000500000000000000" pitchFamily="2" charset="0"/>
              </a:rPr>
              <a:t> nomination de 2 référents intégrité scientifique</a:t>
            </a:r>
          </a:p>
          <a:p>
            <a:pPr marL="285750" algn="just">
              <a:buFont typeface="Wingdings" panose="05000000000000000000" pitchFamily="2" charset="2"/>
              <a:buChar char="Ø"/>
            </a:pPr>
            <a:r>
              <a:rPr lang="fr-FR" dirty="0">
                <a:latin typeface="Work Sans" panose="00000500000000000000" pitchFamily="2" charset="0"/>
              </a:rPr>
              <a:t> conférence récente sur l’intégrité scientifique</a:t>
            </a:r>
          </a:p>
          <a:p>
            <a:pPr marL="285750" algn="just">
              <a:buFont typeface="Wingdings" panose="05000000000000000000" pitchFamily="2" charset="2"/>
              <a:buChar char="Ø"/>
            </a:pPr>
            <a:r>
              <a:rPr lang="fr-FR" dirty="0">
                <a:latin typeface="Work Sans" panose="00000500000000000000" pitchFamily="2" charset="0"/>
              </a:rPr>
              <a:t> écriture de la charte de déontologie et mise en place de la commission de déontologie</a:t>
            </a:r>
          </a:p>
          <a:p>
            <a:pPr marL="285750" algn="just">
              <a:buFont typeface="Wingdings" panose="05000000000000000000" pitchFamily="2" charset="2"/>
              <a:buChar char="Ø"/>
            </a:pPr>
            <a:r>
              <a:rPr lang="fr-FR" dirty="0">
                <a:latin typeface="Work Sans" panose="00000500000000000000" pitchFamily="2" charset="0"/>
              </a:rPr>
              <a:t> nouvelle page web d’information sur les 3 sujets (à venir)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sz="1200" dirty="0">
              <a:latin typeface="Work Sans" panose="000005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b="1" u="sng" dirty="0">
                <a:latin typeface="Work Sans" panose="00000500000000000000" pitchFamily="2" charset="0"/>
              </a:rPr>
              <a:t>La sécurité numérique : </a:t>
            </a:r>
          </a:p>
          <a:p>
            <a:pPr marL="285750" algn="just">
              <a:buFont typeface="Wingdings" panose="05000000000000000000" pitchFamily="2" charset="2"/>
              <a:buChar char="Ø"/>
            </a:pPr>
            <a:r>
              <a:rPr lang="fr-FR" dirty="0">
                <a:latin typeface="Work Sans" panose="00000500000000000000" pitchFamily="2" charset="0"/>
              </a:rPr>
              <a:t> création d’un site web spécifique « SECNUM », avec formation/parcours associé</a:t>
            </a:r>
          </a:p>
          <a:p>
            <a:pPr marL="285750" algn="just">
              <a:buFont typeface="Wingdings" panose="05000000000000000000" pitchFamily="2" charset="2"/>
              <a:buChar char="Ø"/>
            </a:pPr>
            <a:r>
              <a:rPr lang="fr-FR" dirty="0">
                <a:latin typeface="Work Sans" panose="00000500000000000000" pitchFamily="2" charset="0"/>
              </a:rPr>
              <a:t> réalisation de module(s) vidéo(s) sur la sécurité informatique (à venir)</a:t>
            </a:r>
          </a:p>
          <a:p>
            <a:pPr marL="285750" algn="just">
              <a:buFont typeface="Wingdings" panose="05000000000000000000" pitchFamily="2" charset="2"/>
              <a:buChar char="Ø"/>
            </a:pPr>
            <a:r>
              <a:rPr lang="fr-FR" dirty="0">
                <a:latin typeface="Work Sans" panose="00000500000000000000" pitchFamily="2" charset="0"/>
              </a:rPr>
              <a:t> rappel de la possibilité de prêt de matériels par la DSI lors des déplacements à l’étranger</a:t>
            </a:r>
          </a:p>
          <a:p>
            <a:pPr marL="285750" algn="just">
              <a:buFont typeface="Wingdings" panose="05000000000000000000" pitchFamily="2" charset="2"/>
              <a:buChar char="Ø"/>
            </a:pPr>
            <a:r>
              <a:rPr lang="fr-FR" dirty="0">
                <a:latin typeface="Work Sans" panose="00000500000000000000" pitchFamily="2" charset="0"/>
              </a:rPr>
              <a:t> prise en compte des spécificités ZRR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sz="1200" dirty="0">
              <a:latin typeface="Work Sans" panose="000005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b="1" u="sng" dirty="0">
                <a:latin typeface="Work Sans" panose="00000500000000000000" pitchFamily="2" charset="0"/>
              </a:rPr>
              <a:t>Le mentorat :</a:t>
            </a:r>
            <a:r>
              <a:rPr lang="fr-FR" dirty="0">
                <a:latin typeface="Work Sans" panose="00000500000000000000" pitchFamily="2" charset="0"/>
              </a:rPr>
              <a:t> cf. conférence du jour à suivre sur le thème « mentorat pour les enseignant(e)s-chercheur(</a:t>
            </a:r>
            <a:r>
              <a:rPr lang="fr-FR" dirty="0" err="1">
                <a:latin typeface="Work Sans" panose="00000500000000000000" pitchFamily="2" charset="0"/>
              </a:rPr>
              <a:t>euse</a:t>
            </a:r>
            <a:r>
              <a:rPr lang="fr-FR" dirty="0">
                <a:latin typeface="Work Sans" panose="00000500000000000000" pitchFamily="2" charset="0"/>
              </a:rPr>
              <a:t>)s et chercheur(</a:t>
            </a:r>
            <a:r>
              <a:rPr lang="fr-FR" dirty="0" err="1">
                <a:latin typeface="Work Sans" panose="00000500000000000000" pitchFamily="2" charset="0"/>
              </a:rPr>
              <a:t>euse</a:t>
            </a:r>
            <a:r>
              <a:rPr lang="fr-FR" dirty="0">
                <a:latin typeface="Work Sans" panose="00000500000000000000" pitchFamily="2" charset="0"/>
              </a:rPr>
              <a:t>)s nouvellement nommé(e)s »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sz="1200" dirty="0">
              <a:latin typeface="Work Sans" panose="000005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b="1" u="sng" dirty="0">
                <a:latin typeface="Work Sans" panose="00000500000000000000" pitchFamily="2" charset="0"/>
              </a:rPr>
              <a:t>Le guide/vade-mecum à destination des Directeurs d’Unités</a:t>
            </a:r>
            <a:r>
              <a:rPr lang="fr-FR" dirty="0">
                <a:latin typeface="Work Sans" panose="00000500000000000000" pitchFamily="2" charset="0"/>
              </a:rPr>
              <a:t> (Myriam)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sz="1200" dirty="0">
              <a:latin typeface="Work Sans" panose="000005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b="1" u="sng" dirty="0">
                <a:latin typeface="Work Sans" panose="00000500000000000000" pitchFamily="2" charset="0"/>
              </a:rPr>
              <a:t>La mise en place des cahiers électroniques de laboratoire (CEL</a:t>
            </a:r>
            <a:r>
              <a:rPr lang="fr-FR" dirty="0">
                <a:latin typeface="Work Sans" panose="00000500000000000000" pitchFamily="2" charset="0"/>
              </a:rPr>
              <a:t>) (Jérôme)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dirty="0">
              <a:latin typeface="Work Sans" panose="000005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dirty="0">
              <a:latin typeface="Work Sans" panose="000005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dirty="0">
              <a:latin typeface="Work Sans" panose="000005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dirty="0">
              <a:latin typeface="Work Sans" panose="000005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dirty="0">
              <a:latin typeface="Work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37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076D89D-FEAD-BD4D-8506-9E3297B6B4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Réunion CPS – Vadémécum pour les DU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0381BC8-9D3C-8442-A559-B12F72D331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E92FC7BB-9723-47EC-9CBB-43CDE433987B}"/>
              </a:ext>
            </a:extLst>
          </p:cNvPr>
          <p:cNvSpPr txBox="1"/>
          <p:nvPr/>
        </p:nvSpPr>
        <p:spPr>
          <a:xfrm>
            <a:off x="537209" y="1098919"/>
            <a:ext cx="8069580" cy="34624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250" b="1" dirty="0">
                <a:solidFill>
                  <a:srgbClr val="1C819E"/>
                </a:solidFill>
                <a:latin typeface="+mj-lt"/>
                <a:ea typeface="Ebrima" panose="02000000000000000000" pitchFamily="2" charset="0"/>
                <a:cs typeface="Segoe UI" panose="020B0502040204020203" pitchFamily="34" charset="0"/>
              </a:rPr>
              <a:t>VISION &amp; </a:t>
            </a:r>
            <a:r>
              <a:rPr lang="en-US" sz="2250" b="1" dirty="0">
                <a:solidFill>
                  <a:srgbClr val="FFBE00"/>
                </a:solidFill>
                <a:latin typeface="+mj-lt"/>
                <a:ea typeface="Ebrima" panose="02000000000000000000" pitchFamily="2" charset="0"/>
                <a:cs typeface="Segoe UI" panose="020B0502040204020203" pitchFamily="34" charset="0"/>
              </a:rPr>
              <a:t>MISSION</a:t>
            </a:r>
            <a:endParaRPr lang="en-US" sz="2250" b="1" dirty="0">
              <a:solidFill>
                <a:srgbClr val="1C819E"/>
              </a:solidFill>
              <a:latin typeface="+mj-lt"/>
              <a:ea typeface="Ebrima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8" name="Pentagon 12">
            <a:extLst>
              <a:ext uri="{FF2B5EF4-FFF2-40B4-BE49-F238E27FC236}">
                <a16:creationId xmlns:a16="http://schemas.microsoft.com/office/drawing/2014/main" id="{4F51F8C6-437E-4E91-828A-052BFA961057}"/>
              </a:ext>
            </a:extLst>
          </p:cNvPr>
          <p:cNvSpPr/>
          <p:nvPr/>
        </p:nvSpPr>
        <p:spPr>
          <a:xfrm rot="5400000">
            <a:off x="5134552" y="2682620"/>
            <a:ext cx="2993296" cy="2492828"/>
          </a:xfrm>
          <a:prstGeom prst="homePlate">
            <a:avLst>
              <a:gd name="adj" fmla="val 1986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Oval 13">
            <a:extLst>
              <a:ext uri="{FF2B5EF4-FFF2-40B4-BE49-F238E27FC236}">
                <a16:creationId xmlns:a16="http://schemas.microsoft.com/office/drawing/2014/main" id="{F756ED2F-C09E-4B9C-B2AA-6B82E4796607}"/>
              </a:ext>
            </a:extLst>
          </p:cNvPr>
          <p:cNvSpPr/>
          <p:nvPr/>
        </p:nvSpPr>
        <p:spPr>
          <a:xfrm>
            <a:off x="5939181" y="1742166"/>
            <a:ext cx="1380439" cy="1380439"/>
          </a:xfrm>
          <a:prstGeom prst="ellipse">
            <a:avLst/>
          </a:prstGeom>
          <a:solidFill>
            <a:srgbClr val="FFBE00"/>
          </a:solidFill>
          <a:ln w="12700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Oval 14">
            <a:extLst>
              <a:ext uri="{FF2B5EF4-FFF2-40B4-BE49-F238E27FC236}">
                <a16:creationId xmlns:a16="http://schemas.microsoft.com/office/drawing/2014/main" id="{B6B388C5-18DC-4213-ADEC-65E28866D280}"/>
              </a:ext>
            </a:extLst>
          </p:cNvPr>
          <p:cNvSpPr/>
          <p:nvPr/>
        </p:nvSpPr>
        <p:spPr>
          <a:xfrm>
            <a:off x="6214843" y="2017828"/>
            <a:ext cx="829115" cy="8291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Pentagon 15">
            <a:extLst>
              <a:ext uri="{FF2B5EF4-FFF2-40B4-BE49-F238E27FC236}">
                <a16:creationId xmlns:a16="http://schemas.microsoft.com/office/drawing/2014/main" id="{9880132A-30EF-4F7C-96D5-8A9F87735925}"/>
              </a:ext>
            </a:extLst>
          </p:cNvPr>
          <p:cNvSpPr/>
          <p:nvPr/>
        </p:nvSpPr>
        <p:spPr>
          <a:xfrm rot="5400000">
            <a:off x="1017953" y="2682620"/>
            <a:ext cx="2993296" cy="2492828"/>
          </a:xfrm>
          <a:prstGeom prst="homePlate">
            <a:avLst>
              <a:gd name="adj" fmla="val 19869"/>
            </a:avLst>
          </a:prstGeom>
          <a:solidFill>
            <a:schemeClr val="bg1">
              <a:lumMod val="85000"/>
            </a:schemeClr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6">
            <a:extLst>
              <a:ext uri="{FF2B5EF4-FFF2-40B4-BE49-F238E27FC236}">
                <a16:creationId xmlns:a16="http://schemas.microsoft.com/office/drawing/2014/main" id="{0F4D3734-C686-46F1-BED2-CFAA8CD2FB2B}"/>
              </a:ext>
            </a:extLst>
          </p:cNvPr>
          <p:cNvSpPr/>
          <p:nvPr/>
        </p:nvSpPr>
        <p:spPr>
          <a:xfrm>
            <a:off x="1824381" y="1742166"/>
            <a:ext cx="1380439" cy="1380439"/>
          </a:xfrm>
          <a:prstGeom prst="ellipse">
            <a:avLst/>
          </a:prstGeom>
          <a:solidFill>
            <a:srgbClr val="1C819E"/>
          </a:solidFill>
          <a:ln w="12700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Oval 17">
            <a:extLst>
              <a:ext uri="{FF2B5EF4-FFF2-40B4-BE49-F238E27FC236}">
                <a16:creationId xmlns:a16="http://schemas.microsoft.com/office/drawing/2014/main" id="{8301C67E-92AE-4642-97B5-5C2D213F4012}"/>
              </a:ext>
            </a:extLst>
          </p:cNvPr>
          <p:cNvSpPr/>
          <p:nvPr/>
        </p:nvSpPr>
        <p:spPr>
          <a:xfrm>
            <a:off x="2100043" y="2017828"/>
            <a:ext cx="829115" cy="8291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TextBox 20">
            <a:extLst>
              <a:ext uri="{FF2B5EF4-FFF2-40B4-BE49-F238E27FC236}">
                <a16:creationId xmlns:a16="http://schemas.microsoft.com/office/drawing/2014/main" id="{F2EE065A-48FB-4B82-AD88-EA222E2407B3}"/>
              </a:ext>
            </a:extLst>
          </p:cNvPr>
          <p:cNvSpPr txBox="1"/>
          <p:nvPr/>
        </p:nvSpPr>
        <p:spPr>
          <a:xfrm>
            <a:off x="1350758" y="3286468"/>
            <a:ext cx="2331706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050" dirty="0">
                <a:ea typeface="Ebrima" panose="02000000000000000000" pitchFamily="2" charset="0"/>
                <a:cs typeface="Segoe UI" panose="020B0502040204020203" pitchFamily="34" charset="0"/>
              </a:rPr>
              <a:t>Fonctions des DU rendues complexes du fait de la réglementation nationale concernant leurs responsabilités ainsi que de la taille des établissements. </a:t>
            </a:r>
          </a:p>
          <a:p>
            <a:pPr algn="ctr"/>
            <a:endParaRPr lang="fr-FR" sz="1050" dirty="0">
              <a:ea typeface="Ebrima" panose="02000000000000000000" pitchFamily="2" charset="0"/>
              <a:cs typeface="Segoe UI" panose="020B0502040204020203" pitchFamily="34" charset="0"/>
            </a:endParaRPr>
          </a:p>
          <a:p>
            <a:pPr algn="ctr"/>
            <a:r>
              <a:rPr lang="fr-FR" sz="1050" dirty="0">
                <a:ea typeface="Ebrima" panose="02000000000000000000" pitchFamily="2" charset="0"/>
                <a:cs typeface="Segoe UI" panose="020B0502040204020203" pitchFamily="34" charset="0"/>
                <a:sym typeface="Wingdings" panose="05000000000000000000" pitchFamily="2" charset="2"/>
              </a:rPr>
              <a:t> </a:t>
            </a:r>
            <a:r>
              <a:rPr lang="fr-FR" sz="1050" dirty="0">
                <a:ea typeface="Ebrima" panose="02000000000000000000" pitchFamily="2" charset="0"/>
                <a:cs typeface="Segoe UI" panose="020B0502040204020203" pitchFamily="34" charset="0"/>
              </a:rPr>
              <a:t>Expression d’un besoin d’accompagnement de la part des directeurs d’unités</a:t>
            </a:r>
            <a:endParaRPr lang="en-US" sz="1050" dirty="0">
              <a:ea typeface="Ebrima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15" name="TextBox 21">
            <a:extLst>
              <a:ext uri="{FF2B5EF4-FFF2-40B4-BE49-F238E27FC236}">
                <a16:creationId xmlns:a16="http://schemas.microsoft.com/office/drawing/2014/main" id="{FC75B8E0-69B2-4363-9F9F-BCDC4A16DD23}"/>
              </a:ext>
            </a:extLst>
          </p:cNvPr>
          <p:cNvSpPr txBox="1"/>
          <p:nvPr/>
        </p:nvSpPr>
        <p:spPr>
          <a:xfrm>
            <a:off x="2154341" y="2336205"/>
            <a:ext cx="720519" cy="1793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200" b="1" spc="38" dirty="0">
                <a:solidFill>
                  <a:schemeClr val="tx1">
                    <a:lumMod val="75000"/>
                    <a:lumOff val="25000"/>
                  </a:schemeClr>
                </a:solidFill>
                <a:ea typeface="Ebrima" panose="02000000000000000000" pitchFamily="2" charset="0"/>
                <a:cs typeface="Segoe UI" panose="020B0502040204020203" pitchFamily="34" charset="0"/>
              </a:rPr>
              <a:t>VISION</a:t>
            </a:r>
          </a:p>
        </p:txBody>
      </p:sp>
      <p:sp>
        <p:nvSpPr>
          <p:cNvPr id="16" name="TextBox 22">
            <a:extLst>
              <a:ext uri="{FF2B5EF4-FFF2-40B4-BE49-F238E27FC236}">
                <a16:creationId xmlns:a16="http://schemas.microsoft.com/office/drawing/2014/main" id="{F2AA2728-6C92-4CA8-8D65-FD8EB9DEC1CA}"/>
              </a:ext>
            </a:extLst>
          </p:cNvPr>
          <p:cNvSpPr txBox="1"/>
          <p:nvPr/>
        </p:nvSpPr>
        <p:spPr>
          <a:xfrm>
            <a:off x="6269141" y="2336205"/>
            <a:ext cx="720519" cy="1793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200" b="1" spc="38" dirty="0">
                <a:solidFill>
                  <a:schemeClr val="tx1">
                    <a:lumMod val="75000"/>
                    <a:lumOff val="25000"/>
                  </a:schemeClr>
                </a:solidFill>
                <a:ea typeface="Ebrima" panose="02000000000000000000" pitchFamily="2" charset="0"/>
                <a:cs typeface="Segoe UI" panose="020B0502040204020203" pitchFamily="34" charset="0"/>
              </a:rPr>
              <a:t>MISSION</a:t>
            </a:r>
          </a:p>
        </p:txBody>
      </p:sp>
      <p:sp>
        <p:nvSpPr>
          <p:cNvPr id="17" name="TextBox 23">
            <a:extLst>
              <a:ext uri="{FF2B5EF4-FFF2-40B4-BE49-F238E27FC236}">
                <a16:creationId xmlns:a16="http://schemas.microsoft.com/office/drawing/2014/main" id="{8D12CE5D-88AA-44FD-BEC0-2A1BEC02D867}"/>
              </a:ext>
            </a:extLst>
          </p:cNvPr>
          <p:cNvSpPr txBox="1"/>
          <p:nvPr/>
        </p:nvSpPr>
        <p:spPr>
          <a:xfrm>
            <a:off x="5382986" y="3266196"/>
            <a:ext cx="2492828" cy="16158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fr-FR"/>
            </a:defPPr>
            <a:lvl1pPr algn="ctr">
              <a:defRPr sz="1400">
                <a:ea typeface="Ebrima" panose="02000000000000000000" pitchFamily="2" charset="0"/>
                <a:cs typeface="Segoe UI" panose="020B0502040204020203" pitchFamily="34" charset="0"/>
              </a:defRPr>
            </a:lvl1pPr>
          </a:lstStyle>
          <a:p>
            <a:r>
              <a:rPr lang="fr-FR" sz="1050" dirty="0"/>
              <a:t>Création d’un Vadémécum (guide) à destination des DU </a:t>
            </a:r>
          </a:p>
          <a:p>
            <a:endParaRPr lang="fr-FR" sz="1050" dirty="0">
              <a:sym typeface="Wingdings" panose="05000000000000000000" pitchFamily="2" charset="2"/>
            </a:endParaRPr>
          </a:p>
          <a:p>
            <a:r>
              <a:rPr lang="fr-FR" sz="1050" dirty="0">
                <a:sym typeface="Wingdings" panose="05000000000000000000" pitchFamily="2" charset="2"/>
              </a:rPr>
              <a:t> A</a:t>
            </a:r>
            <a:r>
              <a:rPr lang="fr-FR" sz="1050" dirty="0"/>
              <a:t>pporter des réponses claires en termes de process des différentes responsabilités gérées au quotidien notamment les aspects financiers, budgétaires, de ressources humaines, éthiques, de valorisation, de gouvernance, de prévention, etc…</a:t>
            </a:r>
          </a:p>
        </p:txBody>
      </p:sp>
      <p:cxnSp>
        <p:nvCxnSpPr>
          <p:cNvPr id="18" name="Straight Connector 24">
            <a:extLst>
              <a:ext uri="{FF2B5EF4-FFF2-40B4-BE49-F238E27FC236}">
                <a16:creationId xmlns:a16="http://schemas.microsoft.com/office/drawing/2014/main" id="{D3C74748-F112-4B01-9D52-8B739572DBDA}"/>
              </a:ext>
            </a:extLst>
          </p:cNvPr>
          <p:cNvCxnSpPr/>
          <p:nvPr/>
        </p:nvCxnSpPr>
        <p:spPr>
          <a:xfrm>
            <a:off x="2163916" y="5024424"/>
            <a:ext cx="701369" cy="0"/>
          </a:xfrm>
          <a:prstGeom prst="line">
            <a:avLst/>
          </a:prstGeom>
          <a:ln w="1905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25">
            <a:extLst>
              <a:ext uri="{FF2B5EF4-FFF2-40B4-BE49-F238E27FC236}">
                <a16:creationId xmlns:a16="http://schemas.microsoft.com/office/drawing/2014/main" id="{FBFBE97C-CDD1-44B9-AF2F-35B60B5A34E9}"/>
              </a:ext>
            </a:extLst>
          </p:cNvPr>
          <p:cNvCxnSpPr/>
          <p:nvPr/>
        </p:nvCxnSpPr>
        <p:spPr>
          <a:xfrm>
            <a:off x="6280515" y="5024424"/>
            <a:ext cx="701369" cy="0"/>
          </a:xfrm>
          <a:prstGeom prst="line">
            <a:avLst/>
          </a:prstGeom>
          <a:ln w="1905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re 2">
            <a:extLst>
              <a:ext uri="{FF2B5EF4-FFF2-40B4-BE49-F238E27FC236}">
                <a16:creationId xmlns:a16="http://schemas.microsoft.com/office/drawing/2014/main" id="{44DA0142-A002-4215-862E-FB7618DF0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82882"/>
            <a:ext cx="8352927" cy="519039"/>
          </a:xfrm>
        </p:spPr>
        <p:txBody>
          <a:bodyPr>
            <a:normAutofit fontScale="90000"/>
          </a:bodyPr>
          <a:lstStyle/>
          <a:p>
            <a:r>
              <a:rPr lang="fr-FR" dirty="0"/>
              <a:t>Le vade-mecum à destination des Directeurs d’Unités</a:t>
            </a:r>
          </a:p>
        </p:txBody>
      </p:sp>
    </p:spTree>
    <p:extLst>
      <p:ext uri="{BB962C8B-B14F-4D97-AF65-F5344CB8AC3E}">
        <p14:creationId xmlns:p14="http://schemas.microsoft.com/office/powerpoint/2010/main" val="513045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8059B60-B4EF-1B47-A6DF-15475B4747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>
                <a:latin typeface="+mj-lt"/>
              </a:rPr>
              <a:t>Réunion CPS – Vadémécum pour les DU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84FDFC7-1A65-DD4F-B7CA-DDC255D9A4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>
              <a:latin typeface="+mj-lt"/>
            </a:endParaRPr>
          </a:p>
        </p:txBody>
      </p:sp>
      <p:grpSp>
        <p:nvGrpSpPr>
          <p:cNvPr id="5" name="Group 68">
            <a:extLst>
              <a:ext uri="{FF2B5EF4-FFF2-40B4-BE49-F238E27FC236}">
                <a16:creationId xmlns:a16="http://schemas.microsoft.com/office/drawing/2014/main" id="{D7122886-1385-4995-B574-128F1123B4FB}"/>
              </a:ext>
            </a:extLst>
          </p:cNvPr>
          <p:cNvGrpSpPr/>
          <p:nvPr/>
        </p:nvGrpSpPr>
        <p:grpSpPr>
          <a:xfrm>
            <a:off x="2568023" y="946769"/>
            <a:ext cx="4005549" cy="763742"/>
            <a:chOff x="6848093" y="836810"/>
            <a:chExt cx="10681464" cy="2036645"/>
          </a:xfrm>
        </p:grpSpPr>
        <p:grpSp>
          <p:nvGrpSpPr>
            <p:cNvPr id="6" name="Group 69">
              <a:extLst>
                <a:ext uri="{FF2B5EF4-FFF2-40B4-BE49-F238E27FC236}">
                  <a16:creationId xmlns:a16="http://schemas.microsoft.com/office/drawing/2014/main" id="{6F7D5996-360C-439E-8B5E-8E2D18001F87}"/>
                </a:ext>
              </a:extLst>
            </p:cNvPr>
            <p:cNvGrpSpPr/>
            <p:nvPr/>
          </p:nvGrpSpPr>
          <p:grpSpPr>
            <a:xfrm>
              <a:off x="6848093" y="1227720"/>
              <a:ext cx="10681464" cy="1645735"/>
              <a:chOff x="6994880" y="5933949"/>
              <a:chExt cx="10681464" cy="1645735"/>
            </a:xfrm>
          </p:grpSpPr>
          <p:sp>
            <p:nvSpPr>
              <p:cNvPr id="8" name="TextBox 71">
                <a:extLst>
                  <a:ext uri="{FF2B5EF4-FFF2-40B4-BE49-F238E27FC236}">
                    <a16:creationId xmlns:a16="http://schemas.microsoft.com/office/drawing/2014/main" id="{EA84AE31-85C9-479D-B004-57DDF397E245}"/>
                  </a:ext>
                </a:extLst>
              </p:cNvPr>
              <p:cNvSpPr txBox="1"/>
              <p:nvPr/>
            </p:nvSpPr>
            <p:spPr>
              <a:xfrm>
                <a:off x="6994880" y="6410133"/>
                <a:ext cx="10681464" cy="11695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fr-FR" sz="2250" b="1" kern="0" spc="113" dirty="0">
                    <a:solidFill>
                      <a:srgbClr val="335B74"/>
                    </a:solidFill>
                    <a:latin typeface="+mj-lt"/>
                    <a:ea typeface="Lato" panose="020F0502020204030203" pitchFamily="34" charset="0"/>
                    <a:cs typeface="Lato" panose="020F0502020204030203" pitchFamily="34" charset="0"/>
                  </a:rPr>
                  <a:t>Notre feuille de route</a:t>
                </a:r>
              </a:p>
            </p:txBody>
          </p:sp>
          <p:sp>
            <p:nvSpPr>
              <p:cNvPr id="9" name="TextBox 72">
                <a:extLst>
                  <a:ext uri="{FF2B5EF4-FFF2-40B4-BE49-F238E27FC236}">
                    <a16:creationId xmlns:a16="http://schemas.microsoft.com/office/drawing/2014/main" id="{02F2E553-175C-41C3-98C0-1F6A9F5ED496}"/>
                  </a:ext>
                </a:extLst>
              </p:cNvPr>
              <p:cNvSpPr txBox="1"/>
              <p:nvPr/>
            </p:nvSpPr>
            <p:spPr>
              <a:xfrm>
                <a:off x="9682760" y="5933949"/>
                <a:ext cx="5305728" cy="5695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fr-FR" sz="788" b="1" kern="0" spc="225" dirty="0">
                    <a:solidFill>
                      <a:prstClr val="black"/>
                    </a:solidFill>
                    <a:latin typeface="+mj-lt"/>
                    <a:ea typeface="Lato" panose="020F0502020204030203" pitchFamily="34" charset="0"/>
                    <a:cs typeface="Lato" panose="020F0502020204030203" pitchFamily="34" charset="0"/>
                  </a:rPr>
                  <a:t>Vadémécum pour les DU</a:t>
                </a:r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0B321A0-497E-4F10-9476-3C0FF504FD70}"/>
                </a:ext>
              </a:extLst>
            </p:cNvPr>
            <p:cNvSpPr/>
            <p:nvPr/>
          </p:nvSpPr>
          <p:spPr>
            <a:xfrm>
              <a:off x="11783080" y="836810"/>
              <a:ext cx="811486" cy="155575"/>
            </a:xfrm>
            <a:prstGeom prst="rect">
              <a:avLst/>
            </a:prstGeom>
            <a:solidFill>
              <a:srgbClr val="1CADE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fr-FR" sz="675" kern="0">
                <a:solidFill>
                  <a:prstClr val="white"/>
                </a:solidFill>
                <a:latin typeface="+mj-lt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620FB0C6-4733-41DD-9C71-A018C4E3779D}"/>
              </a:ext>
            </a:extLst>
          </p:cNvPr>
          <p:cNvSpPr/>
          <p:nvPr/>
        </p:nvSpPr>
        <p:spPr>
          <a:xfrm>
            <a:off x="1191" y="3429000"/>
            <a:ext cx="9139214" cy="607037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675" kern="0">
              <a:solidFill>
                <a:prstClr val="white"/>
              </a:solidFill>
              <a:latin typeface="+mj-lt"/>
            </a:endParaRPr>
          </a:p>
        </p:txBody>
      </p:sp>
      <p:cxnSp>
        <p:nvCxnSpPr>
          <p:cNvPr id="11" name="Straight Connector 52">
            <a:extLst>
              <a:ext uri="{FF2B5EF4-FFF2-40B4-BE49-F238E27FC236}">
                <a16:creationId xmlns:a16="http://schemas.microsoft.com/office/drawing/2014/main" id="{C033E12F-DC9C-4248-AF17-3F2EAD6E0DD2}"/>
              </a:ext>
            </a:extLst>
          </p:cNvPr>
          <p:cNvCxnSpPr>
            <a:cxnSpLocks/>
          </p:cNvCxnSpPr>
          <p:nvPr/>
        </p:nvCxnSpPr>
        <p:spPr>
          <a:xfrm>
            <a:off x="3596" y="3753036"/>
            <a:ext cx="9136809" cy="0"/>
          </a:xfrm>
          <a:prstGeom prst="line">
            <a:avLst/>
          </a:prstGeom>
          <a:noFill/>
          <a:ln w="127000" cap="flat" cmpd="sng" algn="ctr">
            <a:solidFill>
              <a:srgbClr val="335B74"/>
            </a:solidFill>
            <a:prstDash val="dash"/>
            <a:miter lim="800000"/>
          </a:ln>
          <a:effectLst/>
        </p:spPr>
      </p:cxnSp>
      <p:cxnSp>
        <p:nvCxnSpPr>
          <p:cNvPr id="13" name="Straight Connector 85">
            <a:extLst>
              <a:ext uri="{FF2B5EF4-FFF2-40B4-BE49-F238E27FC236}">
                <a16:creationId xmlns:a16="http://schemas.microsoft.com/office/drawing/2014/main" id="{79B622D4-71BB-4FE8-B1D9-479CB8FCAD1D}"/>
              </a:ext>
            </a:extLst>
          </p:cNvPr>
          <p:cNvCxnSpPr>
            <a:cxnSpLocks/>
          </p:cNvCxnSpPr>
          <p:nvPr/>
        </p:nvCxnSpPr>
        <p:spPr>
          <a:xfrm flipV="1">
            <a:off x="2951955" y="3802107"/>
            <a:ext cx="0" cy="884837"/>
          </a:xfrm>
          <a:prstGeom prst="line">
            <a:avLst/>
          </a:prstGeom>
          <a:noFill/>
          <a:ln w="285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tailEnd type="oval"/>
          </a:ln>
          <a:effectLst/>
        </p:spPr>
      </p:cxnSp>
      <p:cxnSp>
        <p:nvCxnSpPr>
          <p:cNvPr id="14" name="Straight Connector 86">
            <a:extLst>
              <a:ext uri="{FF2B5EF4-FFF2-40B4-BE49-F238E27FC236}">
                <a16:creationId xmlns:a16="http://schemas.microsoft.com/office/drawing/2014/main" id="{A15AE50C-738B-4850-B6AC-4822D41135C2}"/>
              </a:ext>
            </a:extLst>
          </p:cNvPr>
          <p:cNvCxnSpPr>
            <a:cxnSpLocks/>
          </p:cNvCxnSpPr>
          <p:nvPr/>
        </p:nvCxnSpPr>
        <p:spPr>
          <a:xfrm flipV="1">
            <a:off x="6088313" y="3802107"/>
            <a:ext cx="0" cy="884837"/>
          </a:xfrm>
          <a:prstGeom prst="line">
            <a:avLst/>
          </a:prstGeom>
          <a:noFill/>
          <a:ln w="285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tailEnd type="oval"/>
          </a:ln>
          <a:effectLst/>
        </p:spPr>
      </p:cxnSp>
      <p:sp>
        <p:nvSpPr>
          <p:cNvPr id="15" name="Rounded Rectangle 59">
            <a:extLst>
              <a:ext uri="{FF2B5EF4-FFF2-40B4-BE49-F238E27FC236}">
                <a16:creationId xmlns:a16="http://schemas.microsoft.com/office/drawing/2014/main" id="{EDB2304A-FD1F-4139-93BD-5C34D63AF17E}"/>
              </a:ext>
            </a:extLst>
          </p:cNvPr>
          <p:cNvSpPr/>
          <p:nvPr/>
        </p:nvSpPr>
        <p:spPr>
          <a:xfrm rot="10800000">
            <a:off x="2387028" y="4495469"/>
            <a:ext cx="1165259" cy="885228"/>
          </a:xfrm>
          <a:prstGeom prst="roundRect">
            <a:avLst>
              <a:gd name="adj" fmla="val 13383"/>
            </a:avLst>
          </a:prstGeom>
          <a:solidFill>
            <a:srgbClr val="2683C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675" kern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6" name="Triangle 60">
            <a:extLst>
              <a:ext uri="{FF2B5EF4-FFF2-40B4-BE49-F238E27FC236}">
                <a16:creationId xmlns:a16="http://schemas.microsoft.com/office/drawing/2014/main" id="{F0E81B1A-84C5-43B2-BFAF-D950034A27DD}"/>
              </a:ext>
            </a:extLst>
          </p:cNvPr>
          <p:cNvSpPr/>
          <p:nvPr/>
        </p:nvSpPr>
        <p:spPr>
          <a:xfrm>
            <a:off x="2793136" y="4313152"/>
            <a:ext cx="337497" cy="290946"/>
          </a:xfrm>
          <a:prstGeom prst="triangle">
            <a:avLst/>
          </a:prstGeom>
          <a:solidFill>
            <a:srgbClr val="2683C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675" kern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7" name="Rounded Rectangle 73">
            <a:extLst>
              <a:ext uri="{FF2B5EF4-FFF2-40B4-BE49-F238E27FC236}">
                <a16:creationId xmlns:a16="http://schemas.microsoft.com/office/drawing/2014/main" id="{FFBD9ADA-DCC7-46EC-87C3-7982F38D96C8}"/>
              </a:ext>
            </a:extLst>
          </p:cNvPr>
          <p:cNvSpPr/>
          <p:nvPr/>
        </p:nvSpPr>
        <p:spPr>
          <a:xfrm rot="10800000">
            <a:off x="5503225" y="4502585"/>
            <a:ext cx="1165259" cy="885228"/>
          </a:xfrm>
          <a:prstGeom prst="roundRect">
            <a:avLst>
              <a:gd name="adj" fmla="val 13383"/>
            </a:avLst>
          </a:prstGeom>
          <a:solidFill>
            <a:srgbClr val="42BA9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675" kern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8" name="Triangle 74">
            <a:extLst>
              <a:ext uri="{FF2B5EF4-FFF2-40B4-BE49-F238E27FC236}">
                <a16:creationId xmlns:a16="http://schemas.microsoft.com/office/drawing/2014/main" id="{B446CCFB-34E5-49FE-A8A4-2C4A28935862}"/>
              </a:ext>
            </a:extLst>
          </p:cNvPr>
          <p:cNvSpPr/>
          <p:nvPr/>
        </p:nvSpPr>
        <p:spPr>
          <a:xfrm>
            <a:off x="5917106" y="4313152"/>
            <a:ext cx="337497" cy="290946"/>
          </a:xfrm>
          <a:prstGeom prst="triangle">
            <a:avLst/>
          </a:prstGeom>
          <a:solidFill>
            <a:srgbClr val="42BA9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675" kern="0">
              <a:solidFill>
                <a:prstClr val="white"/>
              </a:solidFill>
              <a:latin typeface="+mj-lt"/>
            </a:endParaRPr>
          </a:p>
        </p:txBody>
      </p:sp>
      <p:cxnSp>
        <p:nvCxnSpPr>
          <p:cNvPr id="19" name="Straight Connector 93">
            <a:extLst>
              <a:ext uri="{FF2B5EF4-FFF2-40B4-BE49-F238E27FC236}">
                <a16:creationId xmlns:a16="http://schemas.microsoft.com/office/drawing/2014/main" id="{304EBD0A-EB1B-4966-95AF-2995AD005445}"/>
              </a:ext>
            </a:extLst>
          </p:cNvPr>
          <p:cNvCxnSpPr>
            <a:cxnSpLocks/>
          </p:cNvCxnSpPr>
          <p:nvPr/>
        </p:nvCxnSpPr>
        <p:spPr>
          <a:xfrm>
            <a:off x="1385646" y="2580190"/>
            <a:ext cx="0" cy="884837"/>
          </a:xfrm>
          <a:prstGeom prst="line">
            <a:avLst/>
          </a:prstGeom>
          <a:noFill/>
          <a:ln w="285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tailEnd type="oval"/>
          </a:ln>
          <a:effectLst/>
        </p:spPr>
      </p:cxnSp>
      <p:cxnSp>
        <p:nvCxnSpPr>
          <p:cNvPr id="20" name="Straight Connector 94">
            <a:extLst>
              <a:ext uri="{FF2B5EF4-FFF2-40B4-BE49-F238E27FC236}">
                <a16:creationId xmlns:a16="http://schemas.microsoft.com/office/drawing/2014/main" id="{0F34D9A4-7F6E-46FF-892C-73D0C7E5406E}"/>
              </a:ext>
            </a:extLst>
          </p:cNvPr>
          <p:cNvCxnSpPr>
            <a:cxnSpLocks/>
          </p:cNvCxnSpPr>
          <p:nvPr/>
        </p:nvCxnSpPr>
        <p:spPr>
          <a:xfrm>
            <a:off x="4570797" y="2580190"/>
            <a:ext cx="0" cy="884837"/>
          </a:xfrm>
          <a:prstGeom prst="line">
            <a:avLst/>
          </a:prstGeom>
          <a:noFill/>
          <a:ln w="285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tailEnd type="oval"/>
          </a:ln>
          <a:effectLst/>
        </p:spPr>
      </p:cxnSp>
      <p:cxnSp>
        <p:nvCxnSpPr>
          <p:cNvPr id="21" name="Straight Connector 95">
            <a:extLst>
              <a:ext uri="{FF2B5EF4-FFF2-40B4-BE49-F238E27FC236}">
                <a16:creationId xmlns:a16="http://schemas.microsoft.com/office/drawing/2014/main" id="{FA2C631A-7990-4227-B3AF-7B477BEEA690}"/>
              </a:ext>
            </a:extLst>
          </p:cNvPr>
          <p:cNvCxnSpPr>
            <a:cxnSpLocks/>
          </p:cNvCxnSpPr>
          <p:nvPr/>
        </p:nvCxnSpPr>
        <p:spPr>
          <a:xfrm>
            <a:off x="7920372" y="2580190"/>
            <a:ext cx="0" cy="884837"/>
          </a:xfrm>
          <a:prstGeom prst="line">
            <a:avLst/>
          </a:prstGeom>
          <a:noFill/>
          <a:ln w="2857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tailEnd type="oval"/>
          </a:ln>
          <a:effectLst/>
        </p:spPr>
      </p:cxnSp>
      <p:sp>
        <p:nvSpPr>
          <p:cNvPr id="22" name="Rounded Rectangle 55">
            <a:extLst>
              <a:ext uri="{FF2B5EF4-FFF2-40B4-BE49-F238E27FC236}">
                <a16:creationId xmlns:a16="http://schemas.microsoft.com/office/drawing/2014/main" id="{F3524337-2DFE-460D-BB58-886E92C07416}"/>
              </a:ext>
            </a:extLst>
          </p:cNvPr>
          <p:cNvSpPr/>
          <p:nvPr/>
        </p:nvSpPr>
        <p:spPr>
          <a:xfrm>
            <a:off x="814453" y="1916832"/>
            <a:ext cx="1165259" cy="885228"/>
          </a:xfrm>
          <a:prstGeom prst="roundRect">
            <a:avLst>
              <a:gd name="adj" fmla="val 13383"/>
            </a:avLst>
          </a:prstGeom>
          <a:solidFill>
            <a:srgbClr val="1CADE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675" kern="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23" name="Triangle 56">
            <a:extLst>
              <a:ext uri="{FF2B5EF4-FFF2-40B4-BE49-F238E27FC236}">
                <a16:creationId xmlns:a16="http://schemas.microsoft.com/office/drawing/2014/main" id="{AD6F9A93-BB64-4ECF-B20A-99A38877ADBE}"/>
              </a:ext>
            </a:extLst>
          </p:cNvPr>
          <p:cNvSpPr/>
          <p:nvPr/>
        </p:nvSpPr>
        <p:spPr>
          <a:xfrm rot="10800000">
            <a:off x="1216898" y="2700547"/>
            <a:ext cx="337497" cy="290946"/>
          </a:xfrm>
          <a:prstGeom prst="triangle">
            <a:avLst/>
          </a:prstGeom>
          <a:solidFill>
            <a:srgbClr val="1CADE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675" kern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24" name="Rounded Rectangle 63">
            <a:extLst>
              <a:ext uri="{FF2B5EF4-FFF2-40B4-BE49-F238E27FC236}">
                <a16:creationId xmlns:a16="http://schemas.microsoft.com/office/drawing/2014/main" id="{6F1914A1-B692-475F-9D5E-52270B73D469}"/>
              </a:ext>
            </a:extLst>
          </p:cNvPr>
          <p:cNvSpPr/>
          <p:nvPr/>
        </p:nvSpPr>
        <p:spPr>
          <a:xfrm>
            <a:off x="3999000" y="1916832"/>
            <a:ext cx="1165259" cy="885228"/>
          </a:xfrm>
          <a:prstGeom prst="roundRect">
            <a:avLst>
              <a:gd name="adj" fmla="val 13383"/>
            </a:avLst>
          </a:prstGeom>
          <a:solidFill>
            <a:srgbClr val="27CED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675" kern="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25" name="Triangle 64">
            <a:extLst>
              <a:ext uri="{FF2B5EF4-FFF2-40B4-BE49-F238E27FC236}">
                <a16:creationId xmlns:a16="http://schemas.microsoft.com/office/drawing/2014/main" id="{651943B9-0E94-4CE6-8B12-9F0679A8F2FE}"/>
              </a:ext>
            </a:extLst>
          </p:cNvPr>
          <p:cNvSpPr/>
          <p:nvPr/>
        </p:nvSpPr>
        <p:spPr>
          <a:xfrm rot="10800000">
            <a:off x="4412880" y="2700548"/>
            <a:ext cx="337497" cy="290946"/>
          </a:xfrm>
          <a:prstGeom prst="triangle">
            <a:avLst/>
          </a:prstGeom>
          <a:solidFill>
            <a:srgbClr val="27CED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675" kern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26" name="Rounded Rectangle 83">
            <a:extLst>
              <a:ext uri="{FF2B5EF4-FFF2-40B4-BE49-F238E27FC236}">
                <a16:creationId xmlns:a16="http://schemas.microsoft.com/office/drawing/2014/main" id="{A0B817F0-8A01-44C3-9858-4D3F47ED816D}"/>
              </a:ext>
            </a:extLst>
          </p:cNvPr>
          <p:cNvSpPr/>
          <p:nvPr/>
        </p:nvSpPr>
        <p:spPr>
          <a:xfrm>
            <a:off x="7326307" y="1916832"/>
            <a:ext cx="1165259" cy="885228"/>
          </a:xfrm>
          <a:prstGeom prst="roundRect">
            <a:avLst>
              <a:gd name="adj" fmla="val 13383"/>
            </a:avLst>
          </a:prstGeom>
          <a:solidFill>
            <a:schemeClr val="accent3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675" kern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27" name="Triangle 84">
            <a:extLst>
              <a:ext uri="{FF2B5EF4-FFF2-40B4-BE49-F238E27FC236}">
                <a16:creationId xmlns:a16="http://schemas.microsoft.com/office/drawing/2014/main" id="{DB9A55B7-8214-4F10-9F51-3E7C1EB22B43}"/>
              </a:ext>
            </a:extLst>
          </p:cNvPr>
          <p:cNvSpPr/>
          <p:nvPr/>
        </p:nvSpPr>
        <p:spPr>
          <a:xfrm rot="10800000">
            <a:off x="7744893" y="2700548"/>
            <a:ext cx="337497" cy="290946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675" kern="0">
              <a:solidFill>
                <a:prstClr val="white"/>
              </a:solidFill>
              <a:latin typeface="+mj-lt"/>
            </a:endParaRPr>
          </a:p>
        </p:txBody>
      </p:sp>
      <p:grpSp>
        <p:nvGrpSpPr>
          <p:cNvPr id="28" name="Group 7">
            <a:extLst>
              <a:ext uri="{FF2B5EF4-FFF2-40B4-BE49-F238E27FC236}">
                <a16:creationId xmlns:a16="http://schemas.microsoft.com/office/drawing/2014/main" id="{35A3EAE1-0DF6-4752-A48B-50FF109751F8}"/>
              </a:ext>
            </a:extLst>
          </p:cNvPr>
          <p:cNvGrpSpPr/>
          <p:nvPr/>
        </p:nvGrpSpPr>
        <p:grpSpPr>
          <a:xfrm>
            <a:off x="575556" y="4139355"/>
            <a:ext cx="1649211" cy="863422"/>
            <a:chOff x="1963688" y="9458562"/>
            <a:chExt cx="4397896" cy="2302452"/>
          </a:xfrm>
        </p:grpSpPr>
        <p:sp>
          <p:nvSpPr>
            <p:cNvPr id="29" name="TextBox 97">
              <a:extLst>
                <a:ext uri="{FF2B5EF4-FFF2-40B4-BE49-F238E27FC236}">
                  <a16:creationId xmlns:a16="http://schemas.microsoft.com/office/drawing/2014/main" id="{5DA30F2A-D708-4EDC-AF52-0AD4B34F274C}"/>
                </a:ext>
              </a:extLst>
            </p:cNvPr>
            <p:cNvSpPr txBox="1"/>
            <p:nvPr/>
          </p:nvSpPr>
          <p:spPr>
            <a:xfrm>
              <a:off x="2851424" y="9458562"/>
              <a:ext cx="2681075" cy="615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rgbClr val="335B74"/>
                  </a:solidFill>
                  <a:latin typeface="+mj-lt"/>
                  <a:ea typeface="Lato" panose="020F0502020204030203" pitchFamily="34" charset="0"/>
                  <a:cs typeface="Lato" panose="020F0502020204030203" pitchFamily="34" charset="0"/>
                </a:rPr>
                <a:t>Brainstorming </a:t>
              </a:r>
            </a:p>
          </p:txBody>
        </p:sp>
        <p:sp>
          <p:nvSpPr>
            <p:cNvPr id="30" name="TextBox 98">
              <a:extLst>
                <a:ext uri="{FF2B5EF4-FFF2-40B4-BE49-F238E27FC236}">
                  <a16:creationId xmlns:a16="http://schemas.microsoft.com/office/drawing/2014/main" id="{12BF750C-73FB-40BB-B2CC-A0275A063AE5}"/>
                </a:ext>
              </a:extLst>
            </p:cNvPr>
            <p:cNvSpPr txBox="1"/>
            <p:nvPr/>
          </p:nvSpPr>
          <p:spPr>
            <a:xfrm>
              <a:off x="1963688" y="9928382"/>
              <a:ext cx="4397896" cy="1832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13"/>
                </a:lnSpc>
              </a:pPr>
              <a:r>
                <a:rPr lang="fr-FR" sz="1050" dirty="0">
                  <a:solidFill>
                    <a:prstClr val="black"/>
                  </a:solidFill>
                  <a:latin typeface="+mj-lt"/>
                  <a:ea typeface="Lato Light" panose="020F0502020204030203" pitchFamily="34" charset="0"/>
                  <a:cs typeface="Lato Light" panose="020F0502020204030203" pitchFamily="34" charset="0"/>
                </a:rPr>
                <a:t>Etudes et réflexions sur des Vadémécums déjà créés</a:t>
              </a:r>
            </a:p>
          </p:txBody>
        </p:sp>
      </p:grpSp>
      <p:sp>
        <p:nvSpPr>
          <p:cNvPr id="31" name="TextBox 100">
            <a:extLst>
              <a:ext uri="{FF2B5EF4-FFF2-40B4-BE49-F238E27FC236}">
                <a16:creationId xmlns:a16="http://schemas.microsoft.com/office/drawing/2014/main" id="{CFDE06AE-2C14-44F4-A878-1DD5DE7A0034}"/>
              </a:ext>
            </a:extLst>
          </p:cNvPr>
          <p:cNvSpPr txBox="1"/>
          <p:nvPr/>
        </p:nvSpPr>
        <p:spPr>
          <a:xfrm>
            <a:off x="3776348" y="4152323"/>
            <a:ext cx="158889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b="1" dirty="0">
                <a:solidFill>
                  <a:srgbClr val="335B74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Squelette du Vadémécum</a:t>
            </a:r>
          </a:p>
        </p:txBody>
      </p:sp>
      <p:sp>
        <p:nvSpPr>
          <p:cNvPr id="32" name="TextBox 101">
            <a:extLst>
              <a:ext uri="{FF2B5EF4-FFF2-40B4-BE49-F238E27FC236}">
                <a16:creationId xmlns:a16="http://schemas.microsoft.com/office/drawing/2014/main" id="{26DC0ED6-319B-4FBA-BF79-C45309D6BA8F}"/>
              </a:ext>
            </a:extLst>
          </p:cNvPr>
          <p:cNvSpPr txBox="1"/>
          <p:nvPr/>
        </p:nvSpPr>
        <p:spPr>
          <a:xfrm>
            <a:off x="3926949" y="4315535"/>
            <a:ext cx="1287697" cy="687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13"/>
              </a:lnSpc>
            </a:pPr>
            <a:r>
              <a:rPr lang="fr-FR" sz="1050" dirty="0">
                <a:solidFill>
                  <a:prstClr val="black"/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rPr>
              <a:t>Finalisation du sommaire du Vadémécum</a:t>
            </a:r>
          </a:p>
        </p:txBody>
      </p:sp>
      <p:sp>
        <p:nvSpPr>
          <p:cNvPr id="33" name="TextBox 103">
            <a:extLst>
              <a:ext uri="{FF2B5EF4-FFF2-40B4-BE49-F238E27FC236}">
                <a16:creationId xmlns:a16="http://schemas.microsoft.com/office/drawing/2014/main" id="{58802843-D10B-4982-B358-2BA4718AC12E}"/>
              </a:ext>
            </a:extLst>
          </p:cNvPr>
          <p:cNvSpPr txBox="1"/>
          <p:nvPr/>
        </p:nvSpPr>
        <p:spPr>
          <a:xfrm>
            <a:off x="7098998" y="4073160"/>
            <a:ext cx="17107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b="1" dirty="0">
                <a:solidFill>
                  <a:srgbClr val="335B74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Finalisation du Vadémécum</a:t>
            </a:r>
          </a:p>
        </p:txBody>
      </p:sp>
      <p:sp>
        <p:nvSpPr>
          <p:cNvPr id="34" name="TextBox 104">
            <a:extLst>
              <a:ext uri="{FF2B5EF4-FFF2-40B4-BE49-F238E27FC236}">
                <a16:creationId xmlns:a16="http://schemas.microsoft.com/office/drawing/2014/main" id="{763E20AF-B33C-4D79-974D-2CC301600706}"/>
              </a:ext>
            </a:extLst>
          </p:cNvPr>
          <p:cNvSpPr txBox="1"/>
          <p:nvPr/>
        </p:nvSpPr>
        <p:spPr>
          <a:xfrm>
            <a:off x="7276524" y="4308802"/>
            <a:ext cx="1287697" cy="482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13"/>
              </a:lnSpc>
            </a:pPr>
            <a:r>
              <a:rPr lang="fr-FR" sz="1050" dirty="0">
                <a:solidFill>
                  <a:prstClr val="black"/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rPr>
              <a:t>Version finale et mise en ligne</a:t>
            </a:r>
          </a:p>
        </p:txBody>
      </p:sp>
      <p:sp>
        <p:nvSpPr>
          <p:cNvPr id="35" name="TextBox 107">
            <a:extLst>
              <a:ext uri="{FF2B5EF4-FFF2-40B4-BE49-F238E27FC236}">
                <a16:creationId xmlns:a16="http://schemas.microsoft.com/office/drawing/2014/main" id="{B922949B-B396-4EB4-810A-6558A6191FC5}"/>
              </a:ext>
            </a:extLst>
          </p:cNvPr>
          <p:cNvSpPr txBox="1"/>
          <p:nvPr/>
        </p:nvSpPr>
        <p:spPr>
          <a:xfrm>
            <a:off x="2167125" y="2285632"/>
            <a:ext cx="156966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b="1" dirty="0">
                <a:solidFill>
                  <a:srgbClr val="335B74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Questionnaire et Analyse</a:t>
            </a:r>
          </a:p>
        </p:txBody>
      </p:sp>
      <p:sp>
        <p:nvSpPr>
          <p:cNvPr id="36" name="TextBox 108">
            <a:extLst>
              <a:ext uri="{FF2B5EF4-FFF2-40B4-BE49-F238E27FC236}">
                <a16:creationId xmlns:a16="http://schemas.microsoft.com/office/drawing/2014/main" id="{36177A08-19FA-46E6-BEFB-21D035DE9FCF}"/>
              </a:ext>
            </a:extLst>
          </p:cNvPr>
          <p:cNvSpPr txBox="1"/>
          <p:nvPr/>
        </p:nvSpPr>
        <p:spPr>
          <a:xfrm>
            <a:off x="1924473" y="2518587"/>
            <a:ext cx="2057819" cy="1097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13"/>
              </a:lnSpc>
            </a:pPr>
            <a:r>
              <a:rPr lang="fr-FR" sz="1050" dirty="0">
                <a:solidFill>
                  <a:prstClr val="black"/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rPr>
              <a:t>Mise en place d’un questionnaire comprenant plusieurs rubriques pouvant être présents dans le Vadémécum </a:t>
            </a:r>
          </a:p>
        </p:txBody>
      </p:sp>
      <p:sp>
        <p:nvSpPr>
          <p:cNvPr id="37" name="TextBox 110">
            <a:extLst>
              <a:ext uri="{FF2B5EF4-FFF2-40B4-BE49-F238E27FC236}">
                <a16:creationId xmlns:a16="http://schemas.microsoft.com/office/drawing/2014/main" id="{5F86E112-9641-484C-8DF3-D68B7B2C297F}"/>
              </a:ext>
            </a:extLst>
          </p:cNvPr>
          <p:cNvSpPr txBox="1"/>
          <p:nvPr/>
        </p:nvSpPr>
        <p:spPr>
          <a:xfrm>
            <a:off x="5410869" y="2285632"/>
            <a:ext cx="1591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>
                <a:solidFill>
                  <a:srgbClr val="335B74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Récolte et intégrations des informations</a:t>
            </a:r>
          </a:p>
        </p:txBody>
      </p:sp>
      <p:sp>
        <p:nvSpPr>
          <p:cNvPr id="38" name="TextBox 111">
            <a:extLst>
              <a:ext uri="{FF2B5EF4-FFF2-40B4-BE49-F238E27FC236}">
                <a16:creationId xmlns:a16="http://schemas.microsoft.com/office/drawing/2014/main" id="{6DCF5375-56FE-40AA-AD97-7DBEDBED2270}"/>
              </a:ext>
            </a:extLst>
          </p:cNvPr>
          <p:cNvSpPr txBox="1"/>
          <p:nvPr/>
        </p:nvSpPr>
        <p:spPr>
          <a:xfrm>
            <a:off x="5159304" y="2541981"/>
            <a:ext cx="2058991" cy="892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13"/>
              </a:lnSpc>
            </a:pPr>
            <a:r>
              <a:rPr lang="fr-FR" sz="1050" dirty="0">
                <a:solidFill>
                  <a:prstClr val="black"/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rPr>
              <a:t>Contact et réunions avec tous les services en question de l’UT pour fournir les informations nécessaires</a:t>
            </a:r>
          </a:p>
        </p:txBody>
      </p:sp>
      <p:sp>
        <p:nvSpPr>
          <p:cNvPr id="41" name="Shape 2546">
            <a:extLst>
              <a:ext uri="{FF2B5EF4-FFF2-40B4-BE49-F238E27FC236}">
                <a16:creationId xmlns:a16="http://schemas.microsoft.com/office/drawing/2014/main" id="{FEE05AFD-1CCB-4774-A27C-13E705019175}"/>
              </a:ext>
            </a:extLst>
          </p:cNvPr>
          <p:cNvSpPr/>
          <p:nvPr/>
        </p:nvSpPr>
        <p:spPr>
          <a:xfrm>
            <a:off x="3068683" y="4794166"/>
            <a:ext cx="369191" cy="3020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18655" y="20400"/>
                </a:lnTo>
                <a:lnTo>
                  <a:pt x="18655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1109" y="0"/>
                </a:moveTo>
                <a:lnTo>
                  <a:pt x="18164" y="0"/>
                </a:lnTo>
                <a:cubicBezTo>
                  <a:pt x="17893" y="0"/>
                  <a:pt x="17673" y="269"/>
                  <a:pt x="17673" y="600"/>
                </a:cubicBezTo>
                <a:lnTo>
                  <a:pt x="17673" y="21000"/>
                </a:lnTo>
                <a:cubicBezTo>
                  <a:pt x="17673" y="21332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  <a:moveTo>
                  <a:pt x="8836" y="20400"/>
                </a:moveTo>
                <a:lnTo>
                  <a:pt x="6873" y="20400"/>
                </a:lnTo>
                <a:lnTo>
                  <a:pt x="6873" y="3600"/>
                </a:lnTo>
                <a:lnTo>
                  <a:pt x="8836" y="3600"/>
                </a:lnTo>
                <a:cubicBezTo>
                  <a:pt x="8836" y="3600"/>
                  <a:pt x="8836" y="20400"/>
                  <a:pt x="8836" y="20400"/>
                </a:cubicBezTo>
                <a:close/>
                <a:moveTo>
                  <a:pt x="9327" y="2400"/>
                </a:moveTo>
                <a:lnTo>
                  <a:pt x="6382" y="2400"/>
                </a:lnTo>
                <a:cubicBezTo>
                  <a:pt x="6111" y="2400"/>
                  <a:pt x="5891" y="2669"/>
                  <a:pt x="5891" y="3000"/>
                </a:cubicBezTo>
                <a:lnTo>
                  <a:pt x="5891" y="21000"/>
                </a:lnTo>
                <a:cubicBezTo>
                  <a:pt x="5891" y="21332"/>
                  <a:pt x="6111" y="21600"/>
                  <a:pt x="6382" y="21600"/>
                </a:cubicBezTo>
                <a:lnTo>
                  <a:pt x="9327" y="21600"/>
                </a:lnTo>
                <a:cubicBezTo>
                  <a:pt x="9598" y="21600"/>
                  <a:pt x="9818" y="21332"/>
                  <a:pt x="9818" y="21000"/>
                </a:cubicBezTo>
                <a:lnTo>
                  <a:pt x="9818" y="3000"/>
                </a:lnTo>
                <a:cubicBezTo>
                  <a:pt x="9818" y="2669"/>
                  <a:pt x="9598" y="2400"/>
                  <a:pt x="9327" y="2400"/>
                </a:cubicBezTo>
                <a:moveTo>
                  <a:pt x="14727" y="20400"/>
                </a:moveTo>
                <a:lnTo>
                  <a:pt x="12764" y="20400"/>
                </a:lnTo>
                <a:lnTo>
                  <a:pt x="12764" y="10800"/>
                </a:lnTo>
                <a:lnTo>
                  <a:pt x="14727" y="10800"/>
                </a:lnTo>
                <a:cubicBezTo>
                  <a:pt x="14727" y="10800"/>
                  <a:pt x="14727" y="20400"/>
                  <a:pt x="14727" y="20400"/>
                </a:cubicBezTo>
                <a:close/>
                <a:moveTo>
                  <a:pt x="15218" y="9600"/>
                </a:moveTo>
                <a:lnTo>
                  <a:pt x="12273" y="9600"/>
                </a:lnTo>
                <a:cubicBezTo>
                  <a:pt x="12002" y="9600"/>
                  <a:pt x="11782" y="9869"/>
                  <a:pt x="11782" y="10200"/>
                </a:cubicBezTo>
                <a:lnTo>
                  <a:pt x="11782" y="21000"/>
                </a:lnTo>
                <a:cubicBezTo>
                  <a:pt x="11782" y="21332"/>
                  <a:pt x="12002" y="21600"/>
                  <a:pt x="12273" y="21600"/>
                </a:cubicBezTo>
                <a:lnTo>
                  <a:pt x="15218" y="21600"/>
                </a:lnTo>
                <a:cubicBezTo>
                  <a:pt x="15489" y="21600"/>
                  <a:pt x="15709" y="21332"/>
                  <a:pt x="15709" y="21000"/>
                </a:cubicBezTo>
                <a:lnTo>
                  <a:pt x="15709" y="10200"/>
                </a:lnTo>
                <a:cubicBezTo>
                  <a:pt x="15709" y="9869"/>
                  <a:pt x="15489" y="9600"/>
                  <a:pt x="15218" y="9600"/>
                </a:cubicBezTo>
                <a:moveTo>
                  <a:pt x="2945" y="20400"/>
                </a:moveTo>
                <a:lnTo>
                  <a:pt x="982" y="20400"/>
                </a:lnTo>
                <a:lnTo>
                  <a:pt x="982" y="14400"/>
                </a:lnTo>
                <a:lnTo>
                  <a:pt x="2945" y="14400"/>
                </a:lnTo>
                <a:cubicBezTo>
                  <a:pt x="2945" y="14400"/>
                  <a:pt x="2945" y="20400"/>
                  <a:pt x="2945" y="20400"/>
                </a:cubicBezTo>
                <a:close/>
                <a:moveTo>
                  <a:pt x="3436" y="13200"/>
                </a:moveTo>
                <a:lnTo>
                  <a:pt x="491" y="13200"/>
                </a:lnTo>
                <a:cubicBezTo>
                  <a:pt x="220" y="13200"/>
                  <a:pt x="0" y="13469"/>
                  <a:pt x="0" y="138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3436" y="21600"/>
                </a:lnTo>
                <a:cubicBezTo>
                  <a:pt x="3707" y="21600"/>
                  <a:pt x="3927" y="21332"/>
                  <a:pt x="3927" y="21000"/>
                </a:cubicBezTo>
                <a:lnTo>
                  <a:pt x="3927" y="13800"/>
                </a:lnTo>
                <a:cubicBezTo>
                  <a:pt x="3927" y="13469"/>
                  <a:pt x="3707" y="13200"/>
                  <a:pt x="3436" y="13200"/>
                </a:cubicBezTo>
              </a:path>
            </a:pathLst>
          </a:custGeom>
          <a:solidFill>
            <a:sysClr val="window" lastClr="FFFFFF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+mj-lt"/>
              <a:ea typeface="Roboto Light" panose="02000000000000000000" pitchFamily="2" charset="0"/>
              <a:cs typeface="Roboto Light" panose="02000000000000000000" pitchFamily="2" charset="0"/>
              <a:sym typeface="Gill Sans"/>
            </a:endParaRPr>
          </a:p>
        </p:txBody>
      </p:sp>
      <p:sp>
        <p:nvSpPr>
          <p:cNvPr id="43" name="Shape 2556">
            <a:extLst>
              <a:ext uri="{FF2B5EF4-FFF2-40B4-BE49-F238E27FC236}">
                <a16:creationId xmlns:a16="http://schemas.microsoft.com/office/drawing/2014/main" id="{96834167-DACE-4968-A8C0-65BEA4B2EE50}"/>
              </a:ext>
            </a:extLst>
          </p:cNvPr>
          <p:cNvSpPr/>
          <p:nvPr/>
        </p:nvSpPr>
        <p:spPr>
          <a:xfrm>
            <a:off x="6255453" y="4787904"/>
            <a:ext cx="369292" cy="369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874" y="5396"/>
                </a:moveTo>
                <a:cubicBezTo>
                  <a:pt x="11493" y="5396"/>
                  <a:pt x="11166" y="5519"/>
                  <a:pt x="10894" y="5766"/>
                </a:cubicBezTo>
                <a:cubicBezTo>
                  <a:pt x="10621" y="6013"/>
                  <a:pt x="10484" y="6310"/>
                  <a:pt x="10484" y="6658"/>
                </a:cubicBezTo>
                <a:cubicBezTo>
                  <a:pt x="10484" y="7005"/>
                  <a:pt x="10621" y="7301"/>
                  <a:pt x="10894" y="7545"/>
                </a:cubicBezTo>
                <a:cubicBezTo>
                  <a:pt x="11166" y="7790"/>
                  <a:pt x="11493" y="7912"/>
                  <a:pt x="11874" y="7912"/>
                </a:cubicBezTo>
                <a:cubicBezTo>
                  <a:pt x="12255" y="7912"/>
                  <a:pt x="12581" y="7790"/>
                  <a:pt x="12852" y="7545"/>
                </a:cubicBezTo>
                <a:cubicBezTo>
                  <a:pt x="13122" y="7301"/>
                  <a:pt x="13257" y="7005"/>
                  <a:pt x="13257" y="6658"/>
                </a:cubicBezTo>
                <a:cubicBezTo>
                  <a:pt x="13257" y="6310"/>
                  <a:pt x="13122" y="6013"/>
                  <a:pt x="12852" y="5766"/>
                </a:cubicBezTo>
                <a:cubicBezTo>
                  <a:pt x="12581" y="5519"/>
                  <a:pt x="12255" y="5396"/>
                  <a:pt x="11874" y="5396"/>
                </a:cubicBezTo>
                <a:moveTo>
                  <a:pt x="12242" y="15228"/>
                </a:moveTo>
                <a:cubicBezTo>
                  <a:pt x="11942" y="15228"/>
                  <a:pt x="11730" y="15180"/>
                  <a:pt x="11608" y="15083"/>
                </a:cubicBezTo>
                <a:cubicBezTo>
                  <a:pt x="11486" y="14987"/>
                  <a:pt x="11425" y="14807"/>
                  <a:pt x="11425" y="14542"/>
                </a:cubicBezTo>
                <a:cubicBezTo>
                  <a:pt x="11425" y="14436"/>
                  <a:pt x="11444" y="14281"/>
                  <a:pt x="11482" y="14076"/>
                </a:cubicBezTo>
                <a:cubicBezTo>
                  <a:pt x="11519" y="13870"/>
                  <a:pt x="11562" y="13687"/>
                  <a:pt x="11609" y="13527"/>
                </a:cubicBezTo>
                <a:lnTo>
                  <a:pt x="12189" y="11532"/>
                </a:lnTo>
                <a:cubicBezTo>
                  <a:pt x="12246" y="11349"/>
                  <a:pt x="12284" y="11148"/>
                  <a:pt x="12306" y="10929"/>
                </a:cubicBezTo>
                <a:cubicBezTo>
                  <a:pt x="12327" y="10709"/>
                  <a:pt x="12337" y="10557"/>
                  <a:pt x="12337" y="10469"/>
                </a:cubicBezTo>
                <a:cubicBezTo>
                  <a:pt x="12337" y="10049"/>
                  <a:pt x="12185" y="9707"/>
                  <a:pt x="11882" y="9444"/>
                </a:cubicBezTo>
                <a:cubicBezTo>
                  <a:pt x="11578" y="9182"/>
                  <a:pt x="11146" y="9050"/>
                  <a:pt x="10586" y="9050"/>
                </a:cubicBezTo>
                <a:cubicBezTo>
                  <a:pt x="10275" y="9050"/>
                  <a:pt x="9945" y="9104"/>
                  <a:pt x="9597" y="9211"/>
                </a:cubicBezTo>
                <a:cubicBezTo>
                  <a:pt x="9248" y="9319"/>
                  <a:pt x="8884" y="9448"/>
                  <a:pt x="8502" y="9599"/>
                </a:cubicBezTo>
                <a:lnTo>
                  <a:pt x="8347" y="10216"/>
                </a:lnTo>
                <a:cubicBezTo>
                  <a:pt x="8460" y="10175"/>
                  <a:pt x="8595" y="10131"/>
                  <a:pt x="8753" y="10085"/>
                </a:cubicBezTo>
                <a:cubicBezTo>
                  <a:pt x="8911" y="10040"/>
                  <a:pt x="9066" y="10017"/>
                  <a:pt x="9217" y="10017"/>
                </a:cubicBezTo>
                <a:cubicBezTo>
                  <a:pt x="9524" y="10017"/>
                  <a:pt x="9731" y="10068"/>
                  <a:pt x="9839" y="10168"/>
                </a:cubicBezTo>
                <a:cubicBezTo>
                  <a:pt x="9948" y="10269"/>
                  <a:pt x="10002" y="10447"/>
                  <a:pt x="10002" y="10703"/>
                </a:cubicBezTo>
                <a:cubicBezTo>
                  <a:pt x="10002" y="10844"/>
                  <a:pt x="9985" y="11001"/>
                  <a:pt x="9949" y="11172"/>
                </a:cubicBezTo>
                <a:cubicBezTo>
                  <a:pt x="9914" y="11343"/>
                  <a:pt x="9870" y="11526"/>
                  <a:pt x="9818" y="11717"/>
                </a:cubicBezTo>
                <a:lnTo>
                  <a:pt x="9235" y="13719"/>
                </a:lnTo>
                <a:cubicBezTo>
                  <a:pt x="9184" y="13929"/>
                  <a:pt x="9146" y="14118"/>
                  <a:pt x="9123" y="14285"/>
                </a:cubicBezTo>
                <a:cubicBezTo>
                  <a:pt x="9100" y="14451"/>
                  <a:pt x="9088" y="14615"/>
                  <a:pt x="9088" y="14775"/>
                </a:cubicBezTo>
                <a:cubicBezTo>
                  <a:pt x="9088" y="15186"/>
                  <a:pt x="9244" y="15526"/>
                  <a:pt x="9556" y="15793"/>
                </a:cubicBezTo>
                <a:cubicBezTo>
                  <a:pt x="9869" y="16060"/>
                  <a:pt x="10308" y="16194"/>
                  <a:pt x="10872" y="16194"/>
                </a:cubicBezTo>
                <a:cubicBezTo>
                  <a:pt x="11239" y="16194"/>
                  <a:pt x="11561" y="16147"/>
                  <a:pt x="11839" y="16053"/>
                </a:cubicBezTo>
                <a:cubicBezTo>
                  <a:pt x="12117" y="15960"/>
                  <a:pt x="12488" y="15824"/>
                  <a:pt x="12954" y="15645"/>
                </a:cubicBezTo>
                <a:lnTo>
                  <a:pt x="13109" y="15028"/>
                </a:lnTo>
                <a:cubicBezTo>
                  <a:pt x="13029" y="15065"/>
                  <a:pt x="12900" y="15107"/>
                  <a:pt x="12721" y="15155"/>
                </a:cubicBezTo>
                <a:cubicBezTo>
                  <a:pt x="12543" y="15204"/>
                  <a:pt x="12383" y="15228"/>
                  <a:pt x="12242" y="15228"/>
                </a:cubicBezTo>
              </a:path>
            </a:pathLst>
          </a:custGeom>
          <a:solidFill>
            <a:sysClr val="window" lastClr="FFFFFF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+mj-lt"/>
              <a:ea typeface="Gill Sans"/>
              <a:cs typeface="Gill Sans"/>
              <a:sym typeface="Gill Sans"/>
            </a:endParaRPr>
          </a:p>
        </p:txBody>
      </p:sp>
      <p:pic>
        <p:nvPicPr>
          <p:cNvPr id="44" name="Image 43">
            <a:extLst>
              <a:ext uri="{FF2B5EF4-FFF2-40B4-BE49-F238E27FC236}">
                <a16:creationId xmlns:a16="http://schemas.microsoft.com/office/drawing/2014/main" id="{A82FC9F9-3795-4FAD-BCCA-B8FA33A86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171" y="2073710"/>
            <a:ext cx="541505" cy="541505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C523396D-E797-409B-8075-1233803EDB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9267" y="4694008"/>
            <a:ext cx="488150" cy="488150"/>
          </a:xfrm>
          <a:prstGeom prst="flowChartConnector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6A461C2B-A3A4-4EF8-B68B-E912500DF8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9353" y="2034109"/>
            <a:ext cx="535914" cy="633353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9DCCE59C-5AB9-4F84-B1C2-46B8BF47AF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4109" y="4597198"/>
            <a:ext cx="681773" cy="681773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0332FAEC-E04A-4B66-AACD-13CC2FEB68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326306" y="2143982"/>
            <a:ext cx="564916" cy="450017"/>
          </a:xfrm>
          <a:prstGeom prst="rect">
            <a:avLst/>
          </a:prstGeom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331E6D88-3760-448A-B54A-DCF0E51868E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2372" t="11032" r="22655" b="12795"/>
          <a:stretch/>
        </p:blipFill>
        <p:spPr>
          <a:xfrm>
            <a:off x="7920371" y="2118992"/>
            <a:ext cx="486054" cy="479462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19782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D605C1E-5EC7-1340-B835-0FF6198A44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Réunion CPS – Vadémécum pour les DU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E79271C-0A6D-C845-B8A3-8DDA9B9FDE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3" name="TextBox 122">
            <a:extLst>
              <a:ext uri="{FF2B5EF4-FFF2-40B4-BE49-F238E27FC236}">
                <a16:creationId xmlns:a16="http://schemas.microsoft.com/office/drawing/2014/main" id="{F82F41E4-F271-49A5-A017-8525ECCBB288}"/>
              </a:ext>
            </a:extLst>
          </p:cNvPr>
          <p:cNvSpPr txBox="1"/>
          <p:nvPr/>
        </p:nvSpPr>
        <p:spPr>
          <a:xfrm>
            <a:off x="2989500" y="1036587"/>
            <a:ext cx="3453928" cy="3462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2250" b="1" dirty="0">
                <a:solidFill>
                  <a:srgbClr val="335B74"/>
                </a:solidFill>
                <a:latin typeface="+mj-lt"/>
                <a:cs typeface="Segoe UI Semibold" panose="020B0702040204020203" pitchFamily="34" charset="0"/>
              </a:rPr>
              <a:t>Diagramme GANTT</a:t>
            </a:r>
          </a:p>
        </p:txBody>
      </p:sp>
      <p:sp>
        <p:nvSpPr>
          <p:cNvPr id="35" name="TextBox 22">
            <a:extLst>
              <a:ext uri="{FF2B5EF4-FFF2-40B4-BE49-F238E27FC236}">
                <a16:creationId xmlns:a16="http://schemas.microsoft.com/office/drawing/2014/main" id="{025B6950-E50A-4538-BC21-B300E17BB590}"/>
              </a:ext>
            </a:extLst>
          </p:cNvPr>
          <p:cNvSpPr txBox="1"/>
          <p:nvPr/>
        </p:nvSpPr>
        <p:spPr>
          <a:xfrm>
            <a:off x="875123" y="3005779"/>
            <a:ext cx="141111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fr-FR" sz="900" dirty="0">
                <a:solidFill>
                  <a:prstClr val="black"/>
                </a:solidFill>
                <a:latin typeface="+mj-lt"/>
              </a:rPr>
              <a:t>Version finale détaillée du squelette et du contenu  </a:t>
            </a:r>
          </a:p>
        </p:txBody>
      </p:sp>
      <p:sp>
        <p:nvSpPr>
          <p:cNvPr id="39" name="TextBox 31">
            <a:extLst>
              <a:ext uri="{FF2B5EF4-FFF2-40B4-BE49-F238E27FC236}">
                <a16:creationId xmlns:a16="http://schemas.microsoft.com/office/drawing/2014/main" id="{3C57EF33-2EDB-4AF6-908C-F1E547EB9371}"/>
              </a:ext>
            </a:extLst>
          </p:cNvPr>
          <p:cNvSpPr txBox="1"/>
          <p:nvPr/>
        </p:nvSpPr>
        <p:spPr>
          <a:xfrm>
            <a:off x="436426" y="4038049"/>
            <a:ext cx="185226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fr-FR" sz="900" dirty="0">
                <a:solidFill>
                  <a:prstClr val="black"/>
                </a:solidFill>
                <a:latin typeface="+mj-lt"/>
              </a:rPr>
              <a:t>Rédaction du Vadémécum</a:t>
            </a:r>
          </a:p>
        </p:txBody>
      </p:sp>
      <p:grpSp>
        <p:nvGrpSpPr>
          <p:cNvPr id="111" name="Groupe 110">
            <a:extLst>
              <a:ext uri="{FF2B5EF4-FFF2-40B4-BE49-F238E27FC236}">
                <a16:creationId xmlns:a16="http://schemas.microsoft.com/office/drawing/2014/main" id="{614494D0-437D-4450-8FD0-C5D3B68EDE2A}"/>
              </a:ext>
            </a:extLst>
          </p:cNvPr>
          <p:cNvGrpSpPr/>
          <p:nvPr/>
        </p:nvGrpSpPr>
        <p:grpSpPr>
          <a:xfrm>
            <a:off x="445222" y="1484784"/>
            <a:ext cx="8106067" cy="3893742"/>
            <a:chOff x="201342" y="1545628"/>
            <a:chExt cx="7945004" cy="3971604"/>
          </a:xfrm>
        </p:grpSpPr>
        <p:grpSp>
          <p:nvGrpSpPr>
            <p:cNvPr id="8" name="Group 18">
              <a:extLst>
                <a:ext uri="{FF2B5EF4-FFF2-40B4-BE49-F238E27FC236}">
                  <a16:creationId xmlns:a16="http://schemas.microsoft.com/office/drawing/2014/main" id="{7E3E6778-CB84-4DC8-A85E-8FC47D117797}"/>
                </a:ext>
              </a:extLst>
            </p:cNvPr>
            <p:cNvGrpSpPr/>
            <p:nvPr/>
          </p:nvGrpSpPr>
          <p:grpSpPr>
            <a:xfrm>
              <a:off x="208054" y="2419382"/>
              <a:ext cx="7931933" cy="3097850"/>
              <a:chOff x="395473" y="2179694"/>
              <a:chExt cx="8209466" cy="3278193"/>
            </a:xfrm>
          </p:grpSpPr>
          <p:cxnSp>
            <p:nvCxnSpPr>
              <p:cNvPr id="9" name="Straight Connector 66">
                <a:extLst>
                  <a:ext uri="{FF2B5EF4-FFF2-40B4-BE49-F238E27FC236}">
                    <a16:creationId xmlns:a16="http://schemas.microsoft.com/office/drawing/2014/main" id="{BFB05384-9435-473D-95C6-A738EA992E4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00288" y="4364036"/>
                <a:ext cx="6192578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" name="Straight Connector 62">
                <a:extLst>
                  <a:ext uri="{FF2B5EF4-FFF2-40B4-BE49-F238E27FC236}">
                    <a16:creationId xmlns:a16="http://schemas.microsoft.com/office/drawing/2014/main" id="{E800C5EC-A1AD-40DA-B9ED-0B28952B8C0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00288" y="2179694"/>
                <a:ext cx="6198614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1" name="Straight Connector 63">
                <a:extLst>
                  <a:ext uri="{FF2B5EF4-FFF2-40B4-BE49-F238E27FC236}">
                    <a16:creationId xmlns:a16="http://schemas.microsoft.com/office/drawing/2014/main" id="{35095209-5DDB-4064-886A-F8B32C21A52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00290" y="2725779"/>
                <a:ext cx="6204649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" name="Straight Connector 64">
                <a:extLst>
                  <a:ext uri="{FF2B5EF4-FFF2-40B4-BE49-F238E27FC236}">
                    <a16:creationId xmlns:a16="http://schemas.microsoft.com/office/drawing/2014/main" id="{FD18D8DA-7EBB-4B0F-B18F-6FF45198CB8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00289" y="3271866"/>
                <a:ext cx="6192577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" name="Straight Connector 65">
                <a:extLst>
                  <a:ext uri="{FF2B5EF4-FFF2-40B4-BE49-F238E27FC236}">
                    <a16:creationId xmlns:a16="http://schemas.microsoft.com/office/drawing/2014/main" id="{2BE483D1-ED5B-44F0-9BDB-01042EAAB56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00288" y="3817950"/>
                <a:ext cx="6192578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" name="Straight Connector 70">
                <a:extLst>
                  <a:ext uri="{FF2B5EF4-FFF2-40B4-BE49-F238E27FC236}">
                    <a16:creationId xmlns:a16="http://schemas.microsoft.com/office/drawing/2014/main" id="{78F21F60-F68D-45E2-B18B-25522FEFF4F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00287" y="4916030"/>
                <a:ext cx="6192579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" name="Straight Connector 72">
                <a:extLst>
                  <a:ext uri="{FF2B5EF4-FFF2-40B4-BE49-F238E27FC236}">
                    <a16:creationId xmlns:a16="http://schemas.microsoft.com/office/drawing/2014/main" id="{AB063AB1-F707-4C90-B274-6DC26C0C411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95473" y="5457887"/>
                <a:ext cx="8197393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6" name="Group 13">
              <a:extLst>
                <a:ext uri="{FF2B5EF4-FFF2-40B4-BE49-F238E27FC236}">
                  <a16:creationId xmlns:a16="http://schemas.microsoft.com/office/drawing/2014/main" id="{60767E64-1B69-4DD5-80A1-1D90B6F60D70}"/>
                </a:ext>
              </a:extLst>
            </p:cNvPr>
            <p:cNvGrpSpPr/>
            <p:nvPr/>
          </p:nvGrpSpPr>
          <p:grpSpPr>
            <a:xfrm>
              <a:off x="2207568" y="1547189"/>
              <a:ext cx="5926586" cy="3963804"/>
              <a:chOff x="2400287" y="1307501"/>
              <a:chExt cx="6133952" cy="4194559"/>
            </a:xfrm>
          </p:grpSpPr>
          <p:cxnSp>
            <p:nvCxnSpPr>
              <p:cNvPr id="17" name="Straight Connector 69">
                <a:extLst>
                  <a:ext uri="{FF2B5EF4-FFF2-40B4-BE49-F238E27FC236}">
                    <a16:creationId xmlns:a16="http://schemas.microsoft.com/office/drawing/2014/main" id="{B931C241-751D-4F96-9161-4FB66D3952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00287" y="1307501"/>
                <a:ext cx="17204" cy="4194559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" name="Straight Connector 99">
                <a:extLst>
                  <a:ext uri="{FF2B5EF4-FFF2-40B4-BE49-F238E27FC236}">
                    <a16:creationId xmlns:a16="http://schemas.microsoft.com/office/drawing/2014/main" id="{246DA63D-CD19-4A52-9852-362774653F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67031" y="1633608"/>
                <a:ext cx="0" cy="386845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" name="Straight Connector 103">
                <a:extLst>
                  <a:ext uri="{FF2B5EF4-FFF2-40B4-BE49-F238E27FC236}">
                    <a16:creationId xmlns:a16="http://schemas.microsoft.com/office/drawing/2014/main" id="{1563AE50-CC54-475B-BA74-1DBC9D7DBF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33776" y="1633608"/>
                <a:ext cx="0" cy="386845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0" name="Straight Connector 104">
                <a:extLst>
                  <a:ext uri="{FF2B5EF4-FFF2-40B4-BE49-F238E27FC236}">
                    <a16:creationId xmlns:a16="http://schemas.microsoft.com/office/drawing/2014/main" id="{F408D81B-52E1-47BA-A86C-0E92F09FA0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00519" y="1633608"/>
                <a:ext cx="0" cy="386845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1" name="Straight Connector 105">
                <a:extLst>
                  <a:ext uri="{FF2B5EF4-FFF2-40B4-BE49-F238E27FC236}">
                    <a16:creationId xmlns:a16="http://schemas.microsoft.com/office/drawing/2014/main" id="{76D9E6C1-3738-4B34-A553-23C0EA6047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67263" y="1633608"/>
                <a:ext cx="0" cy="386845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2" name="Straight Connector 106">
                <a:extLst>
                  <a:ext uri="{FF2B5EF4-FFF2-40B4-BE49-F238E27FC236}">
                    <a16:creationId xmlns:a16="http://schemas.microsoft.com/office/drawing/2014/main" id="{BD9DFFDE-6762-44EC-9604-1EE1A5596B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34007" y="1633608"/>
                <a:ext cx="0" cy="386845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3" name="Straight Connector 107">
                <a:extLst>
                  <a:ext uri="{FF2B5EF4-FFF2-40B4-BE49-F238E27FC236}">
                    <a16:creationId xmlns:a16="http://schemas.microsoft.com/office/drawing/2014/main" id="{69C19DBA-A85E-401F-98F2-94412B6DE4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00752" y="1633608"/>
                <a:ext cx="0" cy="3861669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4" name="Straight Connector 108">
                <a:extLst>
                  <a:ext uri="{FF2B5EF4-FFF2-40B4-BE49-F238E27FC236}">
                    <a16:creationId xmlns:a16="http://schemas.microsoft.com/office/drawing/2014/main" id="{3598510A-F74E-4F65-8E1A-CB75001664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67495" y="1633608"/>
                <a:ext cx="0" cy="3868452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5" name="Straight Connector 109">
                <a:extLst>
                  <a:ext uri="{FF2B5EF4-FFF2-40B4-BE49-F238E27FC236}">
                    <a16:creationId xmlns:a16="http://schemas.microsoft.com/office/drawing/2014/main" id="{0BE889AE-D258-4EE6-A38B-49E26C54932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528203" y="1633608"/>
                <a:ext cx="6036" cy="3868452"/>
              </a:xfrm>
              <a:prstGeom prst="line">
                <a:avLst/>
              </a:prstGeom>
              <a:noFill/>
              <a:ln w="6350" cap="flat" cmpd="sng" algn="ctr">
                <a:solidFill>
                  <a:srgbClr val="7F7F7F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34" name="Rounded Rectangle 137">
              <a:extLst>
                <a:ext uri="{FF2B5EF4-FFF2-40B4-BE49-F238E27FC236}">
                  <a16:creationId xmlns:a16="http://schemas.microsoft.com/office/drawing/2014/main" id="{58384902-C5D5-413F-A87D-4E58397BE9D8}"/>
                </a:ext>
              </a:extLst>
            </p:cNvPr>
            <p:cNvSpPr/>
            <p:nvPr/>
          </p:nvSpPr>
          <p:spPr>
            <a:xfrm>
              <a:off x="208054" y="1545628"/>
              <a:ext cx="7938292" cy="326216"/>
            </a:xfrm>
            <a:prstGeom prst="roundRect">
              <a:avLst>
                <a:gd name="adj" fmla="val 0"/>
              </a:avLst>
            </a:prstGeom>
            <a:solidFill>
              <a:srgbClr val="75848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200" kern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36" name="TextBox 28">
              <a:extLst>
                <a:ext uri="{FF2B5EF4-FFF2-40B4-BE49-F238E27FC236}">
                  <a16:creationId xmlns:a16="http://schemas.microsoft.com/office/drawing/2014/main" id="{8F9E28D8-3C9F-46F4-ACEA-64711DB69BF3}"/>
                </a:ext>
              </a:extLst>
            </p:cNvPr>
            <p:cNvSpPr txBox="1"/>
            <p:nvPr/>
          </p:nvSpPr>
          <p:spPr>
            <a:xfrm>
              <a:off x="208053" y="2600673"/>
              <a:ext cx="1794713" cy="14126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fr-FR" sz="900">
                  <a:solidFill>
                    <a:prstClr val="black"/>
                  </a:solidFill>
                  <a:latin typeface="+mj-lt"/>
                </a:rPr>
                <a:t>1ère Version du squelette</a:t>
              </a:r>
            </a:p>
          </p:txBody>
        </p:sp>
        <p:sp>
          <p:nvSpPr>
            <p:cNvPr id="37" name="TextBox 29">
              <a:extLst>
                <a:ext uri="{FF2B5EF4-FFF2-40B4-BE49-F238E27FC236}">
                  <a16:creationId xmlns:a16="http://schemas.microsoft.com/office/drawing/2014/main" id="{637B4A49-250B-4B50-A557-9F0FBAAFF5AB}"/>
                </a:ext>
              </a:extLst>
            </p:cNvPr>
            <p:cNvSpPr txBox="1"/>
            <p:nvPr/>
          </p:nvSpPr>
          <p:spPr>
            <a:xfrm>
              <a:off x="708791" y="2063204"/>
              <a:ext cx="1643264" cy="14126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900" dirty="0">
                  <a:solidFill>
                    <a:prstClr val="black"/>
                  </a:solidFill>
                  <a:latin typeface="+mj-lt"/>
                </a:rPr>
                <a:t>Sondage et analyse </a:t>
              </a:r>
            </a:p>
          </p:txBody>
        </p:sp>
        <p:sp>
          <p:nvSpPr>
            <p:cNvPr id="38" name="TextBox 30">
              <a:extLst>
                <a:ext uri="{FF2B5EF4-FFF2-40B4-BE49-F238E27FC236}">
                  <a16:creationId xmlns:a16="http://schemas.microsoft.com/office/drawing/2014/main" id="{9D2B1961-DE06-4E38-A509-F8CC598FC66B}"/>
                </a:ext>
              </a:extLst>
            </p:cNvPr>
            <p:cNvSpPr txBox="1"/>
            <p:nvPr/>
          </p:nvSpPr>
          <p:spPr>
            <a:xfrm>
              <a:off x="300316" y="3572147"/>
              <a:ext cx="1716102" cy="28253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fr-FR" sz="900" dirty="0">
                  <a:solidFill>
                    <a:prstClr val="black"/>
                  </a:solidFill>
                  <a:latin typeface="+mj-lt"/>
                </a:rPr>
                <a:t>Présentation du squelette détaillé aux DU</a:t>
              </a:r>
            </a:p>
          </p:txBody>
        </p:sp>
        <p:sp>
          <p:nvSpPr>
            <p:cNvPr id="40" name="TextBox 60">
              <a:extLst>
                <a:ext uri="{FF2B5EF4-FFF2-40B4-BE49-F238E27FC236}">
                  <a16:creationId xmlns:a16="http://schemas.microsoft.com/office/drawing/2014/main" id="{A5ECBCCF-B457-4CD9-87BA-60A3EE1C1015}"/>
                </a:ext>
              </a:extLst>
            </p:cNvPr>
            <p:cNvSpPr txBox="1"/>
            <p:nvPr/>
          </p:nvSpPr>
          <p:spPr>
            <a:xfrm>
              <a:off x="445618" y="1646826"/>
              <a:ext cx="1557148" cy="1648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50" b="1" dirty="0">
                  <a:solidFill>
                    <a:prstClr val="white"/>
                  </a:solidFill>
                  <a:latin typeface="+mj-lt"/>
                </a:rPr>
                <a:t>Date</a:t>
              </a:r>
              <a:endParaRPr lang="en-US" sz="1350" b="1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41" name="Oval 32">
              <a:extLst>
                <a:ext uri="{FF2B5EF4-FFF2-40B4-BE49-F238E27FC236}">
                  <a16:creationId xmlns:a16="http://schemas.microsoft.com/office/drawing/2014/main" id="{AEA6895A-C536-46B7-8E70-6DEEB7A5F3AB}"/>
                </a:ext>
              </a:extLst>
            </p:cNvPr>
            <p:cNvSpPr/>
            <p:nvPr/>
          </p:nvSpPr>
          <p:spPr>
            <a:xfrm>
              <a:off x="2111800" y="2040705"/>
              <a:ext cx="222286" cy="217407"/>
            </a:xfrm>
            <a:prstGeom prst="ellipse">
              <a:avLst/>
            </a:prstGeom>
            <a:solidFill>
              <a:srgbClr val="EE553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200" kern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42" name="Oval 33">
              <a:extLst>
                <a:ext uri="{FF2B5EF4-FFF2-40B4-BE49-F238E27FC236}">
                  <a16:creationId xmlns:a16="http://schemas.microsoft.com/office/drawing/2014/main" id="{090E3C29-97F2-4E8E-AC12-7A62E7742628}"/>
                </a:ext>
              </a:extLst>
            </p:cNvPr>
            <p:cNvSpPr/>
            <p:nvPr/>
          </p:nvSpPr>
          <p:spPr>
            <a:xfrm>
              <a:off x="2111800" y="2569507"/>
              <a:ext cx="222286" cy="217407"/>
            </a:xfrm>
            <a:prstGeom prst="ellipse">
              <a:avLst/>
            </a:prstGeom>
            <a:solidFill>
              <a:srgbClr val="3AB19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200" kern="0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43" name="Oval 34">
              <a:extLst>
                <a:ext uri="{FF2B5EF4-FFF2-40B4-BE49-F238E27FC236}">
                  <a16:creationId xmlns:a16="http://schemas.microsoft.com/office/drawing/2014/main" id="{C0F4581A-5611-4832-A3F8-1E5C660FFB6B}"/>
                </a:ext>
              </a:extLst>
            </p:cNvPr>
            <p:cNvSpPr/>
            <p:nvPr/>
          </p:nvSpPr>
          <p:spPr>
            <a:xfrm>
              <a:off x="2111800" y="3101369"/>
              <a:ext cx="222286" cy="217407"/>
            </a:xfrm>
            <a:prstGeom prst="ellipse">
              <a:avLst/>
            </a:prstGeom>
            <a:solidFill>
              <a:srgbClr val="17A4E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200" kern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44" name="Oval 35">
              <a:extLst>
                <a:ext uri="{FF2B5EF4-FFF2-40B4-BE49-F238E27FC236}">
                  <a16:creationId xmlns:a16="http://schemas.microsoft.com/office/drawing/2014/main" id="{24A0A019-46FB-4432-A462-4433B61CC05F}"/>
                </a:ext>
              </a:extLst>
            </p:cNvPr>
            <p:cNvSpPr/>
            <p:nvPr/>
          </p:nvSpPr>
          <p:spPr>
            <a:xfrm>
              <a:off x="2111800" y="3613715"/>
              <a:ext cx="222286" cy="217407"/>
            </a:xfrm>
            <a:prstGeom prst="ellipse">
              <a:avLst/>
            </a:prstGeom>
            <a:solidFill>
              <a:srgbClr val="F1724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200" kern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45" name="Oval 37">
              <a:extLst>
                <a:ext uri="{FF2B5EF4-FFF2-40B4-BE49-F238E27FC236}">
                  <a16:creationId xmlns:a16="http://schemas.microsoft.com/office/drawing/2014/main" id="{5BACE051-D928-4E1D-9D86-0F785DC079D6}"/>
                </a:ext>
              </a:extLst>
            </p:cNvPr>
            <p:cNvSpPr/>
            <p:nvPr/>
          </p:nvSpPr>
          <p:spPr>
            <a:xfrm>
              <a:off x="2104372" y="4119220"/>
              <a:ext cx="222286" cy="217407"/>
            </a:xfrm>
            <a:prstGeom prst="ellipse">
              <a:avLst/>
            </a:prstGeom>
            <a:solidFill>
              <a:srgbClr val="50C0B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200" kern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46" name="Rounded Rectangle 76">
              <a:extLst>
                <a:ext uri="{FF2B5EF4-FFF2-40B4-BE49-F238E27FC236}">
                  <a16:creationId xmlns:a16="http://schemas.microsoft.com/office/drawing/2014/main" id="{ABB4C116-1D51-4164-8EC5-10078BD4708A}"/>
                </a:ext>
              </a:extLst>
            </p:cNvPr>
            <p:cNvSpPr/>
            <p:nvPr/>
          </p:nvSpPr>
          <p:spPr>
            <a:xfrm>
              <a:off x="2662923" y="2040706"/>
              <a:ext cx="5469696" cy="196630"/>
            </a:xfrm>
            <a:prstGeom prst="roundRect">
              <a:avLst>
                <a:gd name="adj" fmla="val 0"/>
              </a:avLst>
            </a:prstGeom>
            <a:solidFill>
              <a:srgbClr val="D4D9D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200" kern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47" name="Rounded Rectangle 77">
              <a:extLst>
                <a:ext uri="{FF2B5EF4-FFF2-40B4-BE49-F238E27FC236}">
                  <a16:creationId xmlns:a16="http://schemas.microsoft.com/office/drawing/2014/main" id="{A889F83F-9EB5-45A9-AF43-DD3FCC5CCAF1}"/>
                </a:ext>
              </a:extLst>
            </p:cNvPr>
            <p:cNvSpPr/>
            <p:nvPr/>
          </p:nvSpPr>
          <p:spPr>
            <a:xfrm>
              <a:off x="3681167" y="2564904"/>
              <a:ext cx="4451452" cy="196630"/>
            </a:xfrm>
            <a:prstGeom prst="roundRect">
              <a:avLst>
                <a:gd name="adj" fmla="val 0"/>
              </a:avLst>
            </a:prstGeom>
            <a:solidFill>
              <a:srgbClr val="D4D9D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200" kern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48" name="Rounded Rectangle 83">
              <a:extLst>
                <a:ext uri="{FF2B5EF4-FFF2-40B4-BE49-F238E27FC236}">
                  <a16:creationId xmlns:a16="http://schemas.microsoft.com/office/drawing/2014/main" id="{FDD8EDD7-0793-4B4D-98E8-EA50C4AC7C25}"/>
                </a:ext>
              </a:extLst>
            </p:cNvPr>
            <p:cNvSpPr/>
            <p:nvPr/>
          </p:nvSpPr>
          <p:spPr>
            <a:xfrm>
              <a:off x="4404922" y="3099317"/>
              <a:ext cx="3729232" cy="216050"/>
            </a:xfrm>
            <a:prstGeom prst="roundRect">
              <a:avLst>
                <a:gd name="adj" fmla="val 0"/>
              </a:avLst>
            </a:prstGeom>
            <a:solidFill>
              <a:srgbClr val="D4D9D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200" kern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49" name="Rounded Rectangle 84">
              <a:extLst>
                <a:ext uri="{FF2B5EF4-FFF2-40B4-BE49-F238E27FC236}">
                  <a16:creationId xmlns:a16="http://schemas.microsoft.com/office/drawing/2014/main" id="{7416A4B2-A7F9-45DB-A1C2-936B045D984F}"/>
                </a:ext>
              </a:extLst>
            </p:cNvPr>
            <p:cNvSpPr/>
            <p:nvPr/>
          </p:nvSpPr>
          <p:spPr>
            <a:xfrm>
              <a:off x="5591944" y="3620332"/>
              <a:ext cx="2540674" cy="182741"/>
            </a:xfrm>
            <a:prstGeom prst="roundRect">
              <a:avLst>
                <a:gd name="adj" fmla="val 0"/>
              </a:avLst>
            </a:prstGeom>
            <a:solidFill>
              <a:srgbClr val="D4D9D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200" kern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0" name="Rounded Rectangle 85">
              <a:extLst>
                <a:ext uri="{FF2B5EF4-FFF2-40B4-BE49-F238E27FC236}">
                  <a16:creationId xmlns:a16="http://schemas.microsoft.com/office/drawing/2014/main" id="{2D6667DC-860D-4FF1-8938-CFFE66C1C058}"/>
                </a:ext>
              </a:extLst>
            </p:cNvPr>
            <p:cNvSpPr/>
            <p:nvPr/>
          </p:nvSpPr>
          <p:spPr>
            <a:xfrm>
              <a:off x="5783834" y="4125954"/>
              <a:ext cx="2356153" cy="227090"/>
            </a:xfrm>
            <a:prstGeom prst="roundRect">
              <a:avLst>
                <a:gd name="adj" fmla="val 0"/>
              </a:avLst>
            </a:prstGeom>
            <a:solidFill>
              <a:srgbClr val="D4D9D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200" kern="0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1" name="Rounded Rectangle 71">
              <a:extLst>
                <a:ext uri="{FF2B5EF4-FFF2-40B4-BE49-F238E27FC236}">
                  <a16:creationId xmlns:a16="http://schemas.microsoft.com/office/drawing/2014/main" id="{78F9FA67-6115-4CC5-84FD-7769076FC7AE}"/>
                </a:ext>
              </a:extLst>
            </p:cNvPr>
            <p:cNvSpPr/>
            <p:nvPr/>
          </p:nvSpPr>
          <p:spPr>
            <a:xfrm>
              <a:off x="2104372" y="2034088"/>
              <a:ext cx="663365" cy="223050"/>
            </a:xfrm>
            <a:prstGeom prst="roundRect">
              <a:avLst>
                <a:gd name="adj" fmla="val 50000"/>
              </a:avLst>
            </a:prstGeom>
            <a:solidFill>
              <a:srgbClr val="EE553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200" kern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2" name="Rounded Rectangle 75">
              <a:extLst>
                <a:ext uri="{FF2B5EF4-FFF2-40B4-BE49-F238E27FC236}">
                  <a16:creationId xmlns:a16="http://schemas.microsoft.com/office/drawing/2014/main" id="{DCA14506-0189-4A80-953A-31167A95DB96}"/>
                </a:ext>
              </a:extLst>
            </p:cNvPr>
            <p:cNvSpPr/>
            <p:nvPr/>
          </p:nvSpPr>
          <p:spPr>
            <a:xfrm>
              <a:off x="2739818" y="2564904"/>
              <a:ext cx="1044206" cy="216186"/>
            </a:xfrm>
            <a:prstGeom prst="roundRect">
              <a:avLst>
                <a:gd name="adj" fmla="val 50000"/>
              </a:avLst>
            </a:prstGeom>
            <a:solidFill>
              <a:srgbClr val="3AB19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200" kern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3" name="Rounded Rectangle 78">
              <a:extLst>
                <a:ext uri="{FF2B5EF4-FFF2-40B4-BE49-F238E27FC236}">
                  <a16:creationId xmlns:a16="http://schemas.microsoft.com/office/drawing/2014/main" id="{46804E38-B625-4C22-A0B0-25A5F167068B}"/>
                </a:ext>
              </a:extLst>
            </p:cNvPr>
            <p:cNvSpPr/>
            <p:nvPr/>
          </p:nvSpPr>
          <p:spPr>
            <a:xfrm>
              <a:off x="3793356" y="3097038"/>
              <a:ext cx="1676392" cy="216047"/>
            </a:xfrm>
            <a:prstGeom prst="roundRect">
              <a:avLst>
                <a:gd name="adj" fmla="val 50000"/>
              </a:avLst>
            </a:prstGeom>
            <a:solidFill>
              <a:srgbClr val="17A4E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200" kern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4" name="Rounded Rectangle 81">
              <a:extLst>
                <a:ext uri="{FF2B5EF4-FFF2-40B4-BE49-F238E27FC236}">
                  <a16:creationId xmlns:a16="http://schemas.microsoft.com/office/drawing/2014/main" id="{6BFCC683-C92A-4500-B8EF-7B7FDF8A88B4}"/>
                </a:ext>
              </a:extLst>
            </p:cNvPr>
            <p:cNvSpPr/>
            <p:nvPr/>
          </p:nvSpPr>
          <p:spPr>
            <a:xfrm>
              <a:off x="5469752" y="3620638"/>
              <a:ext cx="220169" cy="202310"/>
            </a:xfrm>
            <a:prstGeom prst="roundRect">
              <a:avLst>
                <a:gd name="adj" fmla="val 50000"/>
              </a:avLst>
            </a:prstGeom>
            <a:solidFill>
              <a:srgbClr val="F1724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200" kern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5" name="Rounded Rectangle 82">
              <a:extLst>
                <a:ext uri="{FF2B5EF4-FFF2-40B4-BE49-F238E27FC236}">
                  <a16:creationId xmlns:a16="http://schemas.microsoft.com/office/drawing/2014/main" id="{89E842DD-7D6F-4E13-AF3D-872DA81715CA}"/>
                </a:ext>
              </a:extLst>
            </p:cNvPr>
            <p:cNvSpPr/>
            <p:nvPr/>
          </p:nvSpPr>
          <p:spPr>
            <a:xfrm>
              <a:off x="4563720" y="4114445"/>
              <a:ext cx="2563698" cy="238599"/>
            </a:xfrm>
            <a:prstGeom prst="roundRect">
              <a:avLst>
                <a:gd name="adj" fmla="val 50000"/>
              </a:avLst>
            </a:prstGeom>
            <a:solidFill>
              <a:srgbClr val="50C0B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200" kern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6" name="Oval 87">
              <a:extLst>
                <a:ext uri="{FF2B5EF4-FFF2-40B4-BE49-F238E27FC236}">
                  <a16:creationId xmlns:a16="http://schemas.microsoft.com/office/drawing/2014/main" id="{C46E922F-4596-49D5-8D7D-8E63BB481C4E}"/>
                </a:ext>
              </a:extLst>
            </p:cNvPr>
            <p:cNvSpPr/>
            <p:nvPr/>
          </p:nvSpPr>
          <p:spPr>
            <a:xfrm>
              <a:off x="2104372" y="4651734"/>
              <a:ext cx="222286" cy="217407"/>
            </a:xfrm>
            <a:prstGeom prst="ellipse">
              <a:avLst/>
            </a:prstGeom>
            <a:solidFill>
              <a:srgbClr val="1DB8E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200" kern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7" name="Oval 88">
              <a:extLst>
                <a:ext uri="{FF2B5EF4-FFF2-40B4-BE49-F238E27FC236}">
                  <a16:creationId xmlns:a16="http://schemas.microsoft.com/office/drawing/2014/main" id="{62BEEBDB-6441-4EBC-B168-BB6D0635F3A3}"/>
                </a:ext>
              </a:extLst>
            </p:cNvPr>
            <p:cNvSpPr/>
            <p:nvPr/>
          </p:nvSpPr>
          <p:spPr>
            <a:xfrm>
              <a:off x="2120944" y="5135645"/>
              <a:ext cx="222286" cy="217407"/>
            </a:xfrm>
            <a:prstGeom prst="ellipse">
              <a:avLst/>
            </a:prstGeom>
            <a:solidFill>
              <a:srgbClr val="27167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200" kern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8" name="TextBox 89">
              <a:extLst>
                <a:ext uri="{FF2B5EF4-FFF2-40B4-BE49-F238E27FC236}">
                  <a16:creationId xmlns:a16="http://schemas.microsoft.com/office/drawing/2014/main" id="{9CC73B46-E12E-415F-8E03-E4C5BF43AE9E}"/>
                </a:ext>
              </a:extLst>
            </p:cNvPr>
            <p:cNvSpPr txBox="1"/>
            <p:nvPr/>
          </p:nvSpPr>
          <p:spPr>
            <a:xfrm>
              <a:off x="208053" y="4667243"/>
              <a:ext cx="1811325" cy="28253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fr-FR" sz="900" dirty="0">
                  <a:solidFill>
                    <a:prstClr val="black"/>
                  </a:solidFill>
                  <a:latin typeface="+mj-lt"/>
                </a:rPr>
                <a:t>Version Quasi-finale du Vadémécum</a:t>
              </a:r>
            </a:p>
          </p:txBody>
        </p:sp>
        <p:sp>
          <p:nvSpPr>
            <p:cNvPr id="59" name="TextBox 90">
              <a:extLst>
                <a:ext uri="{FF2B5EF4-FFF2-40B4-BE49-F238E27FC236}">
                  <a16:creationId xmlns:a16="http://schemas.microsoft.com/office/drawing/2014/main" id="{31350747-3069-4776-93BB-DD593F794841}"/>
                </a:ext>
              </a:extLst>
            </p:cNvPr>
            <p:cNvSpPr txBox="1"/>
            <p:nvPr/>
          </p:nvSpPr>
          <p:spPr>
            <a:xfrm>
              <a:off x="201342" y="5098565"/>
              <a:ext cx="1815461" cy="28253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fr-FR" sz="900" dirty="0">
                  <a:solidFill>
                    <a:prstClr val="black"/>
                  </a:solidFill>
                  <a:latin typeface="+mj-lt"/>
                </a:rPr>
                <a:t>Présentation de la version quasi-finale aux DU</a:t>
              </a:r>
            </a:p>
          </p:txBody>
        </p:sp>
        <p:sp>
          <p:nvSpPr>
            <p:cNvPr id="60" name="Rounded Rectangle 92">
              <a:extLst>
                <a:ext uri="{FF2B5EF4-FFF2-40B4-BE49-F238E27FC236}">
                  <a16:creationId xmlns:a16="http://schemas.microsoft.com/office/drawing/2014/main" id="{F240F5AF-AFA8-4158-B867-000587CABEB5}"/>
                </a:ext>
              </a:extLst>
            </p:cNvPr>
            <p:cNvSpPr/>
            <p:nvPr/>
          </p:nvSpPr>
          <p:spPr>
            <a:xfrm>
              <a:off x="7369167" y="4647739"/>
              <a:ext cx="759155" cy="217352"/>
            </a:xfrm>
            <a:prstGeom prst="roundRect">
              <a:avLst>
                <a:gd name="adj" fmla="val 0"/>
              </a:avLst>
            </a:prstGeom>
            <a:solidFill>
              <a:srgbClr val="D4D9D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200" kern="0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61" name="Rounded Rectangle 93">
              <a:extLst>
                <a:ext uri="{FF2B5EF4-FFF2-40B4-BE49-F238E27FC236}">
                  <a16:creationId xmlns:a16="http://schemas.microsoft.com/office/drawing/2014/main" id="{F8372839-1AA6-40CE-A638-96034384C2C0}"/>
                </a:ext>
              </a:extLst>
            </p:cNvPr>
            <p:cNvSpPr/>
            <p:nvPr/>
          </p:nvSpPr>
          <p:spPr>
            <a:xfrm>
              <a:off x="7127419" y="4647738"/>
              <a:ext cx="532429" cy="214432"/>
            </a:xfrm>
            <a:prstGeom prst="roundRect">
              <a:avLst>
                <a:gd name="adj" fmla="val 50000"/>
              </a:avLst>
            </a:prstGeom>
            <a:solidFill>
              <a:srgbClr val="1DB8E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200" kern="0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62" name="Rounded Rectangle 96">
              <a:extLst>
                <a:ext uri="{FF2B5EF4-FFF2-40B4-BE49-F238E27FC236}">
                  <a16:creationId xmlns:a16="http://schemas.microsoft.com/office/drawing/2014/main" id="{C1BA9BE4-FF2A-4E9B-B7CE-7E2452374614}"/>
                </a:ext>
              </a:extLst>
            </p:cNvPr>
            <p:cNvSpPr/>
            <p:nvPr/>
          </p:nvSpPr>
          <p:spPr>
            <a:xfrm>
              <a:off x="7878677" y="5131649"/>
              <a:ext cx="249645" cy="221400"/>
            </a:xfrm>
            <a:prstGeom prst="roundRect">
              <a:avLst>
                <a:gd name="adj" fmla="val 0"/>
              </a:avLst>
            </a:prstGeom>
            <a:solidFill>
              <a:srgbClr val="D4D9D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200" kern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63" name="Rounded Rectangle 94">
              <a:extLst>
                <a:ext uri="{FF2B5EF4-FFF2-40B4-BE49-F238E27FC236}">
                  <a16:creationId xmlns:a16="http://schemas.microsoft.com/office/drawing/2014/main" id="{08B367B6-31A5-4FB2-9AA8-48D033C93312}"/>
                </a:ext>
              </a:extLst>
            </p:cNvPr>
            <p:cNvSpPr/>
            <p:nvPr/>
          </p:nvSpPr>
          <p:spPr>
            <a:xfrm>
              <a:off x="7775490" y="5131649"/>
              <a:ext cx="253769" cy="221401"/>
            </a:xfrm>
            <a:prstGeom prst="roundRect">
              <a:avLst>
                <a:gd name="adj" fmla="val 50000"/>
              </a:avLst>
            </a:prstGeom>
            <a:solidFill>
              <a:srgbClr val="27167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200" kern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64" name="TextBox 80">
              <a:extLst>
                <a:ext uri="{FF2B5EF4-FFF2-40B4-BE49-F238E27FC236}">
                  <a16:creationId xmlns:a16="http://schemas.microsoft.com/office/drawing/2014/main" id="{927FCA85-B082-4249-8132-DE7B0DF0B980}"/>
                </a:ext>
              </a:extLst>
            </p:cNvPr>
            <p:cNvSpPr txBox="1"/>
            <p:nvPr/>
          </p:nvSpPr>
          <p:spPr>
            <a:xfrm>
              <a:off x="2252781" y="1629625"/>
              <a:ext cx="662658" cy="16481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050" b="1" dirty="0">
                  <a:solidFill>
                    <a:prstClr val="white"/>
                  </a:solidFill>
                  <a:latin typeface="+mj-lt"/>
                </a:rPr>
                <a:t>11/22</a:t>
              </a:r>
              <a:endParaRPr lang="en-US" sz="1350" b="1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65" name="TextBox 91">
              <a:extLst>
                <a:ext uri="{FF2B5EF4-FFF2-40B4-BE49-F238E27FC236}">
                  <a16:creationId xmlns:a16="http://schemas.microsoft.com/office/drawing/2014/main" id="{4CA4DBC7-8818-4A06-AF7F-125244155720}"/>
                </a:ext>
              </a:extLst>
            </p:cNvPr>
            <p:cNvSpPr txBox="1"/>
            <p:nvPr/>
          </p:nvSpPr>
          <p:spPr>
            <a:xfrm>
              <a:off x="3018507" y="1629625"/>
              <a:ext cx="662658" cy="16481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050" b="1" dirty="0">
                  <a:solidFill>
                    <a:prstClr val="white"/>
                  </a:solidFill>
                  <a:latin typeface="+mj-lt"/>
                </a:rPr>
                <a:t>12/22</a:t>
              </a:r>
              <a:endParaRPr lang="en-US" sz="1350" b="1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66" name="TextBox 95">
              <a:extLst>
                <a:ext uri="{FF2B5EF4-FFF2-40B4-BE49-F238E27FC236}">
                  <a16:creationId xmlns:a16="http://schemas.microsoft.com/office/drawing/2014/main" id="{7492CB02-B6C9-4704-9473-8F3EC99A5F91}"/>
                </a:ext>
              </a:extLst>
            </p:cNvPr>
            <p:cNvSpPr txBox="1"/>
            <p:nvPr/>
          </p:nvSpPr>
          <p:spPr>
            <a:xfrm>
              <a:off x="3735193" y="1629625"/>
              <a:ext cx="662658" cy="16481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050" b="1" dirty="0">
                  <a:solidFill>
                    <a:prstClr val="white"/>
                  </a:solidFill>
                  <a:latin typeface="+mj-lt"/>
                </a:rPr>
                <a:t>01/23</a:t>
              </a:r>
              <a:endParaRPr lang="en-US" sz="1350" b="1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67" name="TextBox 97">
              <a:extLst>
                <a:ext uri="{FF2B5EF4-FFF2-40B4-BE49-F238E27FC236}">
                  <a16:creationId xmlns:a16="http://schemas.microsoft.com/office/drawing/2014/main" id="{9BE0AE6A-CCCE-4589-8D2C-99D902DBBA10}"/>
                </a:ext>
              </a:extLst>
            </p:cNvPr>
            <p:cNvSpPr txBox="1"/>
            <p:nvPr/>
          </p:nvSpPr>
          <p:spPr>
            <a:xfrm>
              <a:off x="4500919" y="1629625"/>
              <a:ext cx="662658" cy="16481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050" b="1" dirty="0">
                  <a:solidFill>
                    <a:prstClr val="white"/>
                  </a:solidFill>
                  <a:latin typeface="+mj-lt"/>
                </a:rPr>
                <a:t>02/23</a:t>
              </a:r>
              <a:endParaRPr lang="en-US" sz="1350" b="1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68" name="TextBox 98">
              <a:extLst>
                <a:ext uri="{FF2B5EF4-FFF2-40B4-BE49-F238E27FC236}">
                  <a16:creationId xmlns:a16="http://schemas.microsoft.com/office/drawing/2014/main" id="{7B4376DB-949D-4A6A-AC12-E9EEA0F42A0A}"/>
                </a:ext>
              </a:extLst>
            </p:cNvPr>
            <p:cNvSpPr txBox="1"/>
            <p:nvPr/>
          </p:nvSpPr>
          <p:spPr>
            <a:xfrm>
              <a:off x="5239727" y="1629625"/>
              <a:ext cx="662658" cy="16481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050" b="1" dirty="0">
                  <a:solidFill>
                    <a:prstClr val="white"/>
                  </a:solidFill>
                  <a:latin typeface="+mj-lt"/>
                </a:rPr>
                <a:t>03/23</a:t>
              </a:r>
              <a:endParaRPr lang="en-US" sz="1350" b="1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69" name="TextBox 100">
              <a:extLst>
                <a:ext uri="{FF2B5EF4-FFF2-40B4-BE49-F238E27FC236}">
                  <a16:creationId xmlns:a16="http://schemas.microsoft.com/office/drawing/2014/main" id="{599EF955-C3CE-4421-AF47-9C3BC1F56139}"/>
                </a:ext>
              </a:extLst>
            </p:cNvPr>
            <p:cNvSpPr txBox="1"/>
            <p:nvPr/>
          </p:nvSpPr>
          <p:spPr>
            <a:xfrm>
              <a:off x="5940662" y="1629625"/>
              <a:ext cx="662658" cy="16481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050" b="1" dirty="0">
                  <a:solidFill>
                    <a:prstClr val="white"/>
                  </a:solidFill>
                  <a:latin typeface="+mj-lt"/>
                </a:rPr>
                <a:t>04/23</a:t>
              </a:r>
              <a:endParaRPr lang="en-US" sz="1350" b="1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0" name="TextBox 101">
              <a:extLst>
                <a:ext uri="{FF2B5EF4-FFF2-40B4-BE49-F238E27FC236}">
                  <a16:creationId xmlns:a16="http://schemas.microsoft.com/office/drawing/2014/main" id="{9EF830AF-6194-483C-988E-1F899447FA79}"/>
                </a:ext>
              </a:extLst>
            </p:cNvPr>
            <p:cNvSpPr txBox="1"/>
            <p:nvPr/>
          </p:nvSpPr>
          <p:spPr>
            <a:xfrm>
              <a:off x="6676079" y="1629625"/>
              <a:ext cx="662658" cy="16481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050" b="1" dirty="0">
                  <a:solidFill>
                    <a:prstClr val="white"/>
                  </a:solidFill>
                </a:rPr>
                <a:t>05/23</a:t>
              </a:r>
              <a:endParaRPr lang="en-US" sz="1350" b="1" dirty="0">
                <a:solidFill>
                  <a:prstClr val="white"/>
                </a:solidFill>
              </a:endParaRPr>
            </a:p>
          </p:txBody>
        </p:sp>
        <p:sp>
          <p:nvSpPr>
            <p:cNvPr id="71" name="TextBox 102">
              <a:extLst>
                <a:ext uri="{FF2B5EF4-FFF2-40B4-BE49-F238E27FC236}">
                  <a16:creationId xmlns:a16="http://schemas.microsoft.com/office/drawing/2014/main" id="{C13E48CC-FCAB-4DCF-BE48-3DD6EA00723D}"/>
                </a:ext>
              </a:extLst>
            </p:cNvPr>
            <p:cNvSpPr txBox="1"/>
            <p:nvPr/>
          </p:nvSpPr>
          <p:spPr>
            <a:xfrm>
              <a:off x="7445004" y="1629625"/>
              <a:ext cx="662658" cy="16481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050" b="1" dirty="0">
                  <a:solidFill>
                    <a:prstClr val="white"/>
                  </a:solidFill>
                </a:rPr>
                <a:t>06/23</a:t>
              </a:r>
              <a:endParaRPr lang="en-US" sz="1350" b="1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5923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2D6CB7B-AD45-7C47-B202-6C7F21CF04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Réunion CPS – Vadémécum pour les DU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0BF21FE-6742-ED4B-B647-BDAD6C499B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TextBox 122">
            <a:extLst>
              <a:ext uri="{FF2B5EF4-FFF2-40B4-BE49-F238E27FC236}">
                <a16:creationId xmlns:a16="http://schemas.microsoft.com/office/drawing/2014/main" id="{73D7C5DE-0177-4288-9247-9F9AE204A42C}"/>
              </a:ext>
            </a:extLst>
          </p:cNvPr>
          <p:cNvSpPr txBox="1"/>
          <p:nvPr/>
        </p:nvSpPr>
        <p:spPr>
          <a:xfrm>
            <a:off x="2989500" y="1036587"/>
            <a:ext cx="3453928" cy="3462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2250" b="1" dirty="0">
                <a:solidFill>
                  <a:srgbClr val="335B74"/>
                </a:solidFill>
                <a:latin typeface="+mj-lt"/>
                <a:cs typeface="Segoe UI Semibold" panose="020B0702040204020203" pitchFamily="34" charset="0"/>
              </a:rPr>
              <a:t>Avancement de l’action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E6DAF1-A82F-4B8B-953B-A40116A1EEE8}"/>
              </a:ext>
            </a:extLst>
          </p:cNvPr>
          <p:cNvSpPr/>
          <p:nvPr/>
        </p:nvSpPr>
        <p:spPr>
          <a:xfrm>
            <a:off x="899592" y="1528166"/>
            <a:ext cx="216024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noFill/>
            </a:endParaRPr>
          </a:p>
        </p:txBody>
      </p:sp>
      <p:pic>
        <p:nvPicPr>
          <p:cNvPr id="12" name="Graphique 11" descr="Coche">
            <a:extLst>
              <a:ext uri="{FF2B5EF4-FFF2-40B4-BE49-F238E27FC236}">
                <a16:creationId xmlns:a16="http://schemas.microsoft.com/office/drawing/2014/main" id="{964FD9AF-FFD5-434C-A54E-4CFBA94CDF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6486" y="1430778"/>
            <a:ext cx="343899" cy="343899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C96B4F61-F1C2-4C70-8A23-824535BDBCB2}"/>
              </a:ext>
            </a:extLst>
          </p:cNvPr>
          <p:cNvSpPr txBox="1"/>
          <p:nvPr/>
        </p:nvSpPr>
        <p:spPr>
          <a:xfrm>
            <a:off x="1254292" y="1497678"/>
            <a:ext cx="259201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dirty="0"/>
              <a:t>Brainstorming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D0F90A-B515-4F26-9B45-4919F83BB49A}"/>
              </a:ext>
            </a:extLst>
          </p:cNvPr>
          <p:cNvSpPr/>
          <p:nvPr/>
        </p:nvSpPr>
        <p:spPr>
          <a:xfrm>
            <a:off x="899861" y="3588930"/>
            <a:ext cx="216024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noFill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7F55178-0C02-4D4D-BDA8-8B28DD4CE292}"/>
              </a:ext>
            </a:extLst>
          </p:cNvPr>
          <p:cNvSpPr/>
          <p:nvPr/>
        </p:nvSpPr>
        <p:spPr>
          <a:xfrm>
            <a:off x="899592" y="2013654"/>
            <a:ext cx="216024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noFill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EE8019-CE79-4219-B1F0-586BE96DEF1C}"/>
              </a:ext>
            </a:extLst>
          </p:cNvPr>
          <p:cNvSpPr/>
          <p:nvPr/>
        </p:nvSpPr>
        <p:spPr>
          <a:xfrm>
            <a:off x="898545" y="4121954"/>
            <a:ext cx="216024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noFill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7C34B7D-FB7A-419B-8AD6-E3905EC50183}"/>
              </a:ext>
            </a:extLst>
          </p:cNvPr>
          <p:cNvSpPr/>
          <p:nvPr/>
        </p:nvSpPr>
        <p:spPr>
          <a:xfrm>
            <a:off x="898545" y="2521909"/>
            <a:ext cx="216024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noFill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775A374-C242-4C01-B6DA-E16B5AAD5401}"/>
              </a:ext>
            </a:extLst>
          </p:cNvPr>
          <p:cNvSpPr/>
          <p:nvPr/>
        </p:nvSpPr>
        <p:spPr>
          <a:xfrm>
            <a:off x="899274" y="3055906"/>
            <a:ext cx="216024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noFill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7DDDAF-1D4A-4D00-8856-075951D085D2}"/>
              </a:ext>
            </a:extLst>
          </p:cNvPr>
          <p:cNvSpPr/>
          <p:nvPr/>
        </p:nvSpPr>
        <p:spPr>
          <a:xfrm>
            <a:off x="897404" y="4623518"/>
            <a:ext cx="216024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noFill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D8A6241-2E33-46EE-A59B-0E1A7B0DD423}"/>
              </a:ext>
            </a:extLst>
          </p:cNvPr>
          <p:cNvSpPr txBox="1"/>
          <p:nvPr/>
        </p:nvSpPr>
        <p:spPr>
          <a:xfrm>
            <a:off x="1254292" y="1983166"/>
            <a:ext cx="293823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dirty="0"/>
              <a:t>Création et analyse d’un sondage </a:t>
            </a:r>
          </a:p>
        </p:txBody>
      </p:sp>
      <p:pic>
        <p:nvPicPr>
          <p:cNvPr id="23" name="Graphique 22" descr="Coche">
            <a:extLst>
              <a:ext uri="{FF2B5EF4-FFF2-40B4-BE49-F238E27FC236}">
                <a16:creationId xmlns:a16="http://schemas.microsoft.com/office/drawing/2014/main" id="{BF86FC84-06BD-4B0E-BD45-163A3E9001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5166" y="1908545"/>
            <a:ext cx="343899" cy="343899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7138EEDE-A7AB-48B7-BB51-929709BC5A17}"/>
              </a:ext>
            </a:extLst>
          </p:cNvPr>
          <p:cNvSpPr txBox="1"/>
          <p:nvPr/>
        </p:nvSpPr>
        <p:spPr>
          <a:xfrm>
            <a:off x="1252996" y="2491421"/>
            <a:ext cx="331900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dirty="0"/>
              <a:t>Mise en place d’un groupe de travail (GT) </a:t>
            </a:r>
          </a:p>
        </p:txBody>
      </p:sp>
      <p:pic>
        <p:nvPicPr>
          <p:cNvPr id="25" name="Graphique 24" descr="Coche">
            <a:extLst>
              <a:ext uri="{FF2B5EF4-FFF2-40B4-BE49-F238E27FC236}">
                <a16:creationId xmlns:a16="http://schemas.microsoft.com/office/drawing/2014/main" id="{1E08F872-8485-4269-8E7C-99B2D80721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8511" y="2419776"/>
            <a:ext cx="343899" cy="343899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F29C5FC5-EF27-4346-A9BC-CD094FE9A12C}"/>
              </a:ext>
            </a:extLst>
          </p:cNvPr>
          <p:cNvSpPr txBox="1"/>
          <p:nvPr/>
        </p:nvSpPr>
        <p:spPr>
          <a:xfrm>
            <a:off x="1252996" y="3025418"/>
            <a:ext cx="519043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dirty="0"/>
              <a:t>1</a:t>
            </a:r>
            <a:r>
              <a:rPr lang="fr-FR" sz="1350" baseline="30000" dirty="0"/>
              <a:t>ère</a:t>
            </a:r>
            <a:r>
              <a:rPr lang="fr-FR" sz="1350" dirty="0"/>
              <a:t> version du squelette du Vadémécum et présentation au GT</a:t>
            </a:r>
          </a:p>
        </p:txBody>
      </p:sp>
      <p:pic>
        <p:nvPicPr>
          <p:cNvPr id="27" name="Graphique 26" descr="Coche">
            <a:extLst>
              <a:ext uri="{FF2B5EF4-FFF2-40B4-BE49-F238E27FC236}">
                <a16:creationId xmlns:a16="http://schemas.microsoft.com/office/drawing/2014/main" id="{54E97D4C-36BB-4246-B151-E6A164A32E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2620" y="2952800"/>
            <a:ext cx="343899" cy="343899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2E1D149D-645F-4856-8798-76D520DC20F2}"/>
              </a:ext>
            </a:extLst>
          </p:cNvPr>
          <p:cNvSpPr txBox="1"/>
          <p:nvPr/>
        </p:nvSpPr>
        <p:spPr>
          <a:xfrm>
            <a:off x="1248261" y="3559415"/>
            <a:ext cx="519043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dirty="0"/>
              <a:t>Réunion avec les différentes directions et personnes concernées</a:t>
            </a:r>
          </a:p>
        </p:txBody>
      </p:sp>
      <p:pic>
        <p:nvPicPr>
          <p:cNvPr id="29" name="Graphique 28" descr="Coche">
            <a:extLst>
              <a:ext uri="{FF2B5EF4-FFF2-40B4-BE49-F238E27FC236}">
                <a16:creationId xmlns:a16="http://schemas.microsoft.com/office/drawing/2014/main" id="{31259715-94B1-4EBB-8402-D56E75AC7C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6486" y="3492515"/>
            <a:ext cx="343899" cy="343899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BB539072-A826-444B-B3C3-86D716DC7EE1}"/>
              </a:ext>
            </a:extLst>
          </p:cNvPr>
          <p:cNvSpPr txBox="1"/>
          <p:nvPr/>
        </p:nvSpPr>
        <p:spPr>
          <a:xfrm>
            <a:off x="1248259" y="4088270"/>
            <a:ext cx="575401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dirty="0"/>
              <a:t>2</a:t>
            </a:r>
            <a:r>
              <a:rPr lang="fr-FR" sz="1350" baseline="30000" dirty="0"/>
              <a:t>ème</a:t>
            </a:r>
            <a:r>
              <a:rPr lang="fr-FR" sz="1350" dirty="0"/>
              <a:t> version du squelette détaillé du Vadémécum et présentation au GT</a:t>
            </a:r>
          </a:p>
        </p:txBody>
      </p:sp>
      <p:pic>
        <p:nvPicPr>
          <p:cNvPr id="31" name="Graphique 30" descr="Coche">
            <a:extLst>
              <a:ext uri="{FF2B5EF4-FFF2-40B4-BE49-F238E27FC236}">
                <a16:creationId xmlns:a16="http://schemas.microsoft.com/office/drawing/2014/main" id="{FC3C8AD2-457B-4C81-9DC7-0857EA0FCD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6486" y="4021370"/>
            <a:ext cx="343899" cy="343899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F069CCC1-B339-40A0-AD90-3366BC3D1EBB}"/>
              </a:ext>
            </a:extLst>
          </p:cNvPr>
          <p:cNvSpPr txBox="1"/>
          <p:nvPr/>
        </p:nvSpPr>
        <p:spPr>
          <a:xfrm>
            <a:off x="1248260" y="4520359"/>
            <a:ext cx="780020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dirty="0"/>
              <a:t>Version finale du sommaire et rédaction des différentes parties du Vadémécum avec l’aide des directions et des personnes concernées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0D6058B-099F-4A43-8510-5F60B53692B1}"/>
              </a:ext>
            </a:extLst>
          </p:cNvPr>
          <p:cNvSpPr/>
          <p:nvPr/>
        </p:nvSpPr>
        <p:spPr>
          <a:xfrm>
            <a:off x="897404" y="5074273"/>
            <a:ext cx="216024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noFill/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D3172730-1B93-4AED-8D3A-CAE16C3B0C03}"/>
              </a:ext>
            </a:extLst>
          </p:cNvPr>
          <p:cNvSpPr txBox="1"/>
          <p:nvPr/>
        </p:nvSpPr>
        <p:spPr>
          <a:xfrm>
            <a:off x="1248259" y="5043785"/>
            <a:ext cx="67801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dirty="0"/>
              <a:t>Finalisation du Vadémécum et mise en ligne</a:t>
            </a:r>
          </a:p>
        </p:txBody>
      </p:sp>
    </p:spTree>
    <p:extLst>
      <p:ext uri="{BB962C8B-B14F-4D97-AF65-F5344CB8AC3E}">
        <p14:creationId xmlns:p14="http://schemas.microsoft.com/office/powerpoint/2010/main" val="3314166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60D2285D-6BB8-F944-9F9B-2833B5841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112568"/>
          </a:xfrm>
        </p:spPr>
        <p:txBody>
          <a:bodyPr numCol="1"/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dirty="0">
              <a:latin typeface="Work Sans" panose="000005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dirty="0">
              <a:latin typeface="Work Sans" panose="00000500000000000000" pitchFamily="2" charset="0"/>
            </a:endParaRPr>
          </a:p>
          <a:p>
            <a:pPr algn="just"/>
            <a:endParaRPr lang="fr-FR" dirty="0">
              <a:latin typeface="Work Sans" panose="000005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dirty="0">
              <a:latin typeface="Work Sans" panose="00000500000000000000" pitchFamily="2" charset="0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345D543-D8E6-5248-BB5C-44F34B1F4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8" y="188640"/>
            <a:ext cx="8229600" cy="593390"/>
          </a:xfrm>
        </p:spPr>
        <p:txBody>
          <a:bodyPr/>
          <a:lstStyle/>
          <a:p>
            <a:r>
              <a:rPr lang="fr-FR" dirty="0"/>
              <a:t>Les cahiers électroniques de laboratoire (CEL)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D605C1E-5EC7-1340-B835-0FF6198A44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Réunion CPS - CEL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E79271C-0A6D-C845-B8A3-8DDA9B9FDE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contenu 1">
            <a:extLst>
              <a:ext uri="{FF2B5EF4-FFF2-40B4-BE49-F238E27FC236}">
                <a16:creationId xmlns:a16="http://schemas.microsoft.com/office/drawing/2014/main" id="{98C8B41C-A9CE-4DC4-9FFB-07B60A652DBB}"/>
              </a:ext>
            </a:extLst>
          </p:cNvPr>
          <p:cNvSpPr txBox="1">
            <a:spLocks/>
          </p:cNvSpPr>
          <p:nvPr/>
        </p:nvSpPr>
        <p:spPr>
          <a:xfrm>
            <a:off x="601663" y="906276"/>
            <a:ext cx="8229600" cy="5008748"/>
          </a:xfrm>
          <a:prstGeom prst="rect">
            <a:avLst/>
          </a:prstGeom>
        </p:spPr>
        <p:txBody>
          <a:bodyPr numCol="1" spcCol="54000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fr-FR" sz="1500" kern="1200" smtClean="0">
                <a:solidFill>
                  <a:srgbClr val="424A54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fr-FR" dirty="0">
              <a:latin typeface="Work Sans" panose="000005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dirty="0">
              <a:latin typeface="Work Sans" panose="000005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dirty="0">
              <a:latin typeface="Work Sans" panose="000005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dirty="0">
              <a:latin typeface="Work Sans" panose="00000500000000000000" pitchFamily="2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096AC38-4171-4D9A-8B61-517781212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51" y="906275"/>
            <a:ext cx="4261141" cy="285407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4A9AD05-CED4-4DB7-B921-B1B50FD633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0244" y="1064451"/>
            <a:ext cx="4284905" cy="270204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61B01F2-62E3-4F2E-810C-8AE09113FE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341" y="899677"/>
            <a:ext cx="4540659" cy="20735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8962033-6B5A-4E34-A4F5-7F50E5072B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843" y="3760352"/>
            <a:ext cx="3613077" cy="233091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85BF457-8E2B-4DA2-B63D-1D65893DB1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9416" y="3760352"/>
            <a:ext cx="4656302" cy="127291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960CF54-E8B2-4EB3-92C7-DA7F3B5FDC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7775" y="4758820"/>
            <a:ext cx="2871789" cy="1395413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46F21B14-37D4-4B6D-AAD3-226A0099825F}"/>
              </a:ext>
            </a:extLst>
          </p:cNvPr>
          <p:cNvSpPr txBox="1"/>
          <p:nvPr/>
        </p:nvSpPr>
        <p:spPr>
          <a:xfrm>
            <a:off x="3095835" y="624856"/>
            <a:ext cx="29523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i="1" dirty="0">
                <a:latin typeface="Work Sans" panose="00000500000000000000" pitchFamily="2" charset="0"/>
              </a:rPr>
              <a:t>(extraits des réponses du sondage CEL)</a:t>
            </a:r>
          </a:p>
        </p:txBody>
      </p:sp>
    </p:spTree>
    <p:extLst>
      <p:ext uri="{BB962C8B-B14F-4D97-AF65-F5344CB8AC3E}">
        <p14:creationId xmlns:p14="http://schemas.microsoft.com/office/powerpoint/2010/main" val="13622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60D2285D-6BB8-F944-9F9B-2833B5841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112568"/>
          </a:xfrm>
        </p:spPr>
        <p:txBody>
          <a:bodyPr numCol="1"/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dirty="0">
              <a:latin typeface="Work Sans" panose="000005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dirty="0">
              <a:latin typeface="Work Sans" panose="00000500000000000000" pitchFamily="2" charset="0"/>
            </a:endParaRPr>
          </a:p>
          <a:p>
            <a:pPr algn="just"/>
            <a:endParaRPr lang="fr-FR" dirty="0">
              <a:latin typeface="Work Sans" panose="000005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dirty="0">
              <a:latin typeface="Work Sans" panose="00000500000000000000" pitchFamily="2" charset="0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345D543-D8E6-5248-BB5C-44F34B1F4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8" y="312887"/>
            <a:ext cx="8229600" cy="593390"/>
          </a:xfrm>
        </p:spPr>
        <p:txBody>
          <a:bodyPr/>
          <a:lstStyle/>
          <a:p>
            <a:r>
              <a:rPr lang="fr-FR" dirty="0"/>
              <a:t>Les cahiers électroniques de laboratoire (CEL)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D605C1E-5EC7-1340-B835-0FF6198A44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Réunion CPS - CEL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E79271C-0A6D-C845-B8A3-8DDA9B9FDE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contenu 1">
            <a:extLst>
              <a:ext uri="{FF2B5EF4-FFF2-40B4-BE49-F238E27FC236}">
                <a16:creationId xmlns:a16="http://schemas.microsoft.com/office/drawing/2014/main" id="{98C8B41C-A9CE-4DC4-9FFB-07B60A652DBB}"/>
              </a:ext>
            </a:extLst>
          </p:cNvPr>
          <p:cNvSpPr txBox="1">
            <a:spLocks/>
          </p:cNvSpPr>
          <p:nvPr/>
        </p:nvSpPr>
        <p:spPr>
          <a:xfrm>
            <a:off x="601663" y="906276"/>
            <a:ext cx="8229600" cy="5008748"/>
          </a:xfrm>
          <a:prstGeom prst="rect">
            <a:avLst/>
          </a:prstGeom>
        </p:spPr>
        <p:txBody>
          <a:bodyPr numCol="1" spcCol="54000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fr-FR" sz="1500" kern="1200" smtClean="0">
                <a:solidFill>
                  <a:srgbClr val="424A54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sz="1400" b="1" dirty="0">
                <a:solidFill>
                  <a:schemeClr val="accent1">
                    <a:lumMod val="75000"/>
                  </a:schemeClr>
                </a:solidFill>
                <a:latin typeface="Work Sans" panose="00000500000000000000" pitchFamily="2" charset="0"/>
              </a:rPr>
              <a:t>Constat 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Work Sans" panose="00000500000000000000" pitchFamily="2" charset="0"/>
              </a:rPr>
              <a:t>(suite au sondage réalisé avec 199 réponses)</a:t>
            </a:r>
            <a:endParaRPr lang="fr-FR" sz="1400" dirty="0">
              <a:latin typeface="Work Sans" panose="00000500000000000000" pitchFamily="2" charset="0"/>
            </a:endParaRPr>
          </a:p>
          <a:p>
            <a:pPr algn="just"/>
            <a:r>
              <a:rPr lang="fr-FR" sz="1400" dirty="0">
                <a:latin typeface="Work Sans" panose="00000500000000000000" pitchFamily="2" charset="0"/>
              </a:rPr>
              <a:t>A. Une population faite de 3 groupes : </a:t>
            </a:r>
          </a:p>
          <a:p>
            <a:pPr marL="1085850" lvl="1" indent="-342900">
              <a:buAutoNum type="arabicPeriod"/>
            </a:pPr>
            <a:r>
              <a:rPr lang="fr-FR" sz="1400" dirty="0">
                <a:latin typeface="Work Sans" panose="00000500000000000000" pitchFamily="2" charset="0"/>
              </a:rPr>
              <a:t>les irréductibles</a:t>
            </a:r>
          </a:p>
          <a:p>
            <a:pPr marL="1085850" lvl="1" indent="-342900">
              <a:buAutoNum type="arabicPeriod"/>
            </a:pPr>
            <a:r>
              <a:rPr lang="fr-FR" sz="1400" dirty="0">
                <a:latin typeface="Work Sans" panose="00000500000000000000" pitchFamily="2" charset="0"/>
              </a:rPr>
              <a:t>les attentistes positifs </a:t>
            </a:r>
          </a:p>
          <a:p>
            <a:pPr marL="1085850" lvl="1" indent="-342900">
              <a:buAutoNum type="arabicPeriod"/>
            </a:pPr>
            <a:r>
              <a:rPr lang="fr-FR" sz="1400" dirty="0">
                <a:latin typeface="Work Sans" panose="00000500000000000000" pitchFamily="2" charset="0"/>
              </a:rPr>
              <a:t>les convaincus (ou presque). Souvent dans les UMR.</a:t>
            </a:r>
            <a:endParaRPr lang="fr-FR" sz="2400" dirty="0">
              <a:latin typeface="Work Sans" panose="00000500000000000000" pitchFamily="2" charset="0"/>
            </a:endParaRPr>
          </a:p>
          <a:p>
            <a:pPr algn="just"/>
            <a:r>
              <a:rPr lang="fr-FR" sz="1400" dirty="0">
                <a:latin typeface="Work Sans" panose="00000500000000000000" pitchFamily="2" charset="0"/>
              </a:rPr>
              <a:t>B. Parfois forte hétérogénéité dans les unités, assez bonne homogénéité dans les équipes, en particulier dans les groupes 2 ou 3.</a:t>
            </a:r>
          </a:p>
          <a:p>
            <a:pPr algn="just"/>
            <a:r>
              <a:rPr lang="fr-FR" sz="1400" dirty="0">
                <a:latin typeface="Work Sans" panose="00000500000000000000" pitchFamily="2" charset="0"/>
              </a:rPr>
              <a:t>C. L’établissement ne pourra mettre à disposition un outil que si il est simple, peu coûteux financièrement et en maintenance (niveau de base), et sécurisé.</a:t>
            </a:r>
          </a:p>
          <a:p>
            <a:pPr algn="just"/>
            <a:endParaRPr lang="fr-FR" sz="1400" dirty="0">
              <a:latin typeface="Work Sans" panose="000005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sz="1400" b="1" dirty="0">
                <a:solidFill>
                  <a:schemeClr val="accent1">
                    <a:lumMod val="75000"/>
                  </a:schemeClr>
                </a:solidFill>
                <a:latin typeface="Work Sans" panose="00000500000000000000" pitchFamily="2" charset="0"/>
              </a:rPr>
              <a:t>Proposition 1 : </a:t>
            </a:r>
            <a:r>
              <a:rPr lang="fr-FR" sz="1400" dirty="0">
                <a:latin typeface="Work Sans" panose="00000500000000000000" pitchFamily="2" charset="0"/>
              </a:rPr>
              <a:t>s’assurer que plus de la moitié des DU des 17 unités propres à l’UT sont favorables à utiliser un tel outil, les UMR étant couvertes (à différents degrés) par ailleurs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sz="1400" b="1" dirty="0">
                <a:solidFill>
                  <a:schemeClr val="accent1">
                    <a:lumMod val="75000"/>
                  </a:schemeClr>
                </a:solidFill>
                <a:latin typeface="Work Sans" panose="00000500000000000000" pitchFamily="2" charset="0"/>
              </a:rPr>
              <a:t>Proposition 2 </a:t>
            </a:r>
            <a:r>
              <a:rPr lang="fr-FR" sz="1400" dirty="0">
                <a:latin typeface="Work Sans" panose="00000500000000000000" pitchFamily="2" charset="0"/>
              </a:rPr>
              <a:t>(si OK pour 1) : identifier un tel outil (fait par le groupe de travail ad hoc) et le mettre à disposition (utilisation facultative)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sz="1400" dirty="0">
              <a:latin typeface="Work Sans" panose="000005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sz="1400" b="1" dirty="0">
                <a:solidFill>
                  <a:schemeClr val="accent1">
                    <a:lumMod val="75000"/>
                  </a:schemeClr>
                </a:solidFill>
                <a:latin typeface="Work Sans" panose="00000500000000000000" pitchFamily="2" charset="0"/>
              </a:rPr>
              <a:t>Implications</a:t>
            </a:r>
          </a:p>
          <a:p>
            <a:pPr algn="just"/>
            <a:r>
              <a:rPr lang="fr-FR" sz="1400" dirty="0">
                <a:latin typeface="Work Sans" panose="00000500000000000000" pitchFamily="2" charset="0"/>
              </a:rPr>
              <a:t>-&gt; l’UT dans sa globalité travaillera sur plusieurs logiciels, selon tutelles (déjà le cas)</a:t>
            </a:r>
          </a:p>
          <a:p>
            <a:pPr algn="just"/>
            <a:r>
              <a:rPr lang="fr-FR" sz="1400" dirty="0">
                <a:latin typeface="Work Sans" panose="00000500000000000000" pitchFamily="2" charset="0"/>
              </a:rPr>
              <a:t>-&gt; possibilité que l’action soit abandonnée soit par manque d’adhésion au projet, soit par trop grande complexité financière/organisationnelle</a:t>
            </a:r>
          </a:p>
          <a:p>
            <a:pPr algn="just"/>
            <a:endParaRPr lang="fr-FR" dirty="0">
              <a:latin typeface="Work Sans" panose="000005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dirty="0">
              <a:latin typeface="Work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34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5AEA1F4C-086D-4A62-8125-279A064A2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869718"/>
            <a:ext cx="8229600" cy="543595"/>
          </a:xfrm>
        </p:spPr>
        <p:txBody>
          <a:bodyPr/>
          <a:lstStyle/>
          <a:p>
            <a:r>
              <a:rPr lang="fr-FR" dirty="0"/>
              <a:t>En vous remerciant pour votre attention.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8028E17-CA84-40E6-8276-3DCEF465AD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8AE1A3D9-6A3B-4F93-A8BA-EF35B95CD4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7865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8028E17-CA84-40E6-8276-3DCEF465AD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8AE1A3D9-6A3B-4F93-A8BA-EF35B95CD4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2B1F211-03A0-4EE7-AEB5-4394E605DBAD}"/>
              </a:ext>
            </a:extLst>
          </p:cNvPr>
          <p:cNvSpPr txBox="1"/>
          <p:nvPr/>
        </p:nvSpPr>
        <p:spPr>
          <a:xfrm>
            <a:off x="4227022" y="3724381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année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4AD67EE-3683-4D52-87DD-DDBDC3564832}"/>
              </a:ext>
            </a:extLst>
          </p:cNvPr>
          <p:cNvSpPr txBox="1"/>
          <p:nvPr/>
        </p:nvSpPr>
        <p:spPr>
          <a:xfrm>
            <a:off x="1331640" y="3366489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3B239D3-33CF-4C9C-9EFF-215934513278}"/>
              </a:ext>
            </a:extLst>
          </p:cNvPr>
          <p:cNvSpPr txBox="1"/>
          <p:nvPr/>
        </p:nvSpPr>
        <p:spPr>
          <a:xfrm>
            <a:off x="1987247" y="260648"/>
            <a:ext cx="48932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Proportion de MCF ayant demandé une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décharge pour recherche lors de leur 2</a:t>
            </a:r>
            <a:r>
              <a:rPr kumimoji="0" lang="fr-FR" sz="1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ème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année</a:t>
            </a:r>
          </a:p>
        </p:txBody>
      </p:sp>
      <p:sp>
        <p:nvSpPr>
          <p:cNvPr id="10" name="Flèche vers le bas 10">
            <a:extLst>
              <a:ext uri="{FF2B5EF4-FFF2-40B4-BE49-F238E27FC236}">
                <a16:creationId xmlns:a16="http://schemas.microsoft.com/office/drawing/2014/main" id="{40C19FEE-909B-4114-851D-18A3B0781A34}"/>
              </a:ext>
            </a:extLst>
          </p:cNvPr>
          <p:cNvSpPr/>
          <p:nvPr/>
        </p:nvSpPr>
        <p:spPr>
          <a:xfrm>
            <a:off x="5803671" y="2006360"/>
            <a:ext cx="216024" cy="432048"/>
          </a:xfrm>
          <a:prstGeom prst="downArrow">
            <a:avLst/>
          </a:prstGeom>
          <a:solidFill>
            <a:srgbClr val="F91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895E1042-08BC-4071-9E6D-E00B13AC89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4681490"/>
              </p:ext>
            </p:extLst>
          </p:nvPr>
        </p:nvGraphicFramePr>
        <p:xfrm>
          <a:off x="2132102" y="1142264"/>
          <a:ext cx="4511856" cy="2191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A2352FCC-6DC7-4BF8-AAA4-956C6DAE50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2966525"/>
              </p:ext>
            </p:extLst>
          </p:nvPr>
        </p:nvGraphicFramePr>
        <p:xfrm>
          <a:off x="2107469" y="3366489"/>
          <a:ext cx="5111729" cy="2493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B90C4707-D1D9-457A-ABA7-78F7C0D62A98}"/>
              </a:ext>
            </a:extLst>
          </p:cNvPr>
          <p:cNvSpPr/>
          <p:nvPr/>
        </p:nvSpPr>
        <p:spPr>
          <a:xfrm>
            <a:off x="5724128" y="1916832"/>
            <a:ext cx="432048" cy="521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97525DD0-F108-4AF7-9098-2B5D67B454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4990" y="3789040"/>
            <a:ext cx="627049" cy="207074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A4D7C856-AFB1-4B10-894B-2A3BD8DFFAF0}"/>
              </a:ext>
            </a:extLst>
          </p:cNvPr>
          <p:cNvSpPr txBox="1"/>
          <p:nvPr/>
        </p:nvSpPr>
        <p:spPr>
          <a:xfrm>
            <a:off x="6732240" y="5580000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FF0000"/>
                </a:solidFill>
              </a:rPr>
              <a:t>2022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FB24CDEA-13C7-4A2C-8405-88F7CCE559D6}"/>
              </a:ext>
            </a:extLst>
          </p:cNvPr>
          <p:cNvSpPr txBox="1"/>
          <p:nvPr/>
        </p:nvSpPr>
        <p:spPr>
          <a:xfrm>
            <a:off x="7164288" y="332908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Année</a:t>
            </a:r>
          </a:p>
        </p:txBody>
      </p:sp>
    </p:spTree>
    <p:extLst>
      <p:ext uri="{BB962C8B-B14F-4D97-AF65-F5344CB8AC3E}">
        <p14:creationId xmlns:p14="http://schemas.microsoft.com/office/powerpoint/2010/main" val="76627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9FDFD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9FDFD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60D2285D-6BB8-F944-9F9B-2833B5841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328592"/>
          </a:xfrm>
        </p:spPr>
        <p:txBody>
          <a:bodyPr lIns="91440" tIns="45720" rIns="91440" bIns="45720" numCol="1" spcCol="540000" anchor="t"/>
          <a:lstStyle/>
          <a:p>
            <a:endParaRPr lang="fr-FR" sz="500" dirty="0">
              <a:latin typeface="Work Sans" panose="000005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sz="1600" dirty="0">
              <a:latin typeface="Work Sans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sz="1600" dirty="0">
              <a:latin typeface="Work Sans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sz="1600" dirty="0">
                <a:latin typeface="Work Sans"/>
              </a:rPr>
              <a:t>Ouverture/introduction par le Président</a:t>
            </a:r>
            <a:endParaRPr lang="fr-FR" dirty="0">
              <a:cs typeface="Arial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sz="1600" dirty="0">
              <a:latin typeface="Work Sans" panose="000005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sz="1600" dirty="0">
                <a:latin typeface="Work Sans"/>
              </a:rPr>
              <a:t>Phase de travail actuelle et dates/échéances à venir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sz="1600" dirty="0">
              <a:latin typeface="Work Sans" panose="000005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sz="1600" dirty="0">
                <a:latin typeface="Work Sans"/>
              </a:rPr>
              <a:t>Etat d’avancement du projet, avec illustration du déploiement de l’action 8.3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sz="1600" dirty="0">
              <a:latin typeface="Work Sans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sz="1600" dirty="0">
                <a:latin typeface="Work Sans"/>
              </a:rPr>
              <a:t>Retour sur l’analyse SWOT initiale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sz="1600" dirty="0">
              <a:latin typeface="Work Sans" panose="000005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sz="1600" dirty="0">
                <a:latin typeface="Work Sans"/>
              </a:rPr>
              <a:t>Des avancées significatives sur quelques thématiques fortes : SECNUM, Vade-mecum DU, mentorat, CEL, ...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sz="1600" dirty="0">
              <a:latin typeface="Work Sans" panose="000005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sz="1600" dirty="0">
                <a:latin typeface="Work Sans"/>
              </a:rPr>
              <a:t>Questions diverses</a:t>
            </a:r>
            <a:endParaRPr lang="fr-FR" sz="1600" b="1" dirty="0">
              <a:latin typeface="Work Sans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345D543-D8E6-5248-BB5C-44F34B1F4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D605C1E-5EC7-1340-B835-0FF6198A44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E79271C-0A6D-C845-B8A3-8DDA9B9FDE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505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C739052-484B-43CC-A7CA-5888FB9CEB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48984B61-0637-4F15-AD2D-E94E3FBD5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680"/>
            <a:ext cx="9108505" cy="519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227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C345D543-D8E6-5248-BB5C-44F34B1F4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Phase de travail actuelle 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E79271C-0A6D-C845-B8A3-8DDA9B9FDE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403" y="957690"/>
            <a:ext cx="7643192" cy="5206368"/>
          </a:xfrm>
          <a:prstGeom prst="rect">
            <a:avLst/>
          </a:prstGeom>
        </p:spPr>
      </p:pic>
      <p:cxnSp>
        <p:nvCxnSpPr>
          <p:cNvPr id="11" name="Connecteur droit 10"/>
          <p:cNvCxnSpPr>
            <a:cxnSpLocks/>
          </p:cNvCxnSpPr>
          <p:nvPr/>
        </p:nvCxnSpPr>
        <p:spPr>
          <a:xfrm>
            <a:off x="3931245" y="1484784"/>
            <a:ext cx="0" cy="3942257"/>
          </a:xfrm>
          <a:prstGeom prst="line">
            <a:avLst/>
          </a:prstGeom>
          <a:ln w="38100">
            <a:solidFill>
              <a:srgbClr val="C00000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2555776" y="510667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u="sng" dirty="0">
                <a:solidFill>
                  <a:srgbClr val="C00000"/>
                </a:solidFill>
                <a:latin typeface="Work Sans" panose="00000500000000000000" pitchFamily="2" charset="0"/>
              </a:rPr>
              <a:t>Attribution du label :</a:t>
            </a:r>
          </a:p>
          <a:p>
            <a:r>
              <a:rPr lang="fr-FR" sz="900" b="1" dirty="0">
                <a:solidFill>
                  <a:srgbClr val="C00000"/>
                </a:solidFill>
                <a:latin typeface="Work Sans" panose="00000500000000000000" pitchFamily="2" charset="0"/>
              </a:rPr>
              <a:t>27 septembre 2021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139951" y="5106650"/>
            <a:ext cx="4176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u="sng" dirty="0">
                <a:solidFill>
                  <a:srgbClr val="C00000"/>
                </a:solidFill>
                <a:latin typeface="Work Sans" panose="00000500000000000000" pitchFamily="2" charset="0"/>
              </a:rPr>
              <a:t>Dead-line rapport auto-évaluation :</a:t>
            </a:r>
          </a:p>
          <a:p>
            <a:r>
              <a:rPr lang="fr-FR" sz="900" b="1" dirty="0">
                <a:solidFill>
                  <a:srgbClr val="C00000"/>
                </a:solidFill>
                <a:latin typeface="Work Sans" panose="00000500000000000000" pitchFamily="2" charset="0"/>
              </a:rPr>
              <a:t>26 septembre 2023, avec la possibilité d’extension d’un mois </a:t>
            </a:r>
          </a:p>
        </p:txBody>
      </p:sp>
      <p:sp>
        <p:nvSpPr>
          <p:cNvPr id="2" name="Flèche : haut 1">
            <a:extLst>
              <a:ext uri="{FF2B5EF4-FFF2-40B4-BE49-F238E27FC236}">
                <a16:creationId xmlns:a16="http://schemas.microsoft.com/office/drawing/2014/main" id="{5885A52B-A295-48A2-A132-EC5994C2C4B4}"/>
              </a:ext>
            </a:extLst>
          </p:cNvPr>
          <p:cNvSpPr/>
          <p:nvPr/>
        </p:nvSpPr>
        <p:spPr>
          <a:xfrm>
            <a:off x="4204642" y="4124594"/>
            <a:ext cx="151329" cy="98081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Flèche : haut 9">
            <a:extLst>
              <a:ext uri="{FF2B5EF4-FFF2-40B4-BE49-F238E27FC236}">
                <a16:creationId xmlns:a16="http://schemas.microsoft.com/office/drawing/2014/main" id="{E98078A9-489D-4F74-9607-DB49E2A7F367}"/>
              </a:ext>
            </a:extLst>
          </p:cNvPr>
          <p:cNvSpPr/>
          <p:nvPr/>
        </p:nvSpPr>
        <p:spPr>
          <a:xfrm>
            <a:off x="2627784" y="4627641"/>
            <a:ext cx="144015" cy="479009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31615FB5-7192-4612-9790-9425EC8041C2}"/>
              </a:ext>
            </a:extLst>
          </p:cNvPr>
          <p:cNvSpPr/>
          <p:nvPr/>
        </p:nvSpPr>
        <p:spPr>
          <a:xfrm>
            <a:off x="3058953" y="1052721"/>
            <a:ext cx="2017096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808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2" grpId="0" animBg="1"/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0EFDBC1-F9C8-4FF7-BD74-CCBDCA822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2" y="3775869"/>
            <a:ext cx="9036496" cy="2290181"/>
          </a:xfrm>
          <a:prstGeom prst="rect">
            <a:avLst/>
          </a:prstGeom>
        </p:spPr>
      </p:pic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60D2285D-6BB8-F944-9F9B-2833B5841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8720"/>
            <a:ext cx="8363272" cy="5112568"/>
          </a:xfrm>
        </p:spPr>
        <p:txBody>
          <a:bodyPr numCol="1"/>
          <a:lstStyle/>
          <a:p>
            <a:pPr algn="just"/>
            <a:endParaRPr lang="fr-FR" dirty="0">
              <a:latin typeface="Work Sans" panose="000005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dirty="0">
              <a:latin typeface="Work Sans" panose="00000500000000000000" pitchFamily="2" charset="0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345D543-D8E6-5248-BB5C-44F34B1F4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51" y="334264"/>
            <a:ext cx="9036496" cy="543595"/>
          </a:xfrm>
        </p:spPr>
        <p:txBody>
          <a:bodyPr lIns="91440" tIns="45720" rIns="91440" bIns="45720" anchor="t"/>
          <a:lstStyle/>
          <a:p>
            <a:r>
              <a:rPr lang="fr-FR" sz="2400" dirty="0">
                <a:latin typeface="Work Sans"/>
              </a:rPr>
              <a:t>Etat d’avancement du projet (P/R planning prévisionnel) 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E79271C-0A6D-C845-B8A3-8DDA9B9FDE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7E217257-43BA-4370-87BB-5C627EA27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51" y="948591"/>
            <a:ext cx="9036496" cy="2516413"/>
          </a:xfrm>
          <a:prstGeom prst="rect">
            <a:avLst/>
          </a:prstGeom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4240F943-2CF4-4B12-9960-6A85E56C2051}"/>
              </a:ext>
            </a:extLst>
          </p:cNvPr>
          <p:cNvSpPr/>
          <p:nvPr/>
        </p:nvSpPr>
        <p:spPr>
          <a:xfrm>
            <a:off x="6156177" y="1867969"/>
            <a:ext cx="1080119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441B103B-66AF-4758-975A-D638246B0DC7}"/>
              </a:ext>
            </a:extLst>
          </p:cNvPr>
          <p:cNvSpPr/>
          <p:nvPr/>
        </p:nvSpPr>
        <p:spPr>
          <a:xfrm>
            <a:off x="6113347" y="2852936"/>
            <a:ext cx="720080" cy="2655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387A81D9-9D05-4E8B-B107-A83AA5CD9B16}"/>
              </a:ext>
            </a:extLst>
          </p:cNvPr>
          <p:cNvCxnSpPr>
            <a:cxnSpLocks/>
          </p:cNvCxnSpPr>
          <p:nvPr/>
        </p:nvCxnSpPr>
        <p:spPr>
          <a:xfrm>
            <a:off x="6948264" y="2132856"/>
            <a:ext cx="0" cy="35283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476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60D2285D-6BB8-F944-9F9B-2833B5841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84576"/>
          </a:xfrm>
        </p:spPr>
        <p:txBody>
          <a:bodyPr lIns="91440" tIns="45720" rIns="91440" bIns="45720" numCol="1" spcCol="540000" anchor="t"/>
          <a:lstStyle/>
          <a:p>
            <a:endParaRPr lang="fr-FR" sz="500" dirty="0">
              <a:latin typeface="Work Sans" panose="000005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sz="1600" dirty="0">
                <a:latin typeface="Work Sans"/>
              </a:rPr>
              <a:t>Par rapport au total de </a:t>
            </a:r>
            <a:r>
              <a:rPr lang="fr-FR" sz="1600" b="1" dirty="0">
                <a:latin typeface="Work Sans"/>
              </a:rPr>
              <a:t>45 actions de 24 mois et moins</a:t>
            </a:r>
            <a:r>
              <a:rPr lang="fr-FR" sz="1600" dirty="0">
                <a:latin typeface="Work Sans"/>
              </a:rPr>
              <a:t> 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sz="700" dirty="0">
              <a:latin typeface="Work Sans"/>
            </a:endParaRPr>
          </a:p>
          <a:p>
            <a:pPr marL="285750" algn="just">
              <a:buFont typeface="Wingdings" panose="05000000000000000000" pitchFamily="2" charset="2"/>
              <a:buChar char="Ø"/>
            </a:pPr>
            <a:r>
              <a:rPr lang="fr-FR" sz="1600" dirty="0">
                <a:latin typeface="Work Sans"/>
              </a:rPr>
              <a:t> 5 actions terminées à 100%</a:t>
            </a:r>
          </a:p>
          <a:p>
            <a:pPr algn="just"/>
            <a:r>
              <a:rPr lang="fr-FR" sz="1600" dirty="0">
                <a:latin typeface="Work Sans"/>
              </a:rPr>
              <a:t>    </a:t>
            </a:r>
            <a:r>
              <a:rPr lang="fr-FR" sz="1100" i="1" dirty="0">
                <a:latin typeface="Work Sans"/>
              </a:rPr>
              <a:t>Exemple : action 3.2 - Inscrire au plan de formation de l'établissement</a:t>
            </a:r>
          </a:p>
          <a:p>
            <a:pPr algn="just"/>
            <a:r>
              <a:rPr lang="fr-FR" sz="1100" i="1" dirty="0">
                <a:latin typeface="Work Sans"/>
              </a:rPr>
              <a:t>     une formation sur l'intégrité scientifique destinée aux chercheurs</a:t>
            </a:r>
          </a:p>
          <a:p>
            <a:pPr algn="just"/>
            <a:r>
              <a:rPr lang="fr-FR" sz="1100" i="1" dirty="0">
                <a:latin typeface="Work Sans"/>
              </a:rPr>
              <a:t>     et enseignants-chercheurs et personnels d'appui à la recherche</a:t>
            </a:r>
          </a:p>
          <a:p>
            <a:pPr algn="just"/>
            <a:endParaRPr lang="fr-FR" sz="800" dirty="0">
              <a:latin typeface="Work Sans"/>
            </a:endParaRPr>
          </a:p>
          <a:p>
            <a:pPr marL="285750" algn="just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tx1"/>
                </a:solidFill>
                <a:latin typeface="Work Sans"/>
              </a:rPr>
              <a:t> 13 </a:t>
            </a:r>
            <a:r>
              <a:rPr lang="fr-FR" sz="1600" dirty="0">
                <a:latin typeface="Work Sans"/>
              </a:rPr>
              <a:t>actions avancées à 50% et plus</a:t>
            </a:r>
          </a:p>
          <a:p>
            <a:pPr algn="just"/>
            <a:r>
              <a:rPr lang="fr-FR" sz="1200" dirty="0">
                <a:latin typeface="Work Sans"/>
              </a:rPr>
              <a:t>      </a:t>
            </a:r>
            <a:r>
              <a:rPr lang="fr-FR" sz="1100" i="1" dirty="0">
                <a:latin typeface="Work Sans"/>
              </a:rPr>
              <a:t>Exemple : action 6.2 - Instaurer des modèles de Plans de Gestion </a:t>
            </a:r>
          </a:p>
          <a:p>
            <a:pPr algn="just"/>
            <a:r>
              <a:rPr lang="fr-FR" sz="1100" i="1" dirty="0">
                <a:latin typeface="Work Sans"/>
              </a:rPr>
              <a:t>      des Données suivant les disciplines dans l’établissement et aider </a:t>
            </a:r>
          </a:p>
          <a:p>
            <a:pPr algn="just"/>
            <a:r>
              <a:rPr lang="fr-FR" sz="1100" i="1" dirty="0">
                <a:latin typeface="Work Sans"/>
              </a:rPr>
              <a:t>      les chercheurs à la mise en place et au suivi des PGD et des données associées </a:t>
            </a:r>
            <a:endParaRPr lang="fr-FR" sz="1200" i="1" dirty="0">
              <a:latin typeface="Work Sans"/>
            </a:endParaRPr>
          </a:p>
          <a:p>
            <a:pPr algn="just"/>
            <a:endParaRPr lang="fr-FR" sz="800" dirty="0">
              <a:latin typeface="Work Sans"/>
            </a:endParaRPr>
          </a:p>
          <a:p>
            <a:pPr marL="285750" algn="just">
              <a:buFont typeface="Wingdings" panose="05000000000000000000" pitchFamily="2" charset="2"/>
              <a:buChar char="Ø"/>
            </a:pPr>
            <a:r>
              <a:rPr lang="fr-FR" sz="1600" dirty="0">
                <a:latin typeface="Work Sans"/>
              </a:rPr>
              <a:t> </a:t>
            </a:r>
            <a:r>
              <a:rPr lang="fr-FR" sz="1600" dirty="0">
                <a:solidFill>
                  <a:schemeClr val="tx1"/>
                </a:solidFill>
                <a:latin typeface="Work Sans"/>
              </a:rPr>
              <a:t>10</a:t>
            </a:r>
            <a:r>
              <a:rPr lang="fr-FR" sz="1600" dirty="0">
                <a:latin typeface="Work Sans"/>
              </a:rPr>
              <a:t> actions avancées entre 25% et 50%</a:t>
            </a:r>
          </a:p>
          <a:p>
            <a:pPr algn="just"/>
            <a:r>
              <a:rPr lang="fr-FR" sz="1200" dirty="0">
                <a:latin typeface="Work Sans"/>
              </a:rPr>
              <a:t>      </a:t>
            </a:r>
            <a:r>
              <a:rPr lang="fr-FR" sz="1100" i="1" dirty="0">
                <a:latin typeface="Work Sans"/>
              </a:rPr>
              <a:t>Exemple : action 38.1 - Alimenter, pour un accès à l’information plus aisé</a:t>
            </a:r>
          </a:p>
          <a:p>
            <a:pPr algn="just"/>
            <a:r>
              <a:rPr lang="fr-FR" sz="1100" i="1" dirty="0">
                <a:latin typeface="Work Sans"/>
              </a:rPr>
              <a:t>      et une meilleure lisibilité,  une page web dédiée aux chercheurs, avec</a:t>
            </a:r>
          </a:p>
          <a:p>
            <a:pPr algn="just"/>
            <a:r>
              <a:rPr lang="fr-FR" sz="1100" i="1" dirty="0">
                <a:latin typeface="Work Sans"/>
              </a:rPr>
              <a:t>      des liens permettant d'accéder à toutes les informations importantes</a:t>
            </a:r>
          </a:p>
          <a:p>
            <a:pPr algn="just"/>
            <a:r>
              <a:rPr lang="fr-FR" sz="1100" i="1" dirty="0">
                <a:latin typeface="Work Sans"/>
              </a:rPr>
              <a:t>      et utiles : appels à projets récurrents, procédures de mobilité nationale</a:t>
            </a:r>
          </a:p>
          <a:p>
            <a:pPr algn="just"/>
            <a:r>
              <a:rPr lang="fr-FR" sz="1100" i="1" dirty="0">
                <a:latin typeface="Work Sans"/>
              </a:rPr>
              <a:t>      et internationale, formations, PEDR, CRCT recherche et CRCT pédagogique, etc… .</a:t>
            </a:r>
            <a:endParaRPr lang="fr-FR" sz="1200" i="1" dirty="0">
              <a:latin typeface="Work Sans"/>
            </a:endParaRPr>
          </a:p>
          <a:p>
            <a:pPr algn="just"/>
            <a:endParaRPr lang="fr-FR" sz="800" dirty="0">
              <a:latin typeface="Work Sans"/>
            </a:endParaRPr>
          </a:p>
          <a:p>
            <a:pPr marL="285750" algn="just">
              <a:buFont typeface="Wingdings" panose="05000000000000000000" pitchFamily="2" charset="2"/>
              <a:buChar char="Ø"/>
            </a:pPr>
            <a:r>
              <a:rPr lang="fr-FR" sz="1600" dirty="0">
                <a:latin typeface="Work Sans"/>
              </a:rPr>
              <a:t> </a:t>
            </a:r>
            <a:r>
              <a:rPr lang="fr-FR" sz="1600" dirty="0">
                <a:solidFill>
                  <a:schemeClr val="tx1"/>
                </a:solidFill>
                <a:latin typeface="Work Sans"/>
              </a:rPr>
              <a:t>17</a:t>
            </a:r>
            <a:r>
              <a:rPr lang="fr-FR" sz="1600" dirty="0">
                <a:latin typeface="Work Sans"/>
              </a:rPr>
              <a:t> actions avancées à moins de 25%</a:t>
            </a:r>
          </a:p>
          <a:p>
            <a:pPr algn="just"/>
            <a:r>
              <a:rPr lang="fr-FR" sz="1200" dirty="0">
                <a:latin typeface="Work Sans"/>
              </a:rPr>
              <a:t>      </a:t>
            </a:r>
            <a:r>
              <a:rPr lang="fr-FR" sz="1100" i="1" dirty="0">
                <a:latin typeface="Work Sans"/>
              </a:rPr>
              <a:t>Exemple : action 3.3 - Systématiser la signature par les nouveaux arrivants d’une charte relative à la</a:t>
            </a:r>
          </a:p>
          <a:p>
            <a:pPr algn="just"/>
            <a:r>
              <a:rPr lang="fr-FR" sz="1100" i="1" dirty="0">
                <a:latin typeface="Work Sans"/>
              </a:rPr>
              <a:t>      confidentialité, aux conflits d’intérêts et aux règles éthiques qui permet notamment de rappeler les droits et</a:t>
            </a:r>
          </a:p>
          <a:p>
            <a:pPr algn="just"/>
            <a:r>
              <a:rPr lang="fr-FR" sz="1100" i="1" dirty="0">
                <a:latin typeface="Work Sans"/>
              </a:rPr>
              <a:t>      obligations en matière de propriété intellectuelle</a:t>
            </a:r>
            <a:endParaRPr lang="fr-FR" sz="1200" i="1" dirty="0">
              <a:latin typeface="Work Sans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sz="1600" dirty="0">
              <a:latin typeface="Work Sans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sz="1600" dirty="0">
              <a:latin typeface="Work Sans"/>
            </a:endParaRPr>
          </a:p>
          <a:p>
            <a:pPr algn="just"/>
            <a:endParaRPr lang="fr-FR" sz="1600" dirty="0">
              <a:latin typeface="Work Sans" panose="000005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sz="1600" dirty="0">
              <a:latin typeface="Work Sans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sz="1600" dirty="0">
              <a:latin typeface="Work Sans"/>
            </a:endParaRPr>
          </a:p>
          <a:p>
            <a:pPr algn="just"/>
            <a:endParaRPr lang="fr-FR" dirty="0">
              <a:cs typeface="Arial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345D543-D8E6-5248-BB5C-44F34B1F4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Etat d’avancement du projet (P/R aux actions)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E79271C-0A6D-C845-B8A3-8DDA9B9FDE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300F6B72-4230-465D-9E27-A0BAC971FE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1603713"/>
              </p:ext>
            </p:extLst>
          </p:nvPr>
        </p:nvGraphicFramePr>
        <p:xfrm>
          <a:off x="5796136" y="1700808"/>
          <a:ext cx="3492326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950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60D2285D-6BB8-F944-9F9B-2833B5841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392488"/>
          </a:xfrm>
        </p:spPr>
        <p:txBody>
          <a:bodyPr lIns="91440" tIns="45720" rIns="91440" bIns="45720" numCol="1" spcCol="540000" anchor="t"/>
          <a:lstStyle/>
          <a:p>
            <a:endParaRPr lang="fr-FR" sz="500" dirty="0">
              <a:latin typeface="Work Sans" panose="000005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sz="1600" dirty="0">
                <a:latin typeface="Work Sans"/>
              </a:rPr>
              <a:t>Contact avec le consortium national ORCID + recueil d'informations </a:t>
            </a:r>
            <a:r>
              <a:rPr lang="fr-FR" sz="1600" b="1" dirty="0">
                <a:latin typeface="Work Sans"/>
              </a:rPr>
              <a:t>(FAIT)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sz="1600" dirty="0">
              <a:latin typeface="Work Sans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sz="1600" dirty="0">
                <a:latin typeface="Work Sans"/>
              </a:rPr>
              <a:t>Identification des EC de l'UT détenteurs d'un numéro ORCID grâce aux tableaux HCERES </a:t>
            </a:r>
            <a:r>
              <a:rPr lang="fr-FR" sz="1600" b="1" dirty="0">
                <a:latin typeface="Work Sans"/>
              </a:rPr>
              <a:t>(FAIT)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sz="1600" dirty="0">
              <a:latin typeface="Work Sans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sz="1600" dirty="0">
                <a:latin typeface="Work Sans"/>
              </a:rPr>
              <a:t>Construction de la page d'information web ORCID dédiée </a:t>
            </a:r>
            <a:r>
              <a:rPr lang="fr-FR" sz="1600" b="1" dirty="0">
                <a:latin typeface="Work Sans"/>
              </a:rPr>
              <a:t>(FAIT)</a:t>
            </a:r>
          </a:p>
          <a:p>
            <a:pPr algn="just"/>
            <a:endParaRPr lang="fr-FR" sz="1600" dirty="0">
              <a:latin typeface="Work Sans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sz="1600" dirty="0">
                <a:latin typeface="Work Sans"/>
              </a:rPr>
              <a:t>Communication sur le sujet via newsletter </a:t>
            </a:r>
            <a:r>
              <a:rPr lang="fr-FR" sz="1600" b="1" dirty="0">
                <a:latin typeface="Work Sans"/>
              </a:rPr>
              <a:t>(FAIT le 20-10-22)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sz="1600" dirty="0">
              <a:latin typeface="Work Sans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sz="1600" dirty="0">
                <a:latin typeface="Work Sans"/>
              </a:rPr>
              <a:t>Formation de sensibilisation aux identifiants chercheurs prévue le 24 janvier 2023 </a:t>
            </a:r>
            <a:r>
              <a:rPr lang="fr-FR" sz="1600" b="1" dirty="0">
                <a:latin typeface="Work Sans"/>
              </a:rPr>
              <a:t>(en cours)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sz="1600" dirty="0">
              <a:latin typeface="Work Sans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sz="1600" dirty="0">
                <a:latin typeface="Work Sans"/>
              </a:rPr>
              <a:t>Recherche de la meilleure solution pour un suivi régulier des données quantitatives de la population concernée </a:t>
            </a:r>
            <a:r>
              <a:rPr lang="fr-FR" sz="1600" b="1" dirty="0">
                <a:latin typeface="Work Sans"/>
              </a:rPr>
              <a:t>(FAIT) </a:t>
            </a:r>
          </a:p>
          <a:p>
            <a:pPr algn="just"/>
            <a:endParaRPr lang="fr-FR" sz="1600" dirty="0">
              <a:latin typeface="Work Sans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sz="1600" dirty="0">
              <a:latin typeface="Work Sans"/>
            </a:endParaRPr>
          </a:p>
          <a:p>
            <a:pPr algn="just"/>
            <a:endParaRPr lang="fr-FR" sz="1600" dirty="0">
              <a:latin typeface="Work Sans"/>
            </a:endParaRPr>
          </a:p>
          <a:p>
            <a:pPr algn="just"/>
            <a:endParaRPr lang="fr-FR" dirty="0">
              <a:cs typeface="Arial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345D543-D8E6-5248-BB5C-44F34B1F4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8229600" cy="975643"/>
          </a:xfrm>
        </p:spPr>
        <p:txBody>
          <a:bodyPr/>
          <a:lstStyle/>
          <a:p>
            <a:r>
              <a:rPr lang="fr-FR" dirty="0"/>
              <a:t>Illustration de déploiement d’une action : 8.3 - Préparer la diffusion du dispositif ORCID 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E79271C-0A6D-C845-B8A3-8DDA9B9FDE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175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B94E53AB-657F-4F3D-A339-01D00088B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596764"/>
            <a:ext cx="8229600" cy="407696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  <a:latin typeface="Work Sans" panose="00000500000000000000" pitchFamily="2" charset="0"/>
              </a:rPr>
              <a:t>HRS4R : scénarios intégration identifiant ORCID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3420308-CEE6-45F7-940E-6996B06B33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904DD7E1-830C-409E-AEBF-3ED88D6E94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660827"/>
              </p:ext>
            </p:extLst>
          </p:nvPr>
        </p:nvGraphicFramePr>
        <p:xfrm>
          <a:off x="143191" y="1340768"/>
          <a:ext cx="8857616" cy="4314750"/>
        </p:xfrm>
        <a:graphic>
          <a:graphicData uri="http://schemas.openxmlformats.org/drawingml/2006/table">
            <a:tbl>
              <a:tblPr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619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6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val="3485489509"/>
                    </a:ext>
                  </a:extLst>
                </a:gridCol>
                <a:gridCol w="2106234">
                  <a:extLst>
                    <a:ext uri="{9D8B030D-6E8A-4147-A177-3AD203B41FA5}">
                      <a16:colId xmlns:a16="http://schemas.microsoft.com/office/drawing/2014/main" val="2481113308"/>
                    </a:ext>
                  </a:extLst>
                </a:gridCol>
                <a:gridCol w="2052860">
                  <a:extLst>
                    <a:ext uri="{9D8B030D-6E8A-4147-A177-3AD203B41FA5}">
                      <a16:colId xmlns:a16="http://schemas.microsoft.com/office/drawing/2014/main" val="2874525821"/>
                    </a:ext>
                  </a:extLst>
                </a:gridCol>
              </a:tblGrid>
              <a:tr h="462840">
                <a:tc>
                  <a:txBody>
                    <a:bodyPr/>
                    <a:lstStyle/>
                    <a:p>
                      <a:pPr algn="ctr"/>
                      <a:endParaRPr lang="fr-FR" sz="900" dirty="0">
                        <a:latin typeface="Work Sans" panose="00000500000000000000" pitchFamily="2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800" b="1" kern="1200" dirty="0">
                          <a:solidFill>
                            <a:schemeClr val="lt1"/>
                          </a:solidFill>
                          <a:latin typeface="Work Sans" panose="00000500000000000000" pitchFamily="2" charset="0"/>
                          <a:ea typeface="+mn-ea"/>
                          <a:cs typeface="+mn-cs"/>
                        </a:rPr>
                        <a:t>Option 1 : Intégration de l’identifiant ORCID dans SIHAM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6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800" b="1" kern="1200" dirty="0">
                          <a:solidFill>
                            <a:schemeClr val="lt1"/>
                          </a:solidFill>
                          <a:latin typeface="Work Sans" panose="00000500000000000000" pitchFamily="2" charset="0"/>
                          <a:ea typeface="+mn-ea"/>
                          <a:cs typeface="+mn-cs"/>
                        </a:rPr>
                        <a:t>Option 2 : Intégration de l’identifiant ORCID dans OSCAR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6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800" b="1" kern="1200" dirty="0">
                          <a:solidFill>
                            <a:schemeClr val="lt1"/>
                          </a:solidFill>
                          <a:latin typeface="Work Sans" panose="00000500000000000000" pitchFamily="2" charset="0"/>
                          <a:ea typeface="+mn-ea"/>
                          <a:cs typeface="+mn-cs"/>
                        </a:rPr>
                        <a:t>Option 3 : gestion des identifiants ORCID dans des tableurs EXCEL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6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800" b="1" kern="1200" dirty="0">
                          <a:solidFill>
                            <a:schemeClr val="lt1"/>
                          </a:solidFill>
                          <a:latin typeface="Work Sans" panose="00000500000000000000" pitchFamily="2" charset="0"/>
                          <a:ea typeface="+mn-ea"/>
                          <a:cs typeface="+mn-cs"/>
                        </a:rPr>
                        <a:t>Option 4 : adhésion à ORCID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6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964988"/>
                  </a:ext>
                </a:extLst>
              </a:tr>
              <a:tr h="697230">
                <a:tc>
                  <a:txBody>
                    <a:bodyPr/>
                    <a:lstStyle/>
                    <a:p>
                      <a:pPr algn="ctr"/>
                      <a:r>
                        <a:rPr lang="fr-FR" sz="800" b="1" dirty="0">
                          <a:solidFill>
                            <a:schemeClr val="bg1"/>
                          </a:solidFill>
                          <a:latin typeface="Work Sans" panose="00000500000000000000" pitchFamily="2" charset="0"/>
                        </a:rPr>
                        <a:t>Principe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69D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800" b="0" kern="1200" dirty="0">
                          <a:solidFill>
                            <a:schemeClr val="tx1"/>
                          </a:solidFill>
                          <a:latin typeface="Work Sans" panose="00000500000000000000" pitchFamily="2" charset="0"/>
                          <a:ea typeface="+mn-ea"/>
                          <a:cs typeface="+mn-cs"/>
                        </a:rPr>
                        <a:t>Intégrer l’identifiant ORCID à la fiche agent directement dans le logiciel SIHAM.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800" b="0" kern="1200" dirty="0">
                          <a:solidFill>
                            <a:schemeClr val="tx1"/>
                          </a:solidFill>
                          <a:latin typeface="Work Sans" panose="00000500000000000000" pitchFamily="2" charset="0"/>
                          <a:ea typeface="+mn-ea"/>
                          <a:cs typeface="+mn-cs"/>
                        </a:rPr>
                        <a:t>Intégrer l’identifiant ORCID à la fiche chercheur directement dans le logiciel OSCAR (gestion des projets de recherche).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r-FR" sz="800" b="0" kern="1200" baseline="0" dirty="0">
                        <a:solidFill>
                          <a:schemeClr val="tx1"/>
                        </a:solidFill>
                        <a:latin typeface="Work Sans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800" b="0" kern="1200" baseline="0" dirty="0">
                          <a:solidFill>
                            <a:schemeClr val="tx1"/>
                          </a:solidFill>
                          <a:latin typeface="Work Sans" panose="00000500000000000000" pitchFamily="2" charset="0"/>
                          <a:ea typeface="+mn-ea"/>
                          <a:cs typeface="+mn-cs"/>
                        </a:rPr>
                        <a:t>Laisser aux directeurs d’unités ou assistants administratif dans les laboratoires le soin de maintenir un référentiel des identifiants ORCID sur </a:t>
                      </a:r>
                      <a:r>
                        <a:rPr lang="fr-FR" sz="800" b="0" kern="1200" baseline="0" dirty="0" err="1">
                          <a:solidFill>
                            <a:schemeClr val="tx1"/>
                          </a:solidFill>
                          <a:latin typeface="Work Sans" panose="00000500000000000000" pitchFamily="2" charset="0"/>
                          <a:ea typeface="+mn-ea"/>
                          <a:cs typeface="+mn-cs"/>
                        </a:rPr>
                        <a:t>excel</a:t>
                      </a:r>
                      <a:r>
                        <a:rPr lang="fr-FR" sz="800" b="0" kern="1200" baseline="0" dirty="0">
                          <a:solidFill>
                            <a:schemeClr val="tx1"/>
                          </a:solidFill>
                          <a:latin typeface="Work Sans" panose="00000500000000000000" pitchFamily="2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800" b="0" kern="1200" baseline="0" dirty="0">
                          <a:solidFill>
                            <a:schemeClr val="tx1"/>
                          </a:solidFill>
                          <a:latin typeface="Work Sans" panose="00000500000000000000" pitchFamily="2" charset="0"/>
                          <a:ea typeface="+mn-ea"/>
                          <a:cs typeface="+mn-cs"/>
                        </a:rPr>
                        <a:t>Adhérer à l’organisation ORCID afin de bénéficier de leurs services.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161757"/>
                  </a:ext>
                </a:extLst>
              </a:tr>
              <a:tr h="82296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fr-FR" sz="800" dirty="0">
                          <a:latin typeface="Work Sans" panose="00000500000000000000" pitchFamily="2" charset="0"/>
                        </a:rPr>
                        <a:t>Points forts de l’option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69D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800" b="1" kern="1200" dirty="0">
                          <a:solidFill>
                            <a:schemeClr val="tx2"/>
                          </a:solidFill>
                          <a:latin typeface="Work Sans" panose="00000500000000000000" pitchFamily="2" charset="0"/>
                          <a:ea typeface="+mn-ea"/>
                          <a:cs typeface="+mn-cs"/>
                        </a:rPr>
                        <a:t>Faisabilité technique avérée : </a:t>
                      </a:r>
                      <a:r>
                        <a:rPr lang="fr-FR" sz="800" b="0" kern="1200" dirty="0">
                          <a:solidFill>
                            <a:schemeClr val="tx1"/>
                          </a:solidFill>
                          <a:latin typeface="Work Sans" panose="00000500000000000000" pitchFamily="2" charset="0"/>
                          <a:ea typeface="+mn-ea"/>
                          <a:cs typeface="+mn-cs"/>
                        </a:rPr>
                        <a:t>un champ « autre identifiant » existe déjà dans l’application et peut être exploité par BO.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800" b="1" kern="1200" dirty="0">
                          <a:solidFill>
                            <a:schemeClr val="tx2"/>
                          </a:solidFill>
                          <a:latin typeface="Work Sans" panose="00000500000000000000" pitchFamily="2" charset="0"/>
                          <a:ea typeface="+mn-ea"/>
                          <a:cs typeface="+mn-cs"/>
                        </a:rPr>
                        <a:t>Plus cohérent d’un point de vue métier et moins sensible au niveau des données.</a:t>
                      </a:r>
                      <a:endParaRPr lang="fr-FR" sz="800" b="0" kern="1200" baseline="0" dirty="0">
                        <a:solidFill>
                          <a:schemeClr val="tx1"/>
                        </a:solidFill>
                        <a:latin typeface="Work Sans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800" b="1" kern="1200" baseline="0" dirty="0">
                          <a:solidFill>
                            <a:schemeClr val="tx2"/>
                          </a:solidFill>
                          <a:latin typeface="Work Sans" panose="00000500000000000000" pitchFamily="2" charset="0"/>
                          <a:ea typeface="+mn-ea"/>
                          <a:cs typeface="+mn-cs"/>
                        </a:rPr>
                        <a:t>Rapide et facile à mettre en œuvre</a:t>
                      </a:r>
                      <a:r>
                        <a:rPr lang="fr-FR" sz="800" b="0" kern="1200" baseline="0" dirty="0">
                          <a:solidFill>
                            <a:schemeClr val="tx1"/>
                          </a:solidFill>
                          <a:latin typeface="Work Sans" panose="00000500000000000000" pitchFamily="2" charset="0"/>
                          <a:ea typeface="+mn-ea"/>
                          <a:cs typeface="+mn-cs"/>
                        </a:rPr>
                        <a:t> : aucun coût, délais de développement ou habilitations supplémentaires à prévoir.</a:t>
                      </a:r>
                      <a:endParaRPr lang="fr-FR" sz="800" b="1" kern="1200" baseline="0" dirty="0">
                        <a:solidFill>
                          <a:schemeClr val="tx2"/>
                        </a:solidFill>
                        <a:latin typeface="Work Sans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800" b="1" kern="1200" baseline="0" dirty="0">
                          <a:solidFill>
                            <a:schemeClr val="tx2"/>
                          </a:solidFill>
                          <a:latin typeface="Work Sans" panose="00000500000000000000" pitchFamily="2" charset="0"/>
                          <a:ea typeface="+mn-ea"/>
                          <a:cs typeface="+mn-cs"/>
                        </a:rPr>
                        <a:t>L’accès à la demande aux bases de données ORCID est comprise dans l’adhésion « premium » : </a:t>
                      </a:r>
                      <a:r>
                        <a:rPr lang="fr-FR" sz="800" b="0" kern="1200" baseline="0" dirty="0">
                          <a:solidFill>
                            <a:schemeClr val="tx1"/>
                          </a:solidFill>
                          <a:latin typeface="Work Sans" panose="00000500000000000000" pitchFamily="2" charset="0"/>
                          <a:ea typeface="+mn-ea"/>
                          <a:cs typeface="+mn-cs"/>
                        </a:rPr>
                        <a:t>l’Université pourrait ainsi accéder directement aux données des chercheurs et à l’API.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172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fr-FR" sz="800" dirty="0">
                          <a:latin typeface="Work Sans" panose="00000500000000000000" pitchFamily="2" charset="0"/>
                        </a:rPr>
                        <a:t>Points faibles de l’option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69D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71450" indent="-171450" algn="just" defTabSz="914400" rtl="0" eaLnBrk="1" latinLnBrk="0" hangingPunct="1">
                        <a:buClr>
                          <a:schemeClr val="tx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FR" sz="800" b="1" kern="1200" baseline="0" dirty="0">
                          <a:solidFill>
                            <a:srgbClr val="C00000"/>
                          </a:solidFill>
                          <a:latin typeface="Work Sans" panose="00000500000000000000" pitchFamily="2" charset="0"/>
                          <a:ea typeface="+mn-ea"/>
                          <a:cs typeface="+mn-cs"/>
                        </a:rPr>
                        <a:t>Point bloquant en termes de confidentialité des données : </a:t>
                      </a:r>
                      <a:r>
                        <a:rPr lang="fr-FR" sz="800" b="0" kern="1200" baseline="0" dirty="0">
                          <a:solidFill>
                            <a:schemeClr val="tx1"/>
                          </a:solidFill>
                          <a:latin typeface="Work Sans" panose="00000500000000000000" pitchFamily="2" charset="0"/>
                          <a:ea typeface="+mn-ea"/>
                          <a:cs typeface="+mn-cs"/>
                        </a:rPr>
                        <a:t>l’identifiant ORCID serait intégré au dossier administratif ; les personnes en charge de la saisie de l’identifiant auraient accès à l’ensemble des données personnelles de l’agent. </a:t>
                      </a:r>
                    </a:p>
                    <a:p>
                      <a:pPr marL="171450" indent="-171450" algn="just" defTabSz="914400" rtl="0" eaLnBrk="1" latinLnBrk="0" hangingPunct="1">
                        <a:buClr>
                          <a:schemeClr val="tx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FR" sz="800" b="0" kern="1200" baseline="0" dirty="0">
                          <a:solidFill>
                            <a:schemeClr val="tx1"/>
                          </a:solidFill>
                          <a:latin typeface="Work Sans" panose="00000500000000000000" pitchFamily="2" charset="0"/>
                          <a:ea typeface="+mn-ea"/>
                          <a:cs typeface="+mn-cs"/>
                        </a:rPr>
                        <a:t>Aucun contrôle de format sur ce champ « autre identifiant » : risque sur la qualité de la donnée saisie.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 defTabSz="914400" rtl="0" eaLnBrk="1" latinLnBrk="0" hangingPunct="1">
                        <a:buClr>
                          <a:schemeClr val="tx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FR" sz="800" b="1" kern="1200" baseline="0" dirty="0">
                          <a:solidFill>
                            <a:srgbClr val="C00000"/>
                          </a:solidFill>
                          <a:latin typeface="Work Sans" panose="00000500000000000000" pitchFamily="2" charset="0"/>
                          <a:ea typeface="+mn-ea"/>
                          <a:cs typeface="+mn-cs"/>
                        </a:rPr>
                        <a:t>Limites techniques liées au connecteur avec SIHAM : </a:t>
                      </a:r>
                      <a:r>
                        <a:rPr lang="fr-FR" sz="800" b="0" kern="1200" baseline="0" dirty="0">
                          <a:solidFill>
                            <a:schemeClr val="tx1"/>
                          </a:solidFill>
                          <a:latin typeface="Work Sans" panose="00000500000000000000" pitchFamily="2" charset="0"/>
                          <a:ea typeface="+mn-ea"/>
                          <a:cs typeface="+mn-cs"/>
                        </a:rPr>
                        <a:t>les données relatives aux chercheurs sont téléversées de SIHAM automatiquement et remises à jour chaque nuit. Une saisie à la main serait donc écrasée à chaque mise à jour. </a:t>
                      </a:r>
                    </a:p>
                    <a:p>
                      <a:pPr marL="171450" indent="-171450" algn="just" defTabSz="914400" rtl="0" eaLnBrk="1" latinLnBrk="0" hangingPunct="1">
                        <a:buClr>
                          <a:schemeClr val="tx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FR" sz="800" b="0" kern="1200" baseline="0" dirty="0">
                          <a:solidFill>
                            <a:schemeClr val="tx1"/>
                          </a:solidFill>
                          <a:latin typeface="Work Sans" panose="00000500000000000000" pitchFamily="2" charset="0"/>
                          <a:ea typeface="+mn-ea"/>
                          <a:cs typeface="+mn-cs"/>
                        </a:rPr>
                        <a:t>L’ajout d’un nouveau champ n’est pas inscrit dans la feuille de route l’université de Caen (développeur de la solution). </a:t>
                      </a:r>
                      <a:r>
                        <a:rPr lang="fr-FR" sz="800" b="1" kern="1200" baseline="0" dirty="0">
                          <a:solidFill>
                            <a:srgbClr val="C00000"/>
                          </a:solidFill>
                          <a:latin typeface="Work Sans" panose="00000500000000000000" pitchFamily="2" charset="0"/>
                          <a:ea typeface="+mn-ea"/>
                          <a:cs typeface="+mn-cs"/>
                        </a:rPr>
                        <a:t>Aucun délai ou coût de réalisation ne peut être identifié. 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800" b="0" kern="1200" baseline="0" dirty="0">
                          <a:solidFill>
                            <a:schemeClr val="tx1"/>
                          </a:solidFill>
                          <a:latin typeface="Work Sans" panose="00000500000000000000" pitchFamily="2" charset="0"/>
                          <a:ea typeface="+mn-ea"/>
                          <a:cs typeface="+mn-cs"/>
                        </a:rPr>
                        <a:t>Travaux d’harmonisation et de coordination conséquents à prévoir avec les agents en charge du maintien des référentiel. 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800" b="0" kern="1200" baseline="0" dirty="0">
                          <a:solidFill>
                            <a:schemeClr val="tx1"/>
                          </a:solidFill>
                          <a:latin typeface="Work Sans" panose="00000500000000000000" pitchFamily="2" charset="0"/>
                          <a:ea typeface="+mn-ea"/>
                          <a:cs typeface="+mn-cs"/>
                        </a:rPr>
                        <a:t>Intégration de verrouillages de saisie et de règles de gestion limitées sur </a:t>
                      </a:r>
                      <a:r>
                        <a:rPr lang="fr-FR" sz="800" b="0" kern="1200" baseline="0" dirty="0" err="1">
                          <a:solidFill>
                            <a:schemeClr val="tx1"/>
                          </a:solidFill>
                          <a:latin typeface="Work Sans" panose="00000500000000000000" pitchFamily="2" charset="0"/>
                          <a:ea typeface="+mn-ea"/>
                          <a:cs typeface="+mn-cs"/>
                        </a:rPr>
                        <a:t>excel</a:t>
                      </a:r>
                      <a:r>
                        <a:rPr lang="fr-FR" sz="800" b="0" kern="1200" baseline="0" dirty="0">
                          <a:solidFill>
                            <a:schemeClr val="tx1"/>
                          </a:solidFill>
                          <a:latin typeface="Work Sans" panose="00000500000000000000" pitchFamily="2" charset="0"/>
                          <a:ea typeface="+mn-ea"/>
                          <a:cs typeface="+mn-cs"/>
                        </a:rPr>
                        <a:t> : </a:t>
                      </a:r>
                      <a:r>
                        <a:rPr lang="fr-FR" sz="800" b="1" kern="1200" baseline="0" dirty="0">
                          <a:solidFill>
                            <a:srgbClr val="C00000"/>
                          </a:solidFill>
                          <a:latin typeface="Work Sans" panose="00000500000000000000" pitchFamily="2" charset="0"/>
                          <a:ea typeface="+mn-ea"/>
                          <a:cs typeface="+mn-cs"/>
                        </a:rPr>
                        <a:t>de fortes disparités dans la qualité de la saisie et du suivi sont à prévoir</a:t>
                      </a:r>
                      <a:r>
                        <a:rPr lang="fr-FR" sz="800" b="0" kern="1200" baseline="0" dirty="0">
                          <a:solidFill>
                            <a:schemeClr val="tx1"/>
                          </a:solidFill>
                          <a:latin typeface="Work Sans" panose="00000500000000000000" pitchFamily="2" charset="0"/>
                          <a:ea typeface="+mn-ea"/>
                          <a:cs typeface="+mn-cs"/>
                        </a:rPr>
                        <a:t>. 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just" defTabSz="914400" rtl="0" eaLnBrk="1" latinLnBrk="0" hangingPunct="1">
                        <a:buClr>
                          <a:schemeClr val="tx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FR" sz="800" b="1" kern="1200" baseline="0" dirty="0">
                          <a:solidFill>
                            <a:srgbClr val="C00000"/>
                          </a:solidFill>
                          <a:latin typeface="Work Sans" panose="00000500000000000000" pitchFamily="2" charset="0"/>
                          <a:ea typeface="+mn-ea"/>
                          <a:cs typeface="+mn-cs"/>
                        </a:rPr>
                        <a:t>Coût : </a:t>
                      </a:r>
                      <a:r>
                        <a:rPr lang="fr-FR" sz="800" b="0" kern="1200" baseline="0" dirty="0">
                          <a:solidFill>
                            <a:schemeClr val="tx1"/>
                          </a:solidFill>
                          <a:latin typeface="Work Sans" panose="00000500000000000000" pitchFamily="2" charset="0"/>
                          <a:ea typeface="+mn-ea"/>
                          <a:cs typeface="+mn-cs"/>
                        </a:rPr>
                        <a:t>le montant de l’adhésion à l’offre premium via le </a:t>
                      </a:r>
                      <a:r>
                        <a:rPr lang="fr-FR" sz="800" b="0" kern="1200" baseline="0" dirty="0">
                          <a:solidFill>
                            <a:schemeClr val="tx1"/>
                          </a:solidFill>
                          <a:latin typeface="Work Sans" panose="00000500000000000000" pitchFamily="2" charset="0"/>
                          <a:ea typeface="+mn-ea"/>
                          <a:cs typeface="+mn-cs"/>
                          <a:hlinkClick r:id="rId2"/>
                        </a:rPr>
                        <a:t>consortium </a:t>
                      </a:r>
                      <a:r>
                        <a:rPr lang="fr-FR" sz="800" b="0" kern="1200" baseline="0" dirty="0" err="1">
                          <a:solidFill>
                            <a:schemeClr val="tx1"/>
                          </a:solidFill>
                          <a:latin typeface="Work Sans" panose="00000500000000000000" pitchFamily="2" charset="0"/>
                          <a:ea typeface="+mn-ea"/>
                          <a:cs typeface="+mn-cs"/>
                          <a:hlinkClick r:id="rId2"/>
                        </a:rPr>
                        <a:t>Orcid</a:t>
                      </a:r>
                      <a:r>
                        <a:rPr lang="fr-FR" sz="800" b="0" kern="1200" baseline="0" dirty="0">
                          <a:solidFill>
                            <a:schemeClr val="tx1"/>
                          </a:solidFill>
                          <a:latin typeface="Work Sans" panose="00000500000000000000" pitchFamily="2" charset="0"/>
                          <a:ea typeface="+mn-ea"/>
                          <a:cs typeface="+mn-cs"/>
                          <a:hlinkClick r:id="rId2"/>
                        </a:rPr>
                        <a:t>-France</a:t>
                      </a:r>
                      <a:r>
                        <a:rPr lang="fr-FR" sz="800" b="0" kern="1200" baseline="0" dirty="0">
                          <a:solidFill>
                            <a:schemeClr val="tx1"/>
                          </a:solidFill>
                          <a:latin typeface="Work Sans" panose="00000500000000000000" pitchFamily="2" charset="0"/>
                          <a:ea typeface="+mn-ea"/>
                          <a:cs typeface="+mn-cs"/>
                        </a:rPr>
                        <a:t> (51 membres dont 32 universités) est de </a:t>
                      </a:r>
                      <a:r>
                        <a:rPr lang="fr-FR" sz="800" b="1" kern="1200" baseline="0" dirty="0">
                          <a:solidFill>
                            <a:schemeClr val="tx1"/>
                          </a:solidFill>
                          <a:latin typeface="Work Sans" panose="00000500000000000000" pitchFamily="2" charset="0"/>
                          <a:ea typeface="+mn-ea"/>
                          <a:cs typeface="+mn-cs"/>
                        </a:rPr>
                        <a:t>3 155€ à l’année.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800" b="1" kern="1200" baseline="0" dirty="0">
                          <a:solidFill>
                            <a:srgbClr val="C00000"/>
                          </a:solidFill>
                          <a:latin typeface="Work Sans" panose="00000500000000000000" pitchFamily="2" charset="0"/>
                          <a:ea typeface="+mn-ea"/>
                          <a:cs typeface="+mn-cs"/>
                        </a:rPr>
                        <a:t>Accès à toutes les fonctionnalités :</a:t>
                      </a:r>
                      <a:r>
                        <a:rPr lang="fr-FR" sz="800" b="0" kern="1200" baseline="0" dirty="0">
                          <a:solidFill>
                            <a:schemeClr val="tx1"/>
                          </a:solidFill>
                          <a:latin typeface="Work Sans" panose="00000500000000000000" pitchFamily="2" charset="0"/>
                          <a:ea typeface="+mn-ea"/>
                          <a:cs typeface="+mn-cs"/>
                        </a:rPr>
                        <a:t> communauté d’échanges, </a:t>
                      </a:r>
                      <a:r>
                        <a:rPr lang="fr-FR" sz="800" dirty="0">
                          <a:latin typeface="Work Sans" panose="00000500000000000000" pitchFamily="2" charset="0"/>
                        </a:rPr>
                        <a:t>support technique complet, rapports d'affiliation et synchronisation avec des fichiers de données à la demande et surtout l'accès à l'outil "Affiliation Manager" permettant d'ajouter des données d'affiliation aux chercheurs ORCID sans avoir besoin d'un développeur informatique spécialisé</a:t>
                      </a:r>
                      <a:endParaRPr lang="fr-FR" sz="800" dirty="0"/>
                    </a:p>
                    <a:p>
                      <a:pPr marL="285750" lvl="0" indent="-285750" algn="just" defTabSz="914400" rtl="0" eaLnBrk="1" latinLnBrk="0" hangingPunct="1">
                        <a:buClr>
                          <a:schemeClr val="tx1"/>
                        </a:buClr>
                        <a:buFont typeface="Arial" panose="020B0604020202020204" pitchFamily="34" charset="0"/>
                        <a:buChar char="•"/>
                      </a:pPr>
                      <a:endParaRPr lang="fr-FR" sz="800" b="0" kern="1200" baseline="0" dirty="0">
                        <a:solidFill>
                          <a:schemeClr val="tx1"/>
                        </a:solidFill>
                        <a:latin typeface="Work Sans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747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50FAB0BE-971D-4414-A92B-D2D74D316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042" y="706106"/>
            <a:ext cx="8229600" cy="407696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  <a:latin typeface="Work Sans" panose="00000500000000000000" pitchFamily="2" charset="0"/>
              </a:rPr>
              <a:t>HRS4R : scénarios intégration identifiant ORCID</a:t>
            </a:r>
            <a:endParaRPr lang="fr-FR" dirty="0">
              <a:latin typeface="Work Sans" panose="00000500000000000000" pitchFamily="2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D1FA60D-8085-4A2E-8CEC-36B5C59CFE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>
              <a:latin typeface="Work Sans" panose="000005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9EFBC9-C738-4950-B005-30E948CF6335}"/>
              </a:ext>
            </a:extLst>
          </p:cNvPr>
          <p:cNvSpPr/>
          <p:nvPr/>
        </p:nvSpPr>
        <p:spPr>
          <a:xfrm>
            <a:off x="1282473" y="1978916"/>
            <a:ext cx="1699699" cy="1625309"/>
          </a:xfrm>
          <a:prstGeom prst="rect">
            <a:avLst/>
          </a:prstGeom>
          <a:solidFill>
            <a:schemeClr val="bg1">
              <a:lumMod val="50000"/>
              <a:alpha val="15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91440" rIns="182880" bIns="182880" numCol="1" spcCol="1270" anchor="b" anchorCtr="0">
            <a:noAutofit/>
          </a:bodyPr>
          <a:lstStyle/>
          <a:p>
            <a:pPr algn="ctr" defTabSz="666734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</a:pPr>
            <a:r>
              <a:rPr lang="fr-FR" sz="1600" dirty="0">
                <a:solidFill>
                  <a:srgbClr val="CF8BA9"/>
                </a:solidFill>
                <a:latin typeface="Work Sans" panose="00000500000000000000" pitchFamily="2" charset="0"/>
              </a:rPr>
              <a:t>Option 1</a:t>
            </a:r>
          </a:p>
          <a:p>
            <a:pPr algn="ctr" defTabSz="666734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</a:pPr>
            <a:r>
              <a:rPr lang="fr-FR" sz="1100" dirty="0">
                <a:solidFill>
                  <a:prstClr val="black"/>
                </a:solidFill>
                <a:latin typeface="Work Sans" panose="00000500000000000000" pitchFamily="2" charset="0"/>
              </a:rPr>
              <a:t>Intégration de l’identifiant ORCID dans SIHAM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95806A-459C-4CE6-BE7F-8B70AC04318F}"/>
              </a:ext>
            </a:extLst>
          </p:cNvPr>
          <p:cNvSpPr/>
          <p:nvPr/>
        </p:nvSpPr>
        <p:spPr>
          <a:xfrm>
            <a:off x="3198570" y="1978916"/>
            <a:ext cx="1699699" cy="1625310"/>
          </a:xfrm>
          <a:prstGeom prst="rect">
            <a:avLst/>
          </a:prstGeom>
          <a:solidFill>
            <a:schemeClr val="bg1">
              <a:lumMod val="50000"/>
              <a:alpha val="15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91440" rIns="182880" bIns="182880" numCol="1" spcCol="1270" anchor="b" anchorCtr="0">
            <a:noAutofit/>
          </a:bodyPr>
          <a:lstStyle/>
          <a:p>
            <a:pPr algn="ctr" defTabSz="666734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</a:pPr>
            <a:r>
              <a:rPr lang="fr-FR" sz="1600" dirty="0">
                <a:solidFill>
                  <a:srgbClr val="49A9DC"/>
                </a:solidFill>
                <a:latin typeface="Work Sans" panose="00000500000000000000" pitchFamily="2" charset="0"/>
              </a:rPr>
              <a:t>Option 2</a:t>
            </a:r>
          </a:p>
          <a:p>
            <a:pPr algn="ctr" defTabSz="666734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</a:pPr>
            <a:r>
              <a:rPr lang="fr-FR" sz="1100" dirty="0">
                <a:solidFill>
                  <a:prstClr val="black"/>
                </a:solidFill>
                <a:latin typeface="Work Sans" panose="00000500000000000000" pitchFamily="2" charset="0"/>
              </a:rPr>
              <a:t>Intégration de l’identifiant ORCID dans OSCAR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D94CC9-570C-493A-9F0C-4DC3527EB281}"/>
              </a:ext>
            </a:extLst>
          </p:cNvPr>
          <p:cNvSpPr/>
          <p:nvPr/>
        </p:nvSpPr>
        <p:spPr>
          <a:xfrm>
            <a:off x="5114667" y="1978916"/>
            <a:ext cx="1699699" cy="1625311"/>
          </a:xfrm>
          <a:prstGeom prst="rect">
            <a:avLst/>
          </a:prstGeom>
          <a:solidFill>
            <a:schemeClr val="bg1">
              <a:lumMod val="50000"/>
              <a:alpha val="15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91440" rIns="182880" bIns="182880" numCol="1" spcCol="1270" anchor="b" anchorCtr="0">
            <a:noAutofit/>
          </a:bodyPr>
          <a:lstStyle/>
          <a:p>
            <a:pPr algn="ctr" defTabSz="666734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</a:pPr>
            <a:r>
              <a:rPr lang="fr-FR" sz="1600" dirty="0">
                <a:solidFill>
                  <a:srgbClr val="1F7244"/>
                </a:solidFill>
                <a:latin typeface="Work Sans" panose="00000500000000000000" pitchFamily="2" charset="0"/>
              </a:rPr>
              <a:t>Option 3</a:t>
            </a:r>
          </a:p>
          <a:p>
            <a:pPr algn="ctr" defTabSz="666734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</a:pPr>
            <a:r>
              <a:rPr lang="fr-FR" sz="1100" dirty="0">
                <a:solidFill>
                  <a:prstClr val="black"/>
                </a:solidFill>
                <a:latin typeface="Work Sans" panose="00000500000000000000" pitchFamily="2" charset="0"/>
              </a:rPr>
              <a:t>Gestion des identifiants dans des tableaux Excel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36B2F8-0751-4631-93C5-5303447637DF}"/>
              </a:ext>
            </a:extLst>
          </p:cNvPr>
          <p:cNvSpPr/>
          <p:nvPr/>
        </p:nvSpPr>
        <p:spPr>
          <a:xfrm>
            <a:off x="14532" y="4987169"/>
            <a:ext cx="1192045" cy="399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800">
              <a:lnSpc>
                <a:spcPct val="95000"/>
              </a:lnSpc>
            </a:pPr>
            <a:r>
              <a:rPr lang="fr-FR" sz="1050" dirty="0">
                <a:solidFill>
                  <a:prstClr val="black"/>
                </a:solidFill>
                <a:latin typeface="Work Sans" panose="00000500000000000000" pitchFamily="2" charset="0"/>
              </a:rPr>
              <a:t>Facilité de mise en œuvre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57A5C8-2756-4815-B5EC-8EC69537707C}"/>
              </a:ext>
            </a:extLst>
          </p:cNvPr>
          <p:cNvSpPr/>
          <p:nvPr/>
        </p:nvSpPr>
        <p:spPr>
          <a:xfrm>
            <a:off x="604147" y="4618481"/>
            <a:ext cx="569388" cy="2458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685800">
              <a:lnSpc>
                <a:spcPct val="95000"/>
              </a:lnSpc>
            </a:pPr>
            <a:r>
              <a:rPr lang="fr-FR" sz="1050" dirty="0">
                <a:solidFill>
                  <a:prstClr val="black"/>
                </a:solidFill>
                <a:latin typeface="Work Sans" panose="00000500000000000000" pitchFamily="2" charset="0"/>
              </a:rPr>
              <a:t>Coûts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35C767-2A69-414D-B75F-4CA499BE5CDB}"/>
              </a:ext>
            </a:extLst>
          </p:cNvPr>
          <p:cNvSpPr/>
          <p:nvPr/>
        </p:nvSpPr>
        <p:spPr>
          <a:xfrm>
            <a:off x="14532" y="3643946"/>
            <a:ext cx="1159003" cy="552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800">
              <a:lnSpc>
                <a:spcPct val="95000"/>
              </a:lnSpc>
            </a:pPr>
            <a:r>
              <a:rPr lang="fr-FR" sz="1050" dirty="0">
                <a:solidFill>
                  <a:prstClr val="black"/>
                </a:solidFill>
                <a:latin typeface="Work Sans" panose="00000500000000000000" pitchFamily="2" charset="0"/>
              </a:rPr>
              <a:t>Qualité de la gestion de la donnée</a:t>
            </a:r>
          </a:p>
        </p:txBody>
      </p:sp>
      <p:sp>
        <p:nvSpPr>
          <p:cNvPr id="34" name="Espace réservé du texte 3">
            <a:extLst>
              <a:ext uri="{FF2B5EF4-FFF2-40B4-BE49-F238E27FC236}">
                <a16:creationId xmlns:a16="http://schemas.microsoft.com/office/drawing/2014/main" id="{1B6E992B-5009-4BBD-B176-3B0364CA9D43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746510" y="1434686"/>
            <a:ext cx="7175720" cy="30183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ts val="15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lnSpc>
                <a:spcPct val="90000"/>
              </a:lnSpc>
              <a:spcBef>
                <a:spcPts val="750"/>
              </a:spcBef>
            </a:pPr>
            <a:r>
              <a:rPr lang="fr-FR" sz="1500" dirty="0">
                <a:solidFill>
                  <a:prstClr val="black"/>
                </a:solidFill>
                <a:latin typeface="Work Sans" panose="00000500000000000000" pitchFamily="2" charset="0"/>
              </a:rPr>
              <a:t>Synthèse comparative des options de gestion de l’identifiant ORCID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545C3BF-082E-436F-9100-F7692F67D995}"/>
              </a:ext>
            </a:extLst>
          </p:cNvPr>
          <p:cNvSpPr/>
          <p:nvPr/>
        </p:nvSpPr>
        <p:spPr>
          <a:xfrm>
            <a:off x="279639" y="4173706"/>
            <a:ext cx="893896" cy="399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800">
              <a:lnSpc>
                <a:spcPct val="95000"/>
              </a:lnSpc>
            </a:pPr>
            <a:r>
              <a:rPr lang="fr-FR" sz="1050" dirty="0">
                <a:solidFill>
                  <a:prstClr val="black"/>
                </a:solidFill>
                <a:latin typeface="Work Sans" panose="00000500000000000000" pitchFamily="2" charset="0"/>
              </a:rPr>
              <a:t>Faisabilité technique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3FFA475-1DE1-406E-95E5-FC59C061E755}"/>
              </a:ext>
            </a:extLst>
          </p:cNvPr>
          <p:cNvSpPr/>
          <p:nvPr/>
        </p:nvSpPr>
        <p:spPr>
          <a:xfrm>
            <a:off x="7030764" y="1976313"/>
            <a:ext cx="1699699" cy="1625311"/>
          </a:xfrm>
          <a:prstGeom prst="rect">
            <a:avLst/>
          </a:prstGeom>
          <a:solidFill>
            <a:schemeClr val="bg1">
              <a:lumMod val="50000"/>
              <a:alpha val="15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216000" rIns="182880" bIns="182880" numCol="1" spcCol="1270" anchor="ctr" anchorCtr="0">
            <a:noAutofit/>
          </a:bodyPr>
          <a:lstStyle/>
          <a:p>
            <a:pPr algn="ctr" defTabSz="666734" rtl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</a:pPr>
            <a:endParaRPr lang="fr-FR" sz="1600" dirty="0">
              <a:solidFill>
                <a:srgbClr val="A6CE39"/>
              </a:solidFill>
              <a:latin typeface="Work Sans" panose="00000500000000000000" pitchFamily="2" charset="0"/>
            </a:endParaRPr>
          </a:p>
          <a:p>
            <a:pPr algn="ctr" defTabSz="666734" rtl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</a:pPr>
            <a:r>
              <a:rPr lang="fr-FR" sz="1600" dirty="0">
                <a:solidFill>
                  <a:srgbClr val="A6CE39"/>
                </a:solidFill>
                <a:latin typeface="Work Sans" panose="00000500000000000000" pitchFamily="2" charset="0"/>
              </a:rPr>
              <a:t>Option 4</a:t>
            </a:r>
            <a:endParaRPr lang="fr-FR" sz="1600" b="1" dirty="0">
              <a:solidFill>
                <a:srgbClr val="A6CE39"/>
              </a:solidFill>
              <a:latin typeface="Work Sans" panose="00000500000000000000" pitchFamily="2" charset="0"/>
            </a:endParaRPr>
          </a:p>
          <a:p>
            <a:pPr algn="ctr" defTabSz="666734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</a:pPr>
            <a:r>
              <a:rPr lang="fr-FR" sz="1100" dirty="0">
                <a:solidFill>
                  <a:prstClr val="black"/>
                </a:solidFill>
                <a:latin typeface="Work Sans" panose="00000500000000000000" pitchFamily="2" charset="0"/>
              </a:rPr>
              <a:t>Adhésion ORCID</a:t>
            </a:r>
          </a:p>
        </p:txBody>
      </p:sp>
      <p:pic>
        <p:nvPicPr>
          <p:cNvPr id="53" name="Image 52" descr="Une image contenant texte, clipart, arts de la table, graphiques vectoriels&#10;&#10;Description générée automatiquement">
            <a:extLst>
              <a:ext uri="{FF2B5EF4-FFF2-40B4-BE49-F238E27FC236}">
                <a16:creationId xmlns:a16="http://schemas.microsoft.com/office/drawing/2014/main" id="{E21030D5-B3C4-44B9-B086-CA5435C943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364"/>
          <a:stretch/>
        </p:blipFill>
        <p:spPr>
          <a:xfrm>
            <a:off x="1871700" y="2057440"/>
            <a:ext cx="594066" cy="608084"/>
          </a:xfrm>
          <a:prstGeom prst="rect">
            <a:avLst/>
          </a:prstGeom>
        </p:spPr>
      </p:pic>
      <p:pic>
        <p:nvPicPr>
          <p:cNvPr id="56" name="Image 55">
            <a:extLst>
              <a:ext uri="{FF2B5EF4-FFF2-40B4-BE49-F238E27FC236}">
                <a16:creationId xmlns:a16="http://schemas.microsoft.com/office/drawing/2014/main" id="{78DCA684-E0A3-4DDB-B9AA-698C123885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043427"/>
            <a:ext cx="638523" cy="638523"/>
          </a:xfrm>
          <a:prstGeom prst="rect">
            <a:avLst/>
          </a:prstGeom>
        </p:spPr>
      </p:pic>
      <p:pic>
        <p:nvPicPr>
          <p:cNvPr id="58" name="Image 57">
            <a:extLst>
              <a:ext uri="{FF2B5EF4-FFF2-40B4-BE49-F238E27FC236}">
                <a16:creationId xmlns:a16="http://schemas.microsoft.com/office/drawing/2014/main" id="{30CBF398-1F5F-4EDC-9F3D-6B2E98210F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054501"/>
            <a:ext cx="593892" cy="593892"/>
          </a:xfrm>
          <a:prstGeom prst="rect">
            <a:avLst/>
          </a:prstGeom>
        </p:spPr>
      </p:pic>
      <p:pic>
        <p:nvPicPr>
          <p:cNvPr id="60" name="Image 59">
            <a:extLst>
              <a:ext uri="{FF2B5EF4-FFF2-40B4-BE49-F238E27FC236}">
                <a16:creationId xmlns:a16="http://schemas.microsoft.com/office/drawing/2014/main" id="{04E86FF4-36E8-4441-9287-2BEC736F25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159" y="2043427"/>
            <a:ext cx="604906" cy="604906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C1FB44C2-0059-4B36-A0E5-104C002F4A73}"/>
              </a:ext>
            </a:extLst>
          </p:cNvPr>
          <p:cNvSpPr txBox="1"/>
          <p:nvPr/>
        </p:nvSpPr>
        <p:spPr>
          <a:xfrm>
            <a:off x="1264578" y="4586210"/>
            <a:ext cx="169614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fr-FR" sz="1350" dirty="0">
                <a:solidFill>
                  <a:prstClr val="black"/>
                </a:solidFill>
                <a:latin typeface="Arial" panose="020B0604020202020204"/>
              </a:rPr>
              <a:t>-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A1266068-CF56-41D9-98D4-0B551176075D}"/>
              </a:ext>
            </a:extLst>
          </p:cNvPr>
          <p:cNvSpPr txBox="1"/>
          <p:nvPr/>
        </p:nvSpPr>
        <p:spPr>
          <a:xfrm>
            <a:off x="3179092" y="4586210"/>
            <a:ext cx="169614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fr-FR" sz="1350" dirty="0">
                <a:solidFill>
                  <a:prstClr val="black"/>
                </a:solidFill>
                <a:latin typeface="Arial" panose="020B0604020202020204"/>
              </a:rPr>
              <a:t>€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AC23EA90-F5F7-4C22-9EF7-D1F95A5032B2}"/>
              </a:ext>
            </a:extLst>
          </p:cNvPr>
          <p:cNvSpPr txBox="1"/>
          <p:nvPr/>
        </p:nvSpPr>
        <p:spPr>
          <a:xfrm>
            <a:off x="5142477" y="4583948"/>
            <a:ext cx="169614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fr-FR" sz="1350" dirty="0">
                <a:solidFill>
                  <a:prstClr val="black"/>
                </a:solidFill>
                <a:latin typeface="Arial" panose="020B0604020202020204"/>
              </a:rPr>
              <a:t>-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4A1D26AF-1EDB-4234-B8AF-32D00ECE8F71}"/>
              </a:ext>
            </a:extLst>
          </p:cNvPr>
          <p:cNvSpPr txBox="1"/>
          <p:nvPr/>
        </p:nvSpPr>
        <p:spPr>
          <a:xfrm>
            <a:off x="7096224" y="4591810"/>
            <a:ext cx="169614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fr-FR" sz="1350" dirty="0">
                <a:solidFill>
                  <a:prstClr val="black"/>
                </a:solidFill>
                <a:latin typeface="Arial" panose="020B0604020202020204"/>
              </a:rPr>
              <a:t>€€€</a:t>
            </a:r>
          </a:p>
        </p:txBody>
      </p:sp>
      <p:sp>
        <p:nvSpPr>
          <p:cNvPr id="5" name="Étoile : 5 branches 4">
            <a:extLst>
              <a:ext uri="{FF2B5EF4-FFF2-40B4-BE49-F238E27FC236}">
                <a16:creationId xmlns:a16="http://schemas.microsoft.com/office/drawing/2014/main" id="{B4D1E48D-9D1D-42E8-9757-D4FB64F2BBE7}"/>
              </a:ext>
            </a:extLst>
          </p:cNvPr>
          <p:cNvSpPr/>
          <p:nvPr/>
        </p:nvSpPr>
        <p:spPr>
          <a:xfrm>
            <a:off x="1375698" y="3748600"/>
            <a:ext cx="195893" cy="192292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59" name="Étoile : 5 branches 58">
            <a:extLst>
              <a:ext uri="{FF2B5EF4-FFF2-40B4-BE49-F238E27FC236}">
                <a16:creationId xmlns:a16="http://schemas.microsoft.com/office/drawing/2014/main" id="{42FA0405-6838-4B06-8362-73EA13AE2DA4}"/>
              </a:ext>
            </a:extLst>
          </p:cNvPr>
          <p:cNvSpPr/>
          <p:nvPr/>
        </p:nvSpPr>
        <p:spPr>
          <a:xfrm>
            <a:off x="1711792" y="3748600"/>
            <a:ext cx="195893" cy="192292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61" name="Étoile : 5 branches 60">
            <a:extLst>
              <a:ext uri="{FF2B5EF4-FFF2-40B4-BE49-F238E27FC236}">
                <a16:creationId xmlns:a16="http://schemas.microsoft.com/office/drawing/2014/main" id="{2FE291C6-835D-4621-9369-6D49F282D734}"/>
              </a:ext>
            </a:extLst>
          </p:cNvPr>
          <p:cNvSpPr/>
          <p:nvPr/>
        </p:nvSpPr>
        <p:spPr>
          <a:xfrm>
            <a:off x="2034375" y="3755795"/>
            <a:ext cx="195893" cy="192292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62" name="Étoile : 5 branches 61">
            <a:extLst>
              <a:ext uri="{FF2B5EF4-FFF2-40B4-BE49-F238E27FC236}">
                <a16:creationId xmlns:a16="http://schemas.microsoft.com/office/drawing/2014/main" id="{DB5151AD-FE43-4C9D-919E-EAEBCDD2498B}"/>
              </a:ext>
            </a:extLst>
          </p:cNvPr>
          <p:cNvSpPr/>
          <p:nvPr/>
        </p:nvSpPr>
        <p:spPr>
          <a:xfrm>
            <a:off x="2347484" y="3755795"/>
            <a:ext cx="195893" cy="192292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63" name="Étoile : 5 branches 62">
            <a:extLst>
              <a:ext uri="{FF2B5EF4-FFF2-40B4-BE49-F238E27FC236}">
                <a16:creationId xmlns:a16="http://schemas.microsoft.com/office/drawing/2014/main" id="{D3C2ED43-FBF8-43A2-9880-AB9DA399058D}"/>
              </a:ext>
            </a:extLst>
          </p:cNvPr>
          <p:cNvSpPr/>
          <p:nvPr/>
        </p:nvSpPr>
        <p:spPr>
          <a:xfrm>
            <a:off x="2670579" y="3755795"/>
            <a:ext cx="195893" cy="192292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>
              <a:solidFill>
                <a:prstClr val="white"/>
              </a:solidFill>
              <a:latin typeface="Arial" panose="020B0604020202020204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5F64A-2B74-4CBC-BB98-496567D87510}"/>
              </a:ext>
            </a:extLst>
          </p:cNvPr>
          <p:cNvGrpSpPr/>
          <p:nvPr/>
        </p:nvGrpSpPr>
        <p:grpSpPr>
          <a:xfrm>
            <a:off x="3299673" y="3745002"/>
            <a:ext cx="1490774" cy="199487"/>
            <a:chOff x="4431515" y="3840438"/>
            <a:chExt cx="1987698" cy="265982"/>
          </a:xfrm>
        </p:grpSpPr>
        <p:sp>
          <p:nvSpPr>
            <p:cNvPr id="64" name="Étoile : 5 branches 63">
              <a:extLst>
                <a:ext uri="{FF2B5EF4-FFF2-40B4-BE49-F238E27FC236}">
                  <a16:creationId xmlns:a16="http://schemas.microsoft.com/office/drawing/2014/main" id="{EBE46693-C236-4B20-815A-558E479C2210}"/>
                </a:ext>
              </a:extLst>
            </p:cNvPr>
            <p:cNvSpPr/>
            <p:nvPr/>
          </p:nvSpPr>
          <p:spPr>
            <a:xfrm>
              <a:off x="4431515" y="3840438"/>
              <a:ext cx="261190" cy="256389"/>
            </a:xfrm>
            <a:prstGeom prst="star5">
              <a:avLst/>
            </a:prstGeom>
            <a:solidFill>
              <a:srgbClr val="00A69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r-FR" sz="135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65" name="Étoile : 5 branches 64">
              <a:extLst>
                <a:ext uri="{FF2B5EF4-FFF2-40B4-BE49-F238E27FC236}">
                  <a16:creationId xmlns:a16="http://schemas.microsoft.com/office/drawing/2014/main" id="{5109AEA3-80DE-4DCA-8515-6DF38F781281}"/>
                </a:ext>
              </a:extLst>
            </p:cNvPr>
            <p:cNvSpPr/>
            <p:nvPr/>
          </p:nvSpPr>
          <p:spPr>
            <a:xfrm>
              <a:off x="4879641" y="3840438"/>
              <a:ext cx="261190" cy="256389"/>
            </a:xfrm>
            <a:prstGeom prst="star5">
              <a:avLst/>
            </a:prstGeom>
            <a:solidFill>
              <a:srgbClr val="00A69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r-FR" sz="135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66" name="Étoile : 5 branches 65">
              <a:extLst>
                <a:ext uri="{FF2B5EF4-FFF2-40B4-BE49-F238E27FC236}">
                  <a16:creationId xmlns:a16="http://schemas.microsoft.com/office/drawing/2014/main" id="{D8A22A81-D278-491E-B7DA-967A1B2E1CEE}"/>
                </a:ext>
              </a:extLst>
            </p:cNvPr>
            <p:cNvSpPr/>
            <p:nvPr/>
          </p:nvSpPr>
          <p:spPr>
            <a:xfrm>
              <a:off x="5309751" y="3850031"/>
              <a:ext cx="261190" cy="256389"/>
            </a:xfrm>
            <a:prstGeom prst="star5">
              <a:avLst/>
            </a:prstGeom>
            <a:solidFill>
              <a:srgbClr val="45A59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r-FR" sz="135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67" name="Étoile : 5 branches 66">
              <a:extLst>
                <a:ext uri="{FF2B5EF4-FFF2-40B4-BE49-F238E27FC236}">
                  <a16:creationId xmlns:a16="http://schemas.microsoft.com/office/drawing/2014/main" id="{38A502D3-432E-45C2-B894-2F1AEA920D89}"/>
                </a:ext>
              </a:extLst>
            </p:cNvPr>
            <p:cNvSpPr/>
            <p:nvPr/>
          </p:nvSpPr>
          <p:spPr>
            <a:xfrm>
              <a:off x="5727230" y="3850031"/>
              <a:ext cx="261190" cy="256389"/>
            </a:xfrm>
            <a:prstGeom prst="star5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r-FR" sz="135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68" name="Étoile : 5 branches 67">
              <a:extLst>
                <a:ext uri="{FF2B5EF4-FFF2-40B4-BE49-F238E27FC236}">
                  <a16:creationId xmlns:a16="http://schemas.microsoft.com/office/drawing/2014/main" id="{7A489EB2-2875-422F-995B-65BF061E8FD3}"/>
                </a:ext>
              </a:extLst>
            </p:cNvPr>
            <p:cNvSpPr/>
            <p:nvPr/>
          </p:nvSpPr>
          <p:spPr>
            <a:xfrm>
              <a:off x="6158023" y="3850031"/>
              <a:ext cx="261190" cy="256389"/>
            </a:xfrm>
            <a:prstGeom prst="star5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r-FR" sz="1350">
                <a:solidFill>
                  <a:prstClr val="white"/>
                </a:solidFill>
                <a:latin typeface="Arial" panose="020B0604020202020204"/>
              </a:endParaRPr>
            </a:p>
          </p:txBody>
        </p:sp>
      </p:grp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EF09C954-3FEC-422C-9349-75ECC1A4722F}"/>
              </a:ext>
            </a:extLst>
          </p:cNvPr>
          <p:cNvGrpSpPr/>
          <p:nvPr/>
        </p:nvGrpSpPr>
        <p:grpSpPr>
          <a:xfrm>
            <a:off x="5230865" y="3751760"/>
            <a:ext cx="1490774" cy="199487"/>
            <a:chOff x="4431515" y="3840438"/>
            <a:chExt cx="1987698" cy="265982"/>
          </a:xfrm>
        </p:grpSpPr>
        <p:sp>
          <p:nvSpPr>
            <p:cNvPr id="70" name="Étoile : 5 branches 69">
              <a:extLst>
                <a:ext uri="{FF2B5EF4-FFF2-40B4-BE49-F238E27FC236}">
                  <a16:creationId xmlns:a16="http://schemas.microsoft.com/office/drawing/2014/main" id="{B442B62B-9C48-4D11-BE67-038A6AFC2126}"/>
                </a:ext>
              </a:extLst>
            </p:cNvPr>
            <p:cNvSpPr/>
            <p:nvPr/>
          </p:nvSpPr>
          <p:spPr>
            <a:xfrm>
              <a:off x="4431515" y="3840438"/>
              <a:ext cx="261190" cy="256389"/>
            </a:xfrm>
            <a:prstGeom prst="star5">
              <a:avLst/>
            </a:prstGeom>
            <a:solidFill>
              <a:srgbClr val="00A69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r-FR" sz="135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71" name="Étoile : 5 branches 70">
              <a:extLst>
                <a:ext uri="{FF2B5EF4-FFF2-40B4-BE49-F238E27FC236}">
                  <a16:creationId xmlns:a16="http://schemas.microsoft.com/office/drawing/2014/main" id="{DE43A30A-C0B6-47CA-A00D-472F13406C05}"/>
                </a:ext>
              </a:extLst>
            </p:cNvPr>
            <p:cNvSpPr/>
            <p:nvPr/>
          </p:nvSpPr>
          <p:spPr>
            <a:xfrm>
              <a:off x="4879641" y="3840438"/>
              <a:ext cx="261190" cy="256389"/>
            </a:xfrm>
            <a:prstGeom prst="star5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r-FR" sz="135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72" name="Étoile : 5 branches 71">
              <a:extLst>
                <a:ext uri="{FF2B5EF4-FFF2-40B4-BE49-F238E27FC236}">
                  <a16:creationId xmlns:a16="http://schemas.microsoft.com/office/drawing/2014/main" id="{1DB6E793-EA17-4CA3-867A-E5157F87E1DF}"/>
                </a:ext>
              </a:extLst>
            </p:cNvPr>
            <p:cNvSpPr/>
            <p:nvPr/>
          </p:nvSpPr>
          <p:spPr>
            <a:xfrm>
              <a:off x="5309751" y="3850031"/>
              <a:ext cx="261190" cy="256389"/>
            </a:xfrm>
            <a:prstGeom prst="star5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r-FR" sz="135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73" name="Étoile : 5 branches 72">
              <a:extLst>
                <a:ext uri="{FF2B5EF4-FFF2-40B4-BE49-F238E27FC236}">
                  <a16:creationId xmlns:a16="http://schemas.microsoft.com/office/drawing/2014/main" id="{C3430F53-DFEA-40CC-AF03-A09AF122AB2C}"/>
                </a:ext>
              </a:extLst>
            </p:cNvPr>
            <p:cNvSpPr/>
            <p:nvPr/>
          </p:nvSpPr>
          <p:spPr>
            <a:xfrm>
              <a:off x="5727230" y="3850031"/>
              <a:ext cx="261190" cy="256389"/>
            </a:xfrm>
            <a:prstGeom prst="star5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r-FR" sz="135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74" name="Étoile : 5 branches 73">
              <a:extLst>
                <a:ext uri="{FF2B5EF4-FFF2-40B4-BE49-F238E27FC236}">
                  <a16:creationId xmlns:a16="http://schemas.microsoft.com/office/drawing/2014/main" id="{4A6D9577-1C42-43AA-AF1C-20D31C35AE8E}"/>
                </a:ext>
              </a:extLst>
            </p:cNvPr>
            <p:cNvSpPr/>
            <p:nvPr/>
          </p:nvSpPr>
          <p:spPr>
            <a:xfrm>
              <a:off x="6158023" y="3850031"/>
              <a:ext cx="261190" cy="256389"/>
            </a:xfrm>
            <a:prstGeom prst="star5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r-FR" sz="1350">
                <a:solidFill>
                  <a:prstClr val="white"/>
                </a:solidFill>
                <a:latin typeface="Arial" panose="020B0604020202020204"/>
              </a:endParaRPr>
            </a:p>
          </p:txBody>
        </p:sp>
      </p:grpSp>
      <p:grpSp>
        <p:nvGrpSpPr>
          <p:cNvPr id="75" name="Groupe 74">
            <a:extLst>
              <a:ext uri="{FF2B5EF4-FFF2-40B4-BE49-F238E27FC236}">
                <a16:creationId xmlns:a16="http://schemas.microsoft.com/office/drawing/2014/main" id="{1873B704-AC22-4D6F-99F8-6ED152313FE5}"/>
              </a:ext>
            </a:extLst>
          </p:cNvPr>
          <p:cNvGrpSpPr/>
          <p:nvPr/>
        </p:nvGrpSpPr>
        <p:grpSpPr>
          <a:xfrm>
            <a:off x="7130897" y="3755357"/>
            <a:ext cx="1490774" cy="199487"/>
            <a:chOff x="4431515" y="3840438"/>
            <a:chExt cx="1987698" cy="265982"/>
          </a:xfrm>
        </p:grpSpPr>
        <p:sp>
          <p:nvSpPr>
            <p:cNvPr id="76" name="Étoile : 5 branches 75">
              <a:extLst>
                <a:ext uri="{FF2B5EF4-FFF2-40B4-BE49-F238E27FC236}">
                  <a16:creationId xmlns:a16="http://schemas.microsoft.com/office/drawing/2014/main" id="{DD260337-625E-44CA-A657-4E7E74402639}"/>
                </a:ext>
              </a:extLst>
            </p:cNvPr>
            <p:cNvSpPr/>
            <p:nvPr/>
          </p:nvSpPr>
          <p:spPr>
            <a:xfrm>
              <a:off x="4431515" y="3840438"/>
              <a:ext cx="261190" cy="256389"/>
            </a:xfrm>
            <a:prstGeom prst="star5">
              <a:avLst/>
            </a:prstGeom>
            <a:solidFill>
              <a:srgbClr val="00A69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r-FR" sz="135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77" name="Étoile : 5 branches 76">
              <a:extLst>
                <a:ext uri="{FF2B5EF4-FFF2-40B4-BE49-F238E27FC236}">
                  <a16:creationId xmlns:a16="http://schemas.microsoft.com/office/drawing/2014/main" id="{44183B85-AF13-4465-8674-E47FBFF60CC6}"/>
                </a:ext>
              </a:extLst>
            </p:cNvPr>
            <p:cNvSpPr/>
            <p:nvPr/>
          </p:nvSpPr>
          <p:spPr>
            <a:xfrm>
              <a:off x="4879641" y="3840438"/>
              <a:ext cx="261190" cy="256389"/>
            </a:xfrm>
            <a:prstGeom prst="star5">
              <a:avLst/>
            </a:prstGeom>
            <a:solidFill>
              <a:srgbClr val="00A69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r-FR" sz="135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78" name="Étoile : 5 branches 77">
              <a:extLst>
                <a:ext uri="{FF2B5EF4-FFF2-40B4-BE49-F238E27FC236}">
                  <a16:creationId xmlns:a16="http://schemas.microsoft.com/office/drawing/2014/main" id="{3592AAD8-D078-4744-B361-AFEA05748722}"/>
                </a:ext>
              </a:extLst>
            </p:cNvPr>
            <p:cNvSpPr/>
            <p:nvPr/>
          </p:nvSpPr>
          <p:spPr>
            <a:xfrm>
              <a:off x="5309751" y="3850031"/>
              <a:ext cx="261190" cy="256389"/>
            </a:xfrm>
            <a:prstGeom prst="star5">
              <a:avLst/>
            </a:prstGeom>
            <a:solidFill>
              <a:srgbClr val="00A69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r-FR" sz="135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79" name="Étoile : 5 branches 78">
              <a:extLst>
                <a:ext uri="{FF2B5EF4-FFF2-40B4-BE49-F238E27FC236}">
                  <a16:creationId xmlns:a16="http://schemas.microsoft.com/office/drawing/2014/main" id="{CDEB636F-623B-4ACF-AD8E-BDEEF4B83011}"/>
                </a:ext>
              </a:extLst>
            </p:cNvPr>
            <p:cNvSpPr/>
            <p:nvPr/>
          </p:nvSpPr>
          <p:spPr>
            <a:xfrm>
              <a:off x="5727230" y="3850031"/>
              <a:ext cx="261190" cy="256389"/>
            </a:xfrm>
            <a:prstGeom prst="star5">
              <a:avLst/>
            </a:prstGeom>
            <a:solidFill>
              <a:srgbClr val="00A69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r-FR" sz="135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80" name="Étoile : 5 branches 79">
              <a:extLst>
                <a:ext uri="{FF2B5EF4-FFF2-40B4-BE49-F238E27FC236}">
                  <a16:creationId xmlns:a16="http://schemas.microsoft.com/office/drawing/2014/main" id="{AF13E452-E9CD-4AD3-AA0B-2D985CEAF1B9}"/>
                </a:ext>
              </a:extLst>
            </p:cNvPr>
            <p:cNvSpPr/>
            <p:nvPr/>
          </p:nvSpPr>
          <p:spPr>
            <a:xfrm>
              <a:off x="6158023" y="3850031"/>
              <a:ext cx="261190" cy="256389"/>
            </a:xfrm>
            <a:prstGeom prst="star5">
              <a:avLst/>
            </a:prstGeom>
            <a:solidFill>
              <a:srgbClr val="00A69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r-FR" sz="1350">
                <a:solidFill>
                  <a:prstClr val="white"/>
                </a:solidFill>
                <a:latin typeface="Arial" panose="020B0604020202020204"/>
              </a:endParaRPr>
            </a:p>
          </p:txBody>
        </p:sp>
      </p:grpSp>
      <p:grpSp>
        <p:nvGrpSpPr>
          <p:cNvPr id="81" name="Groupe 80">
            <a:extLst>
              <a:ext uri="{FF2B5EF4-FFF2-40B4-BE49-F238E27FC236}">
                <a16:creationId xmlns:a16="http://schemas.microsoft.com/office/drawing/2014/main" id="{B1A5D014-9FA9-487B-9277-1B3AF34FF4FA}"/>
              </a:ext>
            </a:extLst>
          </p:cNvPr>
          <p:cNvGrpSpPr/>
          <p:nvPr/>
        </p:nvGrpSpPr>
        <p:grpSpPr>
          <a:xfrm>
            <a:off x="7142134" y="4273929"/>
            <a:ext cx="1490774" cy="199487"/>
            <a:chOff x="4431515" y="3840438"/>
            <a:chExt cx="1987698" cy="265982"/>
          </a:xfrm>
        </p:grpSpPr>
        <p:sp>
          <p:nvSpPr>
            <p:cNvPr id="82" name="Étoile : 5 branches 81">
              <a:extLst>
                <a:ext uri="{FF2B5EF4-FFF2-40B4-BE49-F238E27FC236}">
                  <a16:creationId xmlns:a16="http://schemas.microsoft.com/office/drawing/2014/main" id="{0374EAA3-7EC1-48CC-A04F-5186976E6C3E}"/>
                </a:ext>
              </a:extLst>
            </p:cNvPr>
            <p:cNvSpPr/>
            <p:nvPr/>
          </p:nvSpPr>
          <p:spPr>
            <a:xfrm>
              <a:off x="4431515" y="3840438"/>
              <a:ext cx="261190" cy="256389"/>
            </a:xfrm>
            <a:prstGeom prst="star5">
              <a:avLst/>
            </a:prstGeom>
            <a:solidFill>
              <a:srgbClr val="00A69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r-FR" sz="135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83" name="Étoile : 5 branches 82">
              <a:extLst>
                <a:ext uri="{FF2B5EF4-FFF2-40B4-BE49-F238E27FC236}">
                  <a16:creationId xmlns:a16="http://schemas.microsoft.com/office/drawing/2014/main" id="{DDD9D048-EE36-4CF1-AB17-822963F6994E}"/>
                </a:ext>
              </a:extLst>
            </p:cNvPr>
            <p:cNvSpPr/>
            <p:nvPr/>
          </p:nvSpPr>
          <p:spPr>
            <a:xfrm>
              <a:off x="4879641" y="3840438"/>
              <a:ext cx="261190" cy="256389"/>
            </a:xfrm>
            <a:prstGeom prst="star5">
              <a:avLst/>
            </a:prstGeom>
            <a:solidFill>
              <a:srgbClr val="00A69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r-FR" sz="135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84" name="Étoile : 5 branches 83">
              <a:extLst>
                <a:ext uri="{FF2B5EF4-FFF2-40B4-BE49-F238E27FC236}">
                  <a16:creationId xmlns:a16="http://schemas.microsoft.com/office/drawing/2014/main" id="{F75E227A-1CF0-46EF-89C0-8B40251E0EC5}"/>
                </a:ext>
              </a:extLst>
            </p:cNvPr>
            <p:cNvSpPr/>
            <p:nvPr/>
          </p:nvSpPr>
          <p:spPr>
            <a:xfrm>
              <a:off x="5309751" y="3850031"/>
              <a:ext cx="261190" cy="256389"/>
            </a:xfrm>
            <a:prstGeom prst="star5">
              <a:avLst/>
            </a:prstGeom>
            <a:solidFill>
              <a:srgbClr val="00A69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r-FR" sz="135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85" name="Étoile : 5 branches 84">
              <a:extLst>
                <a:ext uri="{FF2B5EF4-FFF2-40B4-BE49-F238E27FC236}">
                  <a16:creationId xmlns:a16="http://schemas.microsoft.com/office/drawing/2014/main" id="{DAB3FF91-7A33-4BD2-8513-4EA2CBD770B8}"/>
                </a:ext>
              </a:extLst>
            </p:cNvPr>
            <p:cNvSpPr/>
            <p:nvPr/>
          </p:nvSpPr>
          <p:spPr>
            <a:xfrm>
              <a:off x="5727230" y="3850031"/>
              <a:ext cx="261190" cy="256389"/>
            </a:xfrm>
            <a:prstGeom prst="star5">
              <a:avLst/>
            </a:prstGeom>
            <a:solidFill>
              <a:srgbClr val="00A69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r-FR" sz="135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86" name="Étoile : 5 branches 85">
              <a:extLst>
                <a:ext uri="{FF2B5EF4-FFF2-40B4-BE49-F238E27FC236}">
                  <a16:creationId xmlns:a16="http://schemas.microsoft.com/office/drawing/2014/main" id="{1DF29784-70E3-4621-ACD6-C3654832ED18}"/>
                </a:ext>
              </a:extLst>
            </p:cNvPr>
            <p:cNvSpPr/>
            <p:nvPr/>
          </p:nvSpPr>
          <p:spPr>
            <a:xfrm>
              <a:off x="6158023" y="3850031"/>
              <a:ext cx="261190" cy="256389"/>
            </a:xfrm>
            <a:prstGeom prst="star5">
              <a:avLst/>
            </a:prstGeom>
            <a:solidFill>
              <a:srgbClr val="00A69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r-FR" sz="1350">
                <a:solidFill>
                  <a:prstClr val="white"/>
                </a:solidFill>
                <a:latin typeface="Arial" panose="020B0604020202020204"/>
              </a:endParaRPr>
            </a:p>
          </p:txBody>
        </p:sp>
      </p:grpSp>
      <p:grpSp>
        <p:nvGrpSpPr>
          <p:cNvPr id="87" name="Groupe 86">
            <a:extLst>
              <a:ext uri="{FF2B5EF4-FFF2-40B4-BE49-F238E27FC236}">
                <a16:creationId xmlns:a16="http://schemas.microsoft.com/office/drawing/2014/main" id="{698F974E-A553-4BE0-8719-03030AB8948F}"/>
              </a:ext>
            </a:extLst>
          </p:cNvPr>
          <p:cNvGrpSpPr/>
          <p:nvPr/>
        </p:nvGrpSpPr>
        <p:grpSpPr>
          <a:xfrm>
            <a:off x="5203678" y="4270332"/>
            <a:ext cx="1490774" cy="199487"/>
            <a:chOff x="4431515" y="3840438"/>
            <a:chExt cx="1987698" cy="265982"/>
          </a:xfrm>
        </p:grpSpPr>
        <p:sp>
          <p:nvSpPr>
            <p:cNvPr id="88" name="Étoile : 5 branches 87">
              <a:extLst>
                <a:ext uri="{FF2B5EF4-FFF2-40B4-BE49-F238E27FC236}">
                  <a16:creationId xmlns:a16="http://schemas.microsoft.com/office/drawing/2014/main" id="{F02CCF12-CF82-476C-9088-9740B09C565B}"/>
                </a:ext>
              </a:extLst>
            </p:cNvPr>
            <p:cNvSpPr/>
            <p:nvPr/>
          </p:nvSpPr>
          <p:spPr>
            <a:xfrm>
              <a:off x="4431515" y="3840438"/>
              <a:ext cx="261190" cy="256389"/>
            </a:xfrm>
            <a:prstGeom prst="star5">
              <a:avLst/>
            </a:prstGeom>
            <a:solidFill>
              <a:srgbClr val="00A69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r-FR" sz="135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89" name="Étoile : 5 branches 88">
              <a:extLst>
                <a:ext uri="{FF2B5EF4-FFF2-40B4-BE49-F238E27FC236}">
                  <a16:creationId xmlns:a16="http://schemas.microsoft.com/office/drawing/2014/main" id="{48FA5C7A-E072-4E89-8400-70801563C300}"/>
                </a:ext>
              </a:extLst>
            </p:cNvPr>
            <p:cNvSpPr/>
            <p:nvPr/>
          </p:nvSpPr>
          <p:spPr>
            <a:xfrm>
              <a:off x="4879641" y="3840438"/>
              <a:ext cx="261190" cy="256389"/>
            </a:xfrm>
            <a:prstGeom prst="star5">
              <a:avLst/>
            </a:prstGeom>
            <a:solidFill>
              <a:srgbClr val="00A69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r-FR" sz="135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90" name="Étoile : 5 branches 89">
              <a:extLst>
                <a:ext uri="{FF2B5EF4-FFF2-40B4-BE49-F238E27FC236}">
                  <a16:creationId xmlns:a16="http://schemas.microsoft.com/office/drawing/2014/main" id="{15D42650-E371-4459-AD31-A38F31631F25}"/>
                </a:ext>
              </a:extLst>
            </p:cNvPr>
            <p:cNvSpPr/>
            <p:nvPr/>
          </p:nvSpPr>
          <p:spPr>
            <a:xfrm>
              <a:off x="5309751" y="3850031"/>
              <a:ext cx="261190" cy="256389"/>
            </a:xfrm>
            <a:prstGeom prst="star5">
              <a:avLst/>
            </a:prstGeom>
            <a:solidFill>
              <a:srgbClr val="00A69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r-FR" sz="135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91" name="Étoile : 5 branches 90">
              <a:extLst>
                <a:ext uri="{FF2B5EF4-FFF2-40B4-BE49-F238E27FC236}">
                  <a16:creationId xmlns:a16="http://schemas.microsoft.com/office/drawing/2014/main" id="{BF2568FD-27D1-4EF0-B1D1-9FED28CBECCA}"/>
                </a:ext>
              </a:extLst>
            </p:cNvPr>
            <p:cNvSpPr/>
            <p:nvPr/>
          </p:nvSpPr>
          <p:spPr>
            <a:xfrm>
              <a:off x="5727230" y="3850031"/>
              <a:ext cx="261190" cy="256389"/>
            </a:xfrm>
            <a:prstGeom prst="star5">
              <a:avLst/>
            </a:prstGeom>
            <a:solidFill>
              <a:srgbClr val="00A69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r-FR" sz="135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92" name="Étoile : 5 branches 91">
              <a:extLst>
                <a:ext uri="{FF2B5EF4-FFF2-40B4-BE49-F238E27FC236}">
                  <a16:creationId xmlns:a16="http://schemas.microsoft.com/office/drawing/2014/main" id="{D797ADB9-81BB-4963-A5F1-6395245F7465}"/>
                </a:ext>
              </a:extLst>
            </p:cNvPr>
            <p:cNvSpPr/>
            <p:nvPr/>
          </p:nvSpPr>
          <p:spPr>
            <a:xfrm>
              <a:off x="6158023" y="3850031"/>
              <a:ext cx="261190" cy="256389"/>
            </a:xfrm>
            <a:prstGeom prst="star5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r-FR" sz="1350">
                <a:solidFill>
                  <a:prstClr val="white"/>
                </a:solidFill>
                <a:latin typeface="Arial" panose="020B0604020202020204"/>
              </a:endParaRPr>
            </a:p>
          </p:txBody>
        </p:sp>
      </p:grpSp>
      <p:grpSp>
        <p:nvGrpSpPr>
          <p:cNvPr id="93" name="Groupe 92">
            <a:extLst>
              <a:ext uri="{FF2B5EF4-FFF2-40B4-BE49-F238E27FC236}">
                <a16:creationId xmlns:a16="http://schemas.microsoft.com/office/drawing/2014/main" id="{389AF321-7102-4D85-806F-95707DF9A63B}"/>
              </a:ext>
            </a:extLst>
          </p:cNvPr>
          <p:cNvGrpSpPr/>
          <p:nvPr/>
        </p:nvGrpSpPr>
        <p:grpSpPr>
          <a:xfrm>
            <a:off x="3315121" y="4270332"/>
            <a:ext cx="1490774" cy="199487"/>
            <a:chOff x="4431515" y="3840438"/>
            <a:chExt cx="1987698" cy="265982"/>
          </a:xfrm>
        </p:grpSpPr>
        <p:sp>
          <p:nvSpPr>
            <p:cNvPr id="94" name="Étoile : 5 branches 93">
              <a:extLst>
                <a:ext uri="{FF2B5EF4-FFF2-40B4-BE49-F238E27FC236}">
                  <a16:creationId xmlns:a16="http://schemas.microsoft.com/office/drawing/2014/main" id="{BA388733-8854-469B-89D4-8CB414578B8B}"/>
                </a:ext>
              </a:extLst>
            </p:cNvPr>
            <p:cNvSpPr/>
            <p:nvPr/>
          </p:nvSpPr>
          <p:spPr>
            <a:xfrm>
              <a:off x="4431515" y="3840438"/>
              <a:ext cx="261190" cy="256389"/>
            </a:xfrm>
            <a:prstGeom prst="star5">
              <a:avLst/>
            </a:prstGeom>
            <a:solidFill>
              <a:srgbClr val="00A69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r-FR" sz="135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95" name="Étoile : 5 branches 94">
              <a:extLst>
                <a:ext uri="{FF2B5EF4-FFF2-40B4-BE49-F238E27FC236}">
                  <a16:creationId xmlns:a16="http://schemas.microsoft.com/office/drawing/2014/main" id="{4D5D7673-5F04-4310-9A1F-E39B3BC11D71}"/>
                </a:ext>
              </a:extLst>
            </p:cNvPr>
            <p:cNvSpPr/>
            <p:nvPr/>
          </p:nvSpPr>
          <p:spPr>
            <a:xfrm>
              <a:off x="4879641" y="3840438"/>
              <a:ext cx="261190" cy="256389"/>
            </a:xfrm>
            <a:prstGeom prst="star5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r-FR" sz="135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96" name="Étoile : 5 branches 95">
              <a:extLst>
                <a:ext uri="{FF2B5EF4-FFF2-40B4-BE49-F238E27FC236}">
                  <a16:creationId xmlns:a16="http://schemas.microsoft.com/office/drawing/2014/main" id="{E5089DC5-14BF-4E97-B5AC-53E2EAFCE559}"/>
                </a:ext>
              </a:extLst>
            </p:cNvPr>
            <p:cNvSpPr/>
            <p:nvPr/>
          </p:nvSpPr>
          <p:spPr>
            <a:xfrm>
              <a:off x="5309751" y="3850031"/>
              <a:ext cx="261190" cy="256389"/>
            </a:xfrm>
            <a:prstGeom prst="star5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r-FR" sz="135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97" name="Étoile : 5 branches 96">
              <a:extLst>
                <a:ext uri="{FF2B5EF4-FFF2-40B4-BE49-F238E27FC236}">
                  <a16:creationId xmlns:a16="http://schemas.microsoft.com/office/drawing/2014/main" id="{EBB58C33-F576-4568-876F-32D1DD4CFF2A}"/>
                </a:ext>
              </a:extLst>
            </p:cNvPr>
            <p:cNvSpPr/>
            <p:nvPr/>
          </p:nvSpPr>
          <p:spPr>
            <a:xfrm>
              <a:off x="5727230" y="3850031"/>
              <a:ext cx="261190" cy="256389"/>
            </a:xfrm>
            <a:prstGeom prst="star5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r-FR" sz="135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98" name="Étoile : 5 branches 97">
              <a:extLst>
                <a:ext uri="{FF2B5EF4-FFF2-40B4-BE49-F238E27FC236}">
                  <a16:creationId xmlns:a16="http://schemas.microsoft.com/office/drawing/2014/main" id="{F5FC7FE2-E999-43B2-8729-11367CA27972}"/>
                </a:ext>
              </a:extLst>
            </p:cNvPr>
            <p:cNvSpPr/>
            <p:nvPr/>
          </p:nvSpPr>
          <p:spPr>
            <a:xfrm>
              <a:off x="6158023" y="3850031"/>
              <a:ext cx="261190" cy="256389"/>
            </a:xfrm>
            <a:prstGeom prst="star5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r-FR" sz="1350">
                <a:solidFill>
                  <a:prstClr val="white"/>
                </a:solidFill>
                <a:latin typeface="Arial" panose="020B0604020202020204"/>
              </a:endParaRPr>
            </a:p>
          </p:txBody>
        </p:sp>
      </p:grpSp>
      <p:grpSp>
        <p:nvGrpSpPr>
          <p:cNvPr id="99" name="Groupe 98">
            <a:extLst>
              <a:ext uri="{FF2B5EF4-FFF2-40B4-BE49-F238E27FC236}">
                <a16:creationId xmlns:a16="http://schemas.microsoft.com/office/drawing/2014/main" id="{DA9D5BC7-7401-4B17-8E89-66A9E47ADE00}"/>
              </a:ext>
            </a:extLst>
          </p:cNvPr>
          <p:cNvGrpSpPr/>
          <p:nvPr/>
        </p:nvGrpSpPr>
        <p:grpSpPr>
          <a:xfrm>
            <a:off x="1374300" y="4261758"/>
            <a:ext cx="1490774" cy="199487"/>
            <a:chOff x="4431515" y="3840438"/>
            <a:chExt cx="1987698" cy="265982"/>
          </a:xfrm>
        </p:grpSpPr>
        <p:sp>
          <p:nvSpPr>
            <p:cNvPr id="100" name="Étoile : 5 branches 99">
              <a:extLst>
                <a:ext uri="{FF2B5EF4-FFF2-40B4-BE49-F238E27FC236}">
                  <a16:creationId xmlns:a16="http://schemas.microsoft.com/office/drawing/2014/main" id="{919673C7-239A-4021-80A7-C36472EA2313}"/>
                </a:ext>
              </a:extLst>
            </p:cNvPr>
            <p:cNvSpPr/>
            <p:nvPr/>
          </p:nvSpPr>
          <p:spPr>
            <a:xfrm>
              <a:off x="4431515" y="3840438"/>
              <a:ext cx="261190" cy="256389"/>
            </a:xfrm>
            <a:prstGeom prst="star5">
              <a:avLst/>
            </a:prstGeom>
            <a:solidFill>
              <a:srgbClr val="00A69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r-FR" sz="135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101" name="Étoile : 5 branches 100">
              <a:extLst>
                <a:ext uri="{FF2B5EF4-FFF2-40B4-BE49-F238E27FC236}">
                  <a16:creationId xmlns:a16="http://schemas.microsoft.com/office/drawing/2014/main" id="{A3538FC6-577A-4386-A5C8-6BE370D54A02}"/>
                </a:ext>
              </a:extLst>
            </p:cNvPr>
            <p:cNvSpPr/>
            <p:nvPr/>
          </p:nvSpPr>
          <p:spPr>
            <a:xfrm>
              <a:off x="4879641" y="3840438"/>
              <a:ext cx="261190" cy="256389"/>
            </a:xfrm>
            <a:prstGeom prst="star5">
              <a:avLst/>
            </a:prstGeom>
            <a:solidFill>
              <a:srgbClr val="00A69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r-FR" sz="135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102" name="Étoile : 5 branches 101">
              <a:extLst>
                <a:ext uri="{FF2B5EF4-FFF2-40B4-BE49-F238E27FC236}">
                  <a16:creationId xmlns:a16="http://schemas.microsoft.com/office/drawing/2014/main" id="{E6BFBF67-08F1-42AB-A367-984518111CD5}"/>
                </a:ext>
              </a:extLst>
            </p:cNvPr>
            <p:cNvSpPr/>
            <p:nvPr/>
          </p:nvSpPr>
          <p:spPr>
            <a:xfrm>
              <a:off x="5309751" y="3850031"/>
              <a:ext cx="261190" cy="256389"/>
            </a:xfrm>
            <a:prstGeom prst="star5">
              <a:avLst/>
            </a:prstGeom>
            <a:solidFill>
              <a:srgbClr val="00A69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r-FR" sz="135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103" name="Étoile : 5 branches 102">
              <a:extLst>
                <a:ext uri="{FF2B5EF4-FFF2-40B4-BE49-F238E27FC236}">
                  <a16:creationId xmlns:a16="http://schemas.microsoft.com/office/drawing/2014/main" id="{B114B250-45A6-44A0-B5D9-4B2FA751242E}"/>
                </a:ext>
              </a:extLst>
            </p:cNvPr>
            <p:cNvSpPr/>
            <p:nvPr/>
          </p:nvSpPr>
          <p:spPr>
            <a:xfrm>
              <a:off x="5727230" y="3850031"/>
              <a:ext cx="261190" cy="256389"/>
            </a:xfrm>
            <a:prstGeom prst="star5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r-FR" sz="135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104" name="Étoile : 5 branches 103">
              <a:extLst>
                <a:ext uri="{FF2B5EF4-FFF2-40B4-BE49-F238E27FC236}">
                  <a16:creationId xmlns:a16="http://schemas.microsoft.com/office/drawing/2014/main" id="{FD878FFA-16A4-440F-A63D-5C073E1BF700}"/>
                </a:ext>
              </a:extLst>
            </p:cNvPr>
            <p:cNvSpPr/>
            <p:nvPr/>
          </p:nvSpPr>
          <p:spPr>
            <a:xfrm>
              <a:off x="6158023" y="3850031"/>
              <a:ext cx="261190" cy="256389"/>
            </a:xfrm>
            <a:prstGeom prst="star5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r-FR" sz="1350">
                <a:solidFill>
                  <a:prstClr val="white"/>
                </a:solidFill>
                <a:latin typeface="Arial" panose="020B0604020202020204"/>
              </a:endParaRPr>
            </a:p>
          </p:txBody>
        </p:sp>
      </p:grpSp>
      <p:grpSp>
        <p:nvGrpSpPr>
          <p:cNvPr id="105" name="Groupe 104">
            <a:extLst>
              <a:ext uri="{FF2B5EF4-FFF2-40B4-BE49-F238E27FC236}">
                <a16:creationId xmlns:a16="http://schemas.microsoft.com/office/drawing/2014/main" id="{D1AC74CE-FECE-4EF1-A5C8-39B6EFB60C21}"/>
              </a:ext>
            </a:extLst>
          </p:cNvPr>
          <p:cNvGrpSpPr/>
          <p:nvPr/>
        </p:nvGrpSpPr>
        <p:grpSpPr>
          <a:xfrm>
            <a:off x="1386934" y="5036192"/>
            <a:ext cx="1490774" cy="199487"/>
            <a:chOff x="4431515" y="3840438"/>
            <a:chExt cx="1987698" cy="265982"/>
          </a:xfrm>
        </p:grpSpPr>
        <p:sp>
          <p:nvSpPr>
            <p:cNvPr id="106" name="Étoile : 5 branches 105">
              <a:extLst>
                <a:ext uri="{FF2B5EF4-FFF2-40B4-BE49-F238E27FC236}">
                  <a16:creationId xmlns:a16="http://schemas.microsoft.com/office/drawing/2014/main" id="{CD1C3D48-46A3-4FEC-AA6C-1A5BAE7D582E}"/>
                </a:ext>
              </a:extLst>
            </p:cNvPr>
            <p:cNvSpPr/>
            <p:nvPr/>
          </p:nvSpPr>
          <p:spPr>
            <a:xfrm>
              <a:off x="4431515" y="3840438"/>
              <a:ext cx="261190" cy="256389"/>
            </a:xfrm>
            <a:prstGeom prst="star5">
              <a:avLst/>
            </a:prstGeom>
            <a:solidFill>
              <a:srgbClr val="00A69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r-FR" sz="135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107" name="Étoile : 5 branches 106">
              <a:extLst>
                <a:ext uri="{FF2B5EF4-FFF2-40B4-BE49-F238E27FC236}">
                  <a16:creationId xmlns:a16="http://schemas.microsoft.com/office/drawing/2014/main" id="{AC571778-C213-43F3-B58E-8E831E184183}"/>
                </a:ext>
              </a:extLst>
            </p:cNvPr>
            <p:cNvSpPr/>
            <p:nvPr/>
          </p:nvSpPr>
          <p:spPr>
            <a:xfrm>
              <a:off x="4879641" y="3840438"/>
              <a:ext cx="261190" cy="256389"/>
            </a:xfrm>
            <a:prstGeom prst="star5">
              <a:avLst/>
            </a:prstGeom>
            <a:solidFill>
              <a:srgbClr val="00A69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r-FR" sz="135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108" name="Étoile : 5 branches 107">
              <a:extLst>
                <a:ext uri="{FF2B5EF4-FFF2-40B4-BE49-F238E27FC236}">
                  <a16:creationId xmlns:a16="http://schemas.microsoft.com/office/drawing/2014/main" id="{9D4912F4-6BFF-4A68-92F8-E138388C4351}"/>
                </a:ext>
              </a:extLst>
            </p:cNvPr>
            <p:cNvSpPr/>
            <p:nvPr/>
          </p:nvSpPr>
          <p:spPr>
            <a:xfrm>
              <a:off x="5309751" y="3850031"/>
              <a:ext cx="261190" cy="256389"/>
            </a:xfrm>
            <a:prstGeom prst="star5">
              <a:avLst/>
            </a:prstGeom>
            <a:solidFill>
              <a:srgbClr val="45A59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r-FR" sz="135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109" name="Étoile : 5 branches 108">
              <a:extLst>
                <a:ext uri="{FF2B5EF4-FFF2-40B4-BE49-F238E27FC236}">
                  <a16:creationId xmlns:a16="http://schemas.microsoft.com/office/drawing/2014/main" id="{4AAB63E7-E494-4C1F-AB2A-150657C591E5}"/>
                </a:ext>
              </a:extLst>
            </p:cNvPr>
            <p:cNvSpPr/>
            <p:nvPr/>
          </p:nvSpPr>
          <p:spPr>
            <a:xfrm>
              <a:off x="5727230" y="3850031"/>
              <a:ext cx="261190" cy="256389"/>
            </a:xfrm>
            <a:prstGeom prst="star5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r-FR" sz="135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110" name="Étoile : 5 branches 109">
              <a:extLst>
                <a:ext uri="{FF2B5EF4-FFF2-40B4-BE49-F238E27FC236}">
                  <a16:creationId xmlns:a16="http://schemas.microsoft.com/office/drawing/2014/main" id="{4F1A0219-2D73-4CCA-8987-2B50CEF07062}"/>
                </a:ext>
              </a:extLst>
            </p:cNvPr>
            <p:cNvSpPr/>
            <p:nvPr/>
          </p:nvSpPr>
          <p:spPr>
            <a:xfrm>
              <a:off x="6158023" y="3850031"/>
              <a:ext cx="261190" cy="256389"/>
            </a:xfrm>
            <a:prstGeom prst="star5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r-FR" sz="1350">
                <a:solidFill>
                  <a:prstClr val="white"/>
                </a:solidFill>
                <a:latin typeface="Arial" panose="020B0604020202020204"/>
              </a:endParaRPr>
            </a:p>
          </p:txBody>
        </p:sp>
      </p:grpSp>
      <p:grpSp>
        <p:nvGrpSpPr>
          <p:cNvPr id="111" name="Groupe 110">
            <a:extLst>
              <a:ext uri="{FF2B5EF4-FFF2-40B4-BE49-F238E27FC236}">
                <a16:creationId xmlns:a16="http://schemas.microsoft.com/office/drawing/2014/main" id="{AB0B30F9-AEAA-48BA-8AE3-4A7647AD21C0}"/>
              </a:ext>
            </a:extLst>
          </p:cNvPr>
          <p:cNvGrpSpPr/>
          <p:nvPr/>
        </p:nvGrpSpPr>
        <p:grpSpPr>
          <a:xfrm>
            <a:off x="3281778" y="5039790"/>
            <a:ext cx="1490774" cy="199487"/>
            <a:chOff x="4431515" y="3840438"/>
            <a:chExt cx="1987698" cy="265982"/>
          </a:xfrm>
        </p:grpSpPr>
        <p:sp>
          <p:nvSpPr>
            <p:cNvPr id="112" name="Étoile : 5 branches 111">
              <a:extLst>
                <a:ext uri="{FF2B5EF4-FFF2-40B4-BE49-F238E27FC236}">
                  <a16:creationId xmlns:a16="http://schemas.microsoft.com/office/drawing/2014/main" id="{478C15E9-D181-4B18-AFDF-590FEC9D2506}"/>
                </a:ext>
              </a:extLst>
            </p:cNvPr>
            <p:cNvSpPr/>
            <p:nvPr/>
          </p:nvSpPr>
          <p:spPr>
            <a:xfrm>
              <a:off x="4431515" y="3840438"/>
              <a:ext cx="261190" cy="256389"/>
            </a:xfrm>
            <a:prstGeom prst="star5">
              <a:avLst/>
            </a:prstGeom>
            <a:solidFill>
              <a:srgbClr val="00A69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r-FR" sz="135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113" name="Étoile : 5 branches 112">
              <a:extLst>
                <a:ext uri="{FF2B5EF4-FFF2-40B4-BE49-F238E27FC236}">
                  <a16:creationId xmlns:a16="http://schemas.microsoft.com/office/drawing/2014/main" id="{792D4F40-772E-4190-9854-B60B220E108E}"/>
                </a:ext>
              </a:extLst>
            </p:cNvPr>
            <p:cNvSpPr/>
            <p:nvPr/>
          </p:nvSpPr>
          <p:spPr>
            <a:xfrm>
              <a:off x="4879641" y="3840438"/>
              <a:ext cx="261190" cy="256389"/>
            </a:xfrm>
            <a:prstGeom prst="star5">
              <a:avLst/>
            </a:prstGeom>
            <a:solidFill>
              <a:srgbClr val="00A69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r-FR" sz="135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114" name="Étoile : 5 branches 113">
              <a:extLst>
                <a:ext uri="{FF2B5EF4-FFF2-40B4-BE49-F238E27FC236}">
                  <a16:creationId xmlns:a16="http://schemas.microsoft.com/office/drawing/2014/main" id="{BDE93BD3-6F6E-4F5D-9295-325706AC7339}"/>
                </a:ext>
              </a:extLst>
            </p:cNvPr>
            <p:cNvSpPr/>
            <p:nvPr/>
          </p:nvSpPr>
          <p:spPr>
            <a:xfrm>
              <a:off x="5309751" y="3850031"/>
              <a:ext cx="261190" cy="256389"/>
            </a:xfrm>
            <a:prstGeom prst="star5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r-FR" sz="135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115" name="Étoile : 5 branches 114">
              <a:extLst>
                <a:ext uri="{FF2B5EF4-FFF2-40B4-BE49-F238E27FC236}">
                  <a16:creationId xmlns:a16="http://schemas.microsoft.com/office/drawing/2014/main" id="{15110A1C-5F30-4C97-87B8-282DCFAB8E91}"/>
                </a:ext>
              </a:extLst>
            </p:cNvPr>
            <p:cNvSpPr/>
            <p:nvPr/>
          </p:nvSpPr>
          <p:spPr>
            <a:xfrm>
              <a:off x="5727230" y="3850031"/>
              <a:ext cx="261190" cy="256389"/>
            </a:xfrm>
            <a:prstGeom prst="star5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r-FR" sz="135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116" name="Étoile : 5 branches 115">
              <a:extLst>
                <a:ext uri="{FF2B5EF4-FFF2-40B4-BE49-F238E27FC236}">
                  <a16:creationId xmlns:a16="http://schemas.microsoft.com/office/drawing/2014/main" id="{0306117A-4903-4B8F-AC06-0552CAFD7CA0}"/>
                </a:ext>
              </a:extLst>
            </p:cNvPr>
            <p:cNvSpPr/>
            <p:nvPr/>
          </p:nvSpPr>
          <p:spPr>
            <a:xfrm>
              <a:off x="6158023" y="3850031"/>
              <a:ext cx="261190" cy="256389"/>
            </a:xfrm>
            <a:prstGeom prst="star5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r-FR" sz="1350">
                <a:solidFill>
                  <a:prstClr val="white"/>
                </a:solidFill>
                <a:latin typeface="Arial" panose="020B0604020202020204"/>
              </a:endParaRPr>
            </a:p>
          </p:txBody>
        </p:sp>
      </p:grpSp>
      <p:grpSp>
        <p:nvGrpSpPr>
          <p:cNvPr id="117" name="Groupe 116">
            <a:extLst>
              <a:ext uri="{FF2B5EF4-FFF2-40B4-BE49-F238E27FC236}">
                <a16:creationId xmlns:a16="http://schemas.microsoft.com/office/drawing/2014/main" id="{EA391A15-1546-49C5-9580-F8CE316FCE52}"/>
              </a:ext>
            </a:extLst>
          </p:cNvPr>
          <p:cNvGrpSpPr/>
          <p:nvPr/>
        </p:nvGrpSpPr>
        <p:grpSpPr>
          <a:xfrm>
            <a:off x="5219128" y="5047291"/>
            <a:ext cx="1490774" cy="199487"/>
            <a:chOff x="4431515" y="3840438"/>
            <a:chExt cx="1987698" cy="265982"/>
          </a:xfrm>
        </p:grpSpPr>
        <p:sp>
          <p:nvSpPr>
            <p:cNvPr id="118" name="Étoile : 5 branches 117">
              <a:extLst>
                <a:ext uri="{FF2B5EF4-FFF2-40B4-BE49-F238E27FC236}">
                  <a16:creationId xmlns:a16="http://schemas.microsoft.com/office/drawing/2014/main" id="{E9D4BB71-8DAB-4DFE-A90D-37BF77A94A38}"/>
                </a:ext>
              </a:extLst>
            </p:cNvPr>
            <p:cNvSpPr/>
            <p:nvPr/>
          </p:nvSpPr>
          <p:spPr>
            <a:xfrm>
              <a:off x="4431515" y="3840438"/>
              <a:ext cx="261190" cy="256389"/>
            </a:xfrm>
            <a:prstGeom prst="star5">
              <a:avLst/>
            </a:prstGeom>
            <a:solidFill>
              <a:srgbClr val="00A69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r-FR" sz="135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119" name="Étoile : 5 branches 118">
              <a:extLst>
                <a:ext uri="{FF2B5EF4-FFF2-40B4-BE49-F238E27FC236}">
                  <a16:creationId xmlns:a16="http://schemas.microsoft.com/office/drawing/2014/main" id="{EEC31FA4-F679-4CDB-9DBD-0B90AC7BD5ED}"/>
                </a:ext>
              </a:extLst>
            </p:cNvPr>
            <p:cNvSpPr/>
            <p:nvPr/>
          </p:nvSpPr>
          <p:spPr>
            <a:xfrm>
              <a:off x="4879641" y="3840438"/>
              <a:ext cx="261190" cy="256389"/>
            </a:xfrm>
            <a:prstGeom prst="star5">
              <a:avLst/>
            </a:prstGeom>
            <a:solidFill>
              <a:srgbClr val="00A69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r-FR" sz="135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120" name="Étoile : 5 branches 119">
              <a:extLst>
                <a:ext uri="{FF2B5EF4-FFF2-40B4-BE49-F238E27FC236}">
                  <a16:creationId xmlns:a16="http://schemas.microsoft.com/office/drawing/2014/main" id="{58B1E767-65BE-4A34-8532-33BCA6B779FF}"/>
                </a:ext>
              </a:extLst>
            </p:cNvPr>
            <p:cNvSpPr/>
            <p:nvPr/>
          </p:nvSpPr>
          <p:spPr>
            <a:xfrm>
              <a:off x="5309751" y="3850031"/>
              <a:ext cx="261190" cy="256389"/>
            </a:xfrm>
            <a:prstGeom prst="star5">
              <a:avLst/>
            </a:prstGeom>
            <a:solidFill>
              <a:srgbClr val="00A69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r-FR" sz="135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121" name="Étoile : 5 branches 120">
              <a:extLst>
                <a:ext uri="{FF2B5EF4-FFF2-40B4-BE49-F238E27FC236}">
                  <a16:creationId xmlns:a16="http://schemas.microsoft.com/office/drawing/2014/main" id="{B616F278-58E8-45AA-986B-AB7957C334C0}"/>
                </a:ext>
              </a:extLst>
            </p:cNvPr>
            <p:cNvSpPr/>
            <p:nvPr/>
          </p:nvSpPr>
          <p:spPr>
            <a:xfrm>
              <a:off x="5727230" y="3850031"/>
              <a:ext cx="261190" cy="256389"/>
            </a:xfrm>
            <a:prstGeom prst="star5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r-FR" sz="135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122" name="Étoile : 5 branches 121">
              <a:extLst>
                <a:ext uri="{FF2B5EF4-FFF2-40B4-BE49-F238E27FC236}">
                  <a16:creationId xmlns:a16="http://schemas.microsoft.com/office/drawing/2014/main" id="{6DE76132-BCE4-42A9-A6C1-3B2028076C3E}"/>
                </a:ext>
              </a:extLst>
            </p:cNvPr>
            <p:cNvSpPr/>
            <p:nvPr/>
          </p:nvSpPr>
          <p:spPr>
            <a:xfrm>
              <a:off x="6158023" y="3850031"/>
              <a:ext cx="261190" cy="256389"/>
            </a:xfrm>
            <a:prstGeom prst="star5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r-FR" sz="1350">
                <a:solidFill>
                  <a:prstClr val="white"/>
                </a:solidFill>
                <a:latin typeface="Arial" panose="020B0604020202020204"/>
              </a:endParaRPr>
            </a:p>
          </p:txBody>
        </p:sp>
      </p:grpSp>
      <p:grpSp>
        <p:nvGrpSpPr>
          <p:cNvPr id="123" name="Groupe 122">
            <a:extLst>
              <a:ext uri="{FF2B5EF4-FFF2-40B4-BE49-F238E27FC236}">
                <a16:creationId xmlns:a16="http://schemas.microsoft.com/office/drawing/2014/main" id="{DF809EC0-9D0D-4C4A-B283-D47776405C41}"/>
              </a:ext>
            </a:extLst>
          </p:cNvPr>
          <p:cNvGrpSpPr/>
          <p:nvPr/>
        </p:nvGrpSpPr>
        <p:grpSpPr>
          <a:xfrm>
            <a:off x="7191007" y="5038783"/>
            <a:ext cx="1490774" cy="199487"/>
            <a:chOff x="4431515" y="3840438"/>
            <a:chExt cx="1987698" cy="265982"/>
          </a:xfrm>
        </p:grpSpPr>
        <p:sp>
          <p:nvSpPr>
            <p:cNvPr id="124" name="Étoile : 5 branches 123">
              <a:extLst>
                <a:ext uri="{FF2B5EF4-FFF2-40B4-BE49-F238E27FC236}">
                  <a16:creationId xmlns:a16="http://schemas.microsoft.com/office/drawing/2014/main" id="{3B9F970A-EB6D-4DF5-B19A-28D3F0E4C684}"/>
                </a:ext>
              </a:extLst>
            </p:cNvPr>
            <p:cNvSpPr/>
            <p:nvPr/>
          </p:nvSpPr>
          <p:spPr>
            <a:xfrm>
              <a:off x="4431515" y="3840438"/>
              <a:ext cx="261190" cy="256389"/>
            </a:xfrm>
            <a:prstGeom prst="star5">
              <a:avLst/>
            </a:prstGeom>
            <a:solidFill>
              <a:srgbClr val="00A69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r-FR" sz="135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125" name="Étoile : 5 branches 124">
              <a:extLst>
                <a:ext uri="{FF2B5EF4-FFF2-40B4-BE49-F238E27FC236}">
                  <a16:creationId xmlns:a16="http://schemas.microsoft.com/office/drawing/2014/main" id="{71AB52FD-1EA3-470A-9D9A-7BEE57CC3CC3}"/>
                </a:ext>
              </a:extLst>
            </p:cNvPr>
            <p:cNvSpPr/>
            <p:nvPr/>
          </p:nvSpPr>
          <p:spPr>
            <a:xfrm>
              <a:off x="4879641" y="3840438"/>
              <a:ext cx="261190" cy="256389"/>
            </a:xfrm>
            <a:prstGeom prst="star5">
              <a:avLst/>
            </a:prstGeom>
            <a:solidFill>
              <a:srgbClr val="00A69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r-FR" sz="135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126" name="Étoile : 5 branches 125">
              <a:extLst>
                <a:ext uri="{FF2B5EF4-FFF2-40B4-BE49-F238E27FC236}">
                  <a16:creationId xmlns:a16="http://schemas.microsoft.com/office/drawing/2014/main" id="{C5D99B54-EDCD-476F-91D6-1D3CF4C8CDCE}"/>
                </a:ext>
              </a:extLst>
            </p:cNvPr>
            <p:cNvSpPr/>
            <p:nvPr/>
          </p:nvSpPr>
          <p:spPr>
            <a:xfrm>
              <a:off x="5309751" y="3850031"/>
              <a:ext cx="261190" cy="256389"/>
            </a:xfrm>
            <a:prstGeom prst="star5">
              <a:avLst/>
            </a:prstGeom>
            <a:solidFill>
              <a:srgbClr val="00A69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r-FR" sz="135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127" name="Étoile : 5 branches 126">
              <a:extLst>
                <a:ext uri="{FF2B5EF4-FFF2-40B4-BE49-F238E27FC236}">
                  <a16:creationId xmlns:a16="http://schemas.microsoft.com/office/drawing/2014/main" id="{DFD53C21-5F08-4C54-9C93-9F9C11B8AB32}"/>
                </a:ext>
              </a:extLst>
            </p:cNvPr>
            <p:cNvSpPr/>
            <p:nvPr/>
          </p:nvSpPr>
          <p:spPr>
            <a:xfrm>
              <a:off x="5727230" y="3850031"/>
              <a:ext cx="261190" cy="256389"/>
            </a:xfrm>
            <a:prstGeom prst="star5">
              <a:avLst/>
            </a:prstGeom>
            <a:solidFill>
              <a:srgbClr val="00A69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r-FR" sz="135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128" name="Étoile : 5 branches 127">
              <a:extLst>
                <a:ext uri="{FF2B5EF4-FFF2-40B4-BE49-F238E27FC236}">
                  <a16:creationId xmlns:a16="http://schemas.microsoft.com/office/drawing/2014/main" id="{730FDF80-FF8B-46D9-8032-AF625CE82955}"/>
                </a:ext>
              </a:extLst>
            </p:cNvPr>
            <p:cNvSpPr/>
            <p:nvPr/>
          </p:nvSpPr>
          <p:spPr>
            <a:xfrm>
              <a:off x="6158023" y="3850031"/>
              <a:ext cx="261190" cy="256389"/>
            </a:xfrm>
            <a:prstGeom prst="star5">
              <a:avLst/>
            </a:prstGeom>
            <a:solidFill>
              <a:srgbClr val="00A69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r-FR" sz="1350">
                <a:solidFill>
                  <a:prstClr val="white"/>
                </a:solidFill>
                <a:latin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088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  <p:bldP spid="9" grpId="0" animBg="1"/>
      <p:bldP spid="11" grpId="0"/>
      <p:bldP spid="12" grpId="0"/>
      <p:bldP spid="13" grpId="0"/>
      <p:bldP spid="34" grpId="0"/>
      <p:bldP spid="36" grpId="0"/>
      <p:bldP spid="43" grpId="0" animBg="1"/>
      <p:bldP spid="2" grpId="0"/>
      <p:bldP spid="54" grpId="0"/>
      <p:bldP spid="55" grpId="0"/>
      <p:bldP spid="57" grpId="0"/>
      <p:bldP spid="5" grpId="0" animBg="1"/>
      <p:bldP spid="59" grpId="0" animBg="1"/>
      <p:bldP spid="61" grpId="0" animBg="1"/>
      <p:bldP spid="62" grpId="0" animBg="1"/>
      <p:bldP spid="6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couver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uver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E4D6E2A0C18E4BAEBFC7D86265D9F6" ma:contentTypeVersion="2" ma:contentTypeDescription="Crée un document." ma:contentTypeScope="" ma:versionID="c847b2f9d312cba040fa3dca752068d4">
  <xsd:schema xmlns:xsd="http://www.w3.org/2001/XMLSchema" xmlns:xs="http://www.w3.org/2001/XMLSchema" xmlns:p="http://schemas.microsoft.com/office/2006/metadata/properties" xmlns:ns2="6db314e4-58ea-40ea-ad66-4c7330301baf" targetNamespace="http://schemas.microsoft.com/office/2006/metadata/properties" ma:root="true" ma:fieldsID="7fed6110a4bda361cf28167ed84296e3" ns2:_="">
    <xsd:import namespace="6db314e4-58ea-40ea-ad66-4c7330301b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b314e4-58ea-40ea-ad66-4c7330301b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E9AF683-5B9A-459C-B0C2-57D814640D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9D8CB93-B865-4493-A00D-22C8313A47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b314e4-58ea-40ea-ad66-4c7330301b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8D3029A-1686-4889-98E8-241C8785E52C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elements/1.1/"/>
    <ds:schemaRef ds:uri="6db314e4-58ea-40ea-ad66-4c7330301baf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21918</TotalTime>
  <Words>1872</Words>
  <Application>Microsoft Office PowerPoint</Application>
  <PresentationFormat>Affichage à l'écran (4:3)</PresentationFormat>
  <Paragraphs>237</Paragraphs>
  <Slides>19</Slides>
  <Notes>0</Notes>
  <HiddenSlides>1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19</vt:i4>
      </vt:variant>
    </vt:vector>
  </HeadingPairs>
  <TitlesOfParts>
    <vt:vector size="26" baseType="lpstr">
      <vt:lpstr>Arial</vt:lpstr>
      <vt:lpstr>Calibri</vt:lpstr>
      <vt:lpstr>Lato</vt:lpstr>
      <vt:lpstr>Wingdings</vt:lpstr>
      <vt:lpstr>Work Sans</vt:lpstr>
      <vt:lpstr>couverture</vt:lpstr>
      <vt:lpstr>1_couverture</vt:lpstr>
      <vt:lpstr>Présentation PowerPoint</vt:lpstr>
      <vt:lpstr>Plan</vt:lpstr>
      <vt:lpstr>Présentation PowerPoint</vt:lpstr>
      <vt:lpstr>Phase de travail actuelle </vt:lpstr>
      <vt:lpstr>Etat d’avancement du projet (P/R planning prévisionnel) </vt:lpstr>
      <vt:lpstr>Etat d’avancement du projet (P/R aux actions)</vt:lpstr>
      <vt:lpstr>Illustration de déploiement d’une action : 8.3 - Préparer la diffusion du dispositif ORCID </vt:lpstr>
      <vt:lpstr>HRS4R : scénarios intégration identifiant ORCID</vt:lpstr>
      <vt:lpstr>HRS4R : scénarios intégration identifiant ORCID</vt:lpstr>
      <vt:lpstr>Retour sur l’analyse SWOT initiale</vt:lpstr>
      <vt:lpstr>Des avancées significatives sur des thématiques fortes</vt:lpstr>
      <vt:lpstr>Le vade-mecum à destination des Directeurs d’Unités</vt:lpstr>
      <vt:lpstr>Présentation PowerPoint</vt:lpstr>
      <vt:lpstr>Présentation PowerPoint</vt:lpstr>
      <vt:lpstr>Présentation PowerPoint</vt:lpstr>
      <vt:lpstr>Les cahiers électroniques de laboratoire (CEL)</vt:lpstr>
      <vt:lpstr>Les cahiers électroniques de laboratoire (CEL)</vt:lpstr>
      <vt:lpstr>En vous remerciant pour votre attention.</vt:lpstr>
      <vt:lpstr>Présentation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Guillaume Parrot</dc:creator>
  <cp:lastModifiedBy>Frederic Matyjas</cp:lastModifiedBy>
  <cp:revision>327</cp:revision>
  <cp:lastPrinted>2023-01-23T10:16:05Z</cp:lastPrinted>
  <dcterms:created xsi:type="dcterms:W3CDTF">2017-12-15T09:55:52Z</dcterms:created>
  <dcterms:modified xsi:type="dcterms:W3CDTF">2023-01-23T16:49:11Z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0x010100C4E4D6E2A0C18E4BAEBFC7D86265D9F6</vt:lpwstr>
  </property>
</Properties>
</file>