
<file path=[Content_Types].xml><?xml version="1.0" encoding="utf-8"?>
<Types xmlns="http://schemas.openxmlformats.org/package/2006/content-types">
  <Default Extension="(null)" ContentType="image/x-emf"/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</p:sldMasterIdLst>
  <p:notesMasterIdLst>
    <p:notesMasterId r:id="rId25"/>
  </p:notesMasterIdLst>
  <p:handoutMasterIdLst>
    <p:handoutMasterId r:id="rId26"/>
  </p:handoutMasterIdLst>
  <p:sldIdLst>
    <p:sldId id="259" r:id="rId6"/>
    <p:sldId id="300" r:id="rId7"/>
    <p:sldId id="497" r:id="rId8"/>
    <p:sldId id="493" r:id="rId9"/>
    <p:sldId id="494" r:id="rId10"/>
    <p:sldId id="383" r:id="rId11"/>
    <p:sldId id="495" r:id="rId12"/>
    <p:sldId id="387" r:id="rId13"/>
    <p:sldId id="397" r:id="rId14"/>
    <p:sldId id="416" r:id="rId15"/>
    <p:sldId id="667" r:id="rId16"/>
    <p:sldId id="666" r:id="rId17"/>
    <p:sldId id="663" r:id="rId18"/>
    <p:sldId id="668" r:id="rId19"/>
    <p:sldId id="665" r:id="rId20"/>
    <p:sldId id="295" r:id="rId21"/>
    <p:sldId id="266" r:id="rId22"/>
    <p:sldId id="496" r:id="rId23"/>
    <p:sldId id="380" r:id="rId2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c Matyjas" initials="FM" lastIdx="1" clrIdx="0">
    <p:extLst>
      <p:ext uri="{19B8F6BF-5375-455C-9EA6-DF929625EA0E}">
        <p15:presenceInfo xmlns:p15="http://schemas.microsoft.com/office/powerpoint/2012/main" userId="S::frederic.matyjas@univ-tours.fr::e26fa30a-33a3-47b5-9d06-50b078e249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59D"/>
    <a:srgbClr val="424A54"/>
    <a:srgbClr val="AE1433"/>
    <a:srgbClr val="E0C510"/>
    <a:srgbClr val="902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9" autoAdjust="0"/>
    <p:restoredTop sz="94650"/>
  </p:normalViewPr>
  <p:slideViewPr>
    <p:cSldViewPr>
      <p:cViewPr varScale="1">
        <p:scale>
          <a:sx n="104" d="100"/>
          <a:sy n="104" d="100"/>
        </p:scale>
        <p:origin x="19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47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3883154747409152"/>
                  <c:y val="2.939498268308352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1200" b="1" dirty="0">
                        <a:latin typeface="Work Sans" panose="00000500000000000000" pitchFamily="2" charset="0"/>
                      </a:rPr>
                      <a:t>Aspects éthiques et professionnels du métier de chercheur :</a:t>
                    </a:r>
                    <a:r>
                      <a:rPr lang="fr-FR" sz="1200" b="1" baseline="0" dirty="0">
                        <a:latin typeface="Work Sans" panose="00000500000000000000" pitchFamily="2" charset="0"/>
                      </a:rPr>
                      <a:t> 81%</a:t>
                    </a:r>
                    <a:endParaRPr lang="fr-FR" sz="1200" b="1" dirty="0">
                      <a:latin typeface="Work Sans" panose="00000500000000000000" pitchFamily="2" charset="0"/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48929837378572"/>
                      <c:h val="0.156859785305658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6A-4B5D-9AE4-1E01360C2533}"/>
                </c:ext>
              </c:extLst>
            </c:dLbl>
            <c:dLbl>
              <c:idx val="1"/>
              <c:layout>
                <c:manualLayout>
                  <c:x val="8.1615120274914077E-2"/>
                  <c:y val="-7.668230100037190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 err="1">
                        <a:latin typeface="Work Sans" panose="00000500000000000000" pitchFamily="2" charset="0"/>
                      </a:rPr>
                      <a:t>Recrutement</a:t>
                    </a:r>
                    <a:r>
                      <a:rPr lang="en-US" sz="1200" b="1" baseline="0" dirty="0">
                        <a:latin typeface="Work Sans" panose="00000500000000000000" pitchFamily="2" charset="0"/>
                      </a:rPr>
                      <a:t> : </a:t>
                    </a:r>
                    <a:fld id="{D13FBB37-BDCE-45BF-8C09-6C4CCACA7684}" type="VALUE">
                      <a:rPr lang="en-US" sz="1200" b="1" baseline="0" smtClean="0">
                        <a:latin typeface="Work Sans" panose="00000500000000000000" pitchFamily="2" charset="0"/>
                      </a:rPr>
                      <a:pPr>
                        <a:defRPr/>
                      </a:pPr>
                      <a:t>[VALEUR]</a:t>
                    </a:fld>
                    <a:r>
                      <a:rPr lang="en-US" sz="1200" b="1" baseline="0" dirty="0">
                        <a:latin typeface="Work Sans" panose="00000500000000000000" pitchFamily="2" charset="0"/>
                      </a:rPr>
                      <a:t>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128473631517706"/>
                      <c:h val="4.972635890698134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6A-4B5D-9AE4-1E01360C2533}"/>
                </c:ext>
              </c:extLst>
            </c:dLbl>
            <c:dLbl>
              <c:idx val="2"/>
              <c:layout>
                <c:manualLayout>
                  <c:x val="0.22508591065292094"/>
                  <c:y val="-3.642409297517686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1200" b="1" dirty="0">
                        <a:latin typeface="Work Sans" panose="00000500000000000000" pitchFamily="2" charset="0"/>
                      </a:rPr>
                      <a:t>Conditions de travail et de sécurité sociale :</a:t>
                    </a:r>
                    <a:r>
                      <a:rPr lang="fr-FR" sz="1200" b="1" baseline="0" dirty="0">
                        <a:latin typeface="Work Sans" panose="00000500000000000000" pitchFamily="2" charset="0"/>
                      </a:rPr>
                      <a:t> 85%</a:t>
                    </a:r>
                    <a:endParaRPr lang="fr-FR" sz="1200" b="1" dirty="0">
                      <a:latin typeface="Work Sans" panose="00000500000000000000" pitchFamily="2" charset="0"/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241483345509643"/>
                      <c:h val="9.5651811634456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66A-4B5D-9AE4-1E01360C2533}"/>
                </c:ext>
              </c:extLst>
            </c:dLbl>
            <c:dLbl>
              <c:idx val="3"/>
              <c:layout>
                <c:manualLayout>
                  <c:x val="-5.3264604810996569E-2"/>
                  <c:y val="7.923837770038433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Work Sans" panose="00000500000000000000" pitchFamily="2" charset="0"/>
                      </a:rPr>
                      <a:t>Formation : </a:t>
                    </a:r>
                    <a:fld id="{D14DAC97-951A-44A9-8A5C-B6CA6C4EC7D8}" type="VALUE">
                      <a:rPr lang="en-US" sz="1200" b="1" baseline="0" smtClean="0">
                        <a:latin typeface="Work Sans" panose="00000500000000000000" pitchFamily="2" charset="0"/>
                      </a:rPr>
                      <a:pPr/>
                      <a:t>[VALEUR]</a:t>
                    </a:fld>
                    <a:r>
                      <a:rPr lang="en-US" sz="1200" b="1" baseline="0" dirty="0">
                        <a:latin typeface="Work Sans" panose="00000500000000000000" pitchFamily="2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66A-4B5D-9AE4-1E01360C253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Feuil2!$B$5:$B$8</c:f>
              <c:strCache>
                <c:ptCount val="4"/>
                <c:pt idx="0">
                  <c:v>Ethical and professional aspects of the research profession</c:v>
                </c:pt>
                <c:pt idx="1">
                  <c:v>Recruitment - Open, transparent and meritocratic</c:v>
                </c:pt>
                <c:pt idx="2">
                  <c:v>Working conditions</c:v>
                </c:pt>
                <c:pt idx="3">
                  <c:v>Professional training and development</c:v>
                </c:pt>
              </c:strCache>
            </c:strRef>
          </c:cat>
          <c:val>
            <c:numRef>
              <c:f>Feuil2!$C$5:$C$8</c:f>
              <c:numCache>
                <c:formatCode>General</c:formatCode>
                <c:ptCount val="4"/>
                <c:pt idx="0">
                  <c:v>80</c:v>
                </c:pt>
                <c:pt idx="1">
                  <c:v>64</c:v>
                </c:pt>
                <c:pt idx="2">
                  <c:v>84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A-4B5D-9AE4-1E01360C2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133103"/>
        <c:axId val="149052047"/>
      </c:radarChart>
      <c:catAx>
        <c:axId val="13913310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052047"/>
        <c:crosses val="autoZero"/>
        <c:auto val="1"/>
        <c:lblAlgn val="ctr"/>
        <c:lblOffset val="100"/>
        <c:noMultiLvlLbl val="0"/>
      </c:catAx>
      <c:valAx>
        <c:axId val="14905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Work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39133103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EE539E96-8572-2A44-87E6-6D95A10062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99B758-85D5-D34E-A934-7AF798DD3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B03E60-58F5-D74A-BD1C-D7974FF3D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4791-97AE-0E4F-9C95-CEAA9E939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7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3B3D-2CAC-EA43-9FCF-0AE2424CDE32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1D84-D9D4-B941-81C5-EDDB6B969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34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8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7A8790EB-E6AA-4533-8502-D34D7B39E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site carrière : https://ubo.nous-recrutons.fr/nos-atouts/</a:t>
            </a:r>
          </a:p>
        </p:txBody>
      </p:sp>
    </p:spTree>
    <p:extLst>
      <p:ext uri="{BB962C8B-B14F-4D97-AF65-F5344CB8AC3E}">
        <p14:creationId xmlns:p14="http://schemas.microsoft.com/office/powerpoint/2010/main" val="410641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15D0532-0EE1-954C-81C6-9E533006E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3D2F5B0-54A2-404C-87AB-2A4F7D521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8891A1-E265-9A41-992B-8BF6C690176F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E33A70-8E86-FF45-AB9A-2F3F10C913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Shape 4880">
            <a:extLst>
              <a:ext uri="{FF2B5EF4-FFF2-40B4-BE49-F238E27FC236}">
                <a16:creationId xmlns:a16="http://schemas.microsoft.com/office/drawing/2014/main" id="{8A5CA413-04C6-C74B-9673-DFA8CD41AA5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CAAD86-0F51-EA40-84FF-DEABA75D933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99C93F2-F8B6-D449-9E4F-DFCC6F118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57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2" y="1445245"/>
            <a:ext cx="5832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2060848"/>
            <a:ext cx="583187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 algn="ctr">
              <a:buNone/>
              <a:defRPr sz="2000" b="1">
                <a:solidFill>
                  <a:srgbClr val="424A54"/>
                </a:solidFill>
              </a:defRPr>
            </a:lvl2pPr>
            <a:lvl3pPr marL="914400" indent="0" algn="ctr">
              <a:buNone/>
              <a:defRPr sz="2000" b="1">
                <a:solidFill>
                  <a:srgbClr val="424A54"/>
                </a:solidFill>
              </a:defRPr>
            </a:lvl3pPr>
            <a:lvl4pPr marL="1371600" indent="0" algn="ctr">
              <a:buNone/>
              <a:defRPr sz="2000" b="1">
                <a:solidFill>
                  <a:srgbClr val="424A54"/>
                </a:solidFill>
              </a:defRPr>
            </a:lvl4pPr>
            <a:lvl5pPr marL="1828800" indent="0" algn="ctr">
              <a:buNone/>
              <a:defRPr sz="2000" b="1">
                <a:solidFill>
                  <a:srgbClr val="424A54"/>
                </a:solidFill>
              </a:defRPr>
            </a:lvl5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2437D7-B8D8-324C-90F7-3A0A981A19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C2E4CCB-A0F5-C54F-98F5-53DB67BA772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0BCFE733-9495-EC47-9083-6A9DF34916BA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39A344-6979-3B4F-BD18-7060B5F976F3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B16123F-0024-6243-84D0-668BB7530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onn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53025B21-B041-9548-99C9-7356202B5C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300" i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Réunion lancement HRS4R  12/06/19</a:t>
            </a:r>
          </a:p>
        </p:txBody>
      </p:sp>
    </p:spTree>
    <p:extLst>
      <p:ext uri="{BB962C8B-B14F-4D97-AF65-F5344CB8AC3E}">
        <p14:creationId xmlns:p14="http://schemas.microsoft.com/office/powerpoint/2010/main" val="189637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2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3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1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0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7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9CD028-D145-0C42-9481-35F3B904235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7983B9-638B-B743-927F-E55AB78DDA5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7" name="Shape 4880">
            <a:extLst>
              <a:ext uri="{FF2B5EF4-FFF2-40B4-BE49-F238E27FC236}">
                <a16:creationId xmlns:a16="http://schemas.microsoft.com/office/drawing/2014/main" id="{FC4FF59E-6BFF-2F42-AF7D-2BE8796DF03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D9047C-CAF4-3D49-8355-5D31DD71F2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75A3B3-98CB-0741-B431-EE07EA60A8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117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22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e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9E86A5EC-20E8-D44F-AF15-8AEC060BC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A9F804-5166-8142-9634-5D7E3F11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CABBE0-88E1-B84C-91DB-39D57E16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70" y="514924"/>
            <a:ext cx="4204027" cy="5526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1pPr>
            <a:lvl2pPr marL="742950" indent="-28575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2pPr>
            <a:lvl3pPr marL="11430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4pPr>
            <a:lvl5pPr marL="20574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4904EC-3F6A-D647-81F1-6D6DAB84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812B03-3F17-1A4E-9FFC-7AC9B5553A98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58E1E2-8F28-EF4E-8FEE-EDAF7F9C54FA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8" name="Shape 4880">
            <a:extLst>
              <a:ext uri="{FF2B5EF4-FFF2-40B4-BE49-F238E27FC236}">
                <a16:creationId xmlns:a16="http://schemas.microsoft.com/office/drawing/2014/main" id="{D378E8F2-0624-3E49-AF47-09B31CAF106E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C5CC901-DD1A-6B4E-9225-B32475BC95E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265F587-209E-8441-88F5-14ADBFCF6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10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3D578572-C9C4-1B45-A1B9-7C1C5FB79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8D2074-61F0-EF41-B804-FB76C378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5" y="473968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3D8247-2A2A-D24D-B691-474156EAB7C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73665" y="54868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l’icône pour ajouter une image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E647747-A5BC-9846-859B-08CB3076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665" y="530641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CD686F-E67C-0049-BC07-CBC10AA51E9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CC53D2-72AB-F444-B0D6-E639EFB8446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Shape 4880">
            <a:extLst>
              <a:ext uri="{FF2B5EF4-FFF2-40B4-BE49-F238E27FC236}">
                <a16:creationId xmlns:a16="http://schemas.microsoft.com/office/drawing/2014/main" id="{6A4B9627-9DAF-D74D-BC08-D64CC33E76A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D5E3A6-0F48-9B4C-8AB2-1E9C094B738D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561801F-A72E-0843-A876-EFAC6C2B3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28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70D971BD-59A7-2144-B898-0703E4BC3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FB2811-91F4-2B41-B4A3-F1CE4C781ED2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85B1D1-1FD9-F940-A9F4-C6B3822C55AF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1631A397-0493-214C-BE66-24D2263B078B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DC3234-B441-3748-8C8E-1C14A52C94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B11BE8E6-20F5-9B42-92D6-6441BF9D0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356C6-30B1-6249-BD7B-60548AE2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A72F4C-CE85-264D-8756-00E54BD95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5"/>
            <a:ext cx="7886700" cy="1368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23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054735E8-42FE-474E-A01B-7A232636C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1FFAAB-2D88-4343-B657-4D7E54301F4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25D55BA-4318-A744-BABF-4D3AC917CC9D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04CFF14A-9F40-8B41-A0EB-117F61C2257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D81780-EAF1-BD47-8555-463C76904A2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4952823E-E6AB-AC42-8C5B-D07522243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FC63014-70D1-5F4A-805F-7E5ED6435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65" y="1200179"/>
            <a:ext cx="4006613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1E74D3B-AC89-7646-B148-78FCF43D5A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4479" y="1200179"/>
            <a:ext cx="4281934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693B6082-33D1-A04B-8755-B85BA3A8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65" y="365125"/>
            <a:ext cx="8288547" cy="54359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850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1999" y="1749840"/>
            <a:ext cx="4114801" cy="3406061"/>
          </a:xfrm>
          <a:prstGeom prst="rect">
            <a:avLst/>
          </a:prstGeom>
        </p:spPr>
        <p:txBody>
          <a:bodyPr wrap="square" lIns="0" tIns="0" rIns="0" bIns="0" numCol="1" spcCol="1080000">
            <a:spAutoFit/>
          </a:bodyPr>
          <a:lstStyle>
            <a:lvl1pPr marL="0" indent="0" algn="l">
              <a:spcBef>
                <a:spcPts val="2000"/>
              </a:spcBef>
              <a:buNone/>
              <a:defRPr lang="fr-FR" sz="14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di.</a:t>
            </a:r>
          </a:p>
          <a:p>
            <a:pPr lvl="0"/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1998" y="365125"/>
            <a:ext cx="4114802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3" y="365125"/>
            <a:ext cx="3671639" cy="50069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4571997" y="1224304"/>
            <a:ext cx="41259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</a:t>
            </a:r>
            <a:r>
              <a:rPr lang="fr-FR"/>
              <a:t>pour modifier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CE5EE-6A45-4F43-9D82-CFAC5A583CBC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DD5D99F-13B5-6148-9728-3E264C951F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7C26B515-4321-DA4E-8214-E477AD13AAE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60E50E-7BB1-6E45-9C2D-6FAA97361E9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E42AB998-3AFC-8A4B-A499-8E4A63CBB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EBB8636-2A7C-EC41-9F9A-CB29024D7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1BF1C2-B962-D442-BF65-4DCE1312B4FA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ABD7AB-7221-3643-AC39-E5979DDA2C25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472F8129-E39D-E041-9DE6-CF514D8B2BDF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E2F991-881A-074A-AF3B-7A4886701F8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AC73FFB-72F3-324C-BC16-B490F7AE0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87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’image 9">
            <a:extLst>
              <a:ext uri="{FF2B5EF4-FFF2-40B4-BE49-F238E27FC236}">
                <a16:creationId xmlns:a16="http://schemas.microsoft.com/office/drawing/2014/main" id="{9BAB4EF7-6CD3-F047-8059-A5B1F0F367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e l’image 9">
            <a:extLst>
              <a:ext uri="{FF2B5EF4-FFF2-40B4-BE49-F238E27FC236}">
                <a16:creationId xmlns:a16="http://schemas.microsoft.com/office/drawing/2014/main" id="{ECB11088-B779-804D-9DD2-D575DB395D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6231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’image 9">
            <a:extLst>
              <a:ext uri="{FF2B5EF4-FFF2-40B4-BE49-F238E27FC236}">
                <a16:creationId xmlns:a16="http://schemas.microsoft.com/office/drawing/2014/main" id="{6F14EB61-0CC3-1A40-B2E2-17F843C73C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2462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73537300-00BC-7C45-9468-B46E58A05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85A6AD-E74B-D640-8C29-73BB9FAAA8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E31B48A-9088-AA4E-B783-D25293ED459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5" name="Shape 4880">
            <a:extLst>
              <a:ext uri="{FF2B5EF4-FFF2-40B4-BE49-F238E27FC236}">
                <a16:creationId xmlns:a16="http://schemas.microsoft.com/office/drawing/2014/main" id="{C6D5E2ED-FC93-F046-BD46-AF2B70901A11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127467-6240-A941-94FC-DA4D1919A56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8898CBA2-0CDE-624C-A86D-2FDABB444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68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B1E6E7F-30E7-F84B-B9ED-49130363D74A}"/>
              </a:ext>
            </a:extLst>
          </p:cNvPr>
          <p:cNvSpPr txBox="1">
            <a:spLocks/>
          </p:cNvSpPr>
          <p:nvPr userDrawn="1"/>
        </p:nvSpPr>
        <p:spPr>
          <a:xfrm>
            <a:off x="6948363" y="6165304"/>
            <a:ext cx="1368053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14B74C-C413-FD4F-A2DA-ABC505EDD829}" type="datetime4">
              <a:rPr lang="fr-FR" smtClean="0"/>
              <a:pPr/>
              <a:t>27 septembre 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5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8" r:id="rId3"/>
    <p:sldLayoutId id="2147483659" r:id="rId4"/>
    <p:sldLayoutId id="2147483660" r:id="rId5"/>
    <p:sldLayoutId id="2147483657" r:id="rId6"/>
    <p:sldLayoutId id="2147483652" r:id="rId7"/>
    <p:sldLayoutId id="2147483654" r:id="rId8"/>
    <p:sldLayoutId id="2147483656" r:id="rId9"/>
    <p:sldLayoutId id="2147483653" r:id="rId10"/>
    <p:sldLayoutId id="2147483661" r:id="rId11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(null)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1&#232;re%20phase%20-%2024%20mois/Rapport%20auto-&#233;valuation/Check-list%20OTM-R%2021-05-2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87624" y="3501008"/>
            <a:ext cx="6624735" cy="30243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Espace européen de la recherche – Label HRS4R</a:t>
            </a:r>
          </a:p>
          <a:p>
            <a:pPr algn="ctr">
              <a:spcBef>
                <a:spcPts val="1200"/>
              </a:spcBef>
            </a:pPr>
            <a:endParaRPr lang="fr-FR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ts val="1200"/>
              </a:spcBef>
            </a:pPr>
            <a:r>
              <a:rPr lang="fr-FR" sz="2400" b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Comité de Pilotage Stratégique du 25/9/2024 </a:t>
            </a:r>
            <a:endParaRPr lang="fr-FR" sz="2400" b="1" dirty="0">
              <a:solidFill>
                <a:schemeClr val="bg1"/>
              </a:solidFill>
              <a:latin typeface="Arial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7DDA72-15AE-1342-803F-19CD05120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44352"/>
            <a:ext cx="4896544" cy="176172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1219878-D7E2-4BDA-B5EB-683C4F872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32656"/>
            <a:ext cx="359695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2D6BA8BF-C6CD-4AB8-8044-911D4BD1A285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4463802" y="3519916"/>
            <a:ext cx="4680199" cy="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0B16BAF-27D2-4907-861F-319764C34B01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4459888" y="1766873"/>
            <a:ext cx="4684112" cy="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re 4">
            <a:extLst>
              <a:ext uri="{FF2B5EF4-FFF2-40B4-BE49-F238E27FC236}">
                <a16:creationId xmlns:a16="http://schemas.microsoft.com/office/drawing/2014/main" id="{3F507851-78AF-4E3D-A70B-6A4A2CA42F4C}"/>
              </a:ext>
            </a:extLst>
          </p:cNvPr>
          <p:cNvSpPr txBox="1">
            <a:spLocks/>
          </p:cNvSpPr>
          <p:nvPr/>
        </p:nvSpPr>
        <p:spPr>
          <a:xfrm>
            <a:off x="-7637" y="4779150"/>
            <a:ext cx="9147963" cy="6095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900" dirty="0">
              <a:latin typeface="Work Sans" panose="00000500000000000000" pitchFamily="2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FFBD408-0BA1-430F-BCF2-57710A85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4725"/>
            <a:ext cx="9144000" cy="407696"/>
          </a:xfrm>
        </p:spPr>
        <p:txBody>
          <a:bodyPr/>
          <a:lstStyle/>
          <a:p>
            <a:r>
              <a:rPr lang="en-US" sz="2400" dirty="0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2 –</a:t>
            </a:r>
            <a:r>
              <a:rPr lang="en-US" sz="2400" dirty="0" err="1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Périmètre</a:t>
            </a:r>
            <a:r>
              <a:rPr lang="en-US" sz="2400" dirty="0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 du </a:t>
            </a:r>
            <a:r>
              <a:rPr lang="en-US" sz="2400" dirty="0" err="1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projet</a:t>
            </a:r>
            <a:endParaRPr lang="en-US" sz="2400" dirty="0">
              <a:latin typeface="Work Sans Black" panose="00000A00000000000000" pitchFamily="2" charset="0"/>
              <a:ea typeface="Ebrima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FD8F9B-5566-4405-8F14-605DAB03C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CPS HRS4R du 25/09/2024</a:t>
            </a:r>
          </a:p>
          <a:p>
            <a:r>
              <a:rPr lang="fr-FR" dirty="0">
                <a:latin typeface="Work Sans" panose="00000500000000000000" pitchFamily="2" charset="0"/>
              </a:rPr>
              <a:t>Présentation de la solution Beetween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9E39148-180E-4379-AD56-DB7A883D2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Work Sans" panose="00000500000000000000" pitchFamily="2" charset="0"/>
            </a:endParaRP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478B4759-D5EC-4FB9-B440-E4092059D14B}"/>
              </a:ext>
            </a:extLst>
          </p:cNvPr>
          <p:cNvSpPr txBox="1">
            <a:spLocks/>
          </p:cNvSpPr>
          <p:nvPr/>
        </p:nvSpPr>
        <p:spPr>
          <a:xfrm>
            <a:off x="17183" y="4956147"/>
            <a:ext cx="2714591" cy="2556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050" b="1" dirty="0">
                <a:solidFill>
                  <a:schemeClr val="bg1"/>
                </a:solidFill>
                <a:latin typeface="Work Sans" panose="00000500000000000000" pitchFamily="2" charset="0"/>
              </a:rPr>
              <a:t>Exclusions : 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03135E82-3C93-458C-9705-EB834FDCDEA5}"/>
              </a:ext>
            </a:extLst>
          </p:cNvPr>
          <p:cNvSpPr txBox="1">
            <a:spLocks/>
          </p:cNvSpPr>
          <p:nvPr/>
        </p:nvSpPr>
        <p:spPr>
          <a:xfrm>
            <a:off x="1061610" y="4822256"/>
            <a:ext cx="7506834" cy="5233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900" dirty="0">
                <a:solidFill>
                  <a:schemeClr val="bg1"/>
                </a:solidFill>
                <a:latin typeface="Work Sans" panose="00000500000000000000" pitchFamily="2" charset="0"/>
              </a:rPr>
              <a:t>Recrutement des personnels enseignant.e.s et enseignant.e.s </a:t>
            </a:r>
            <a:r>
              <a:rPr lang="fr-FR" sz="900" dirty="0" err="1">
                <a:solidFill>
                  <a:schemeClr val="bg1"/>
                </a:solidFill>
                <a:latin typeface="Work Sans" panose="00000500000000000000" pitchFamily="2" charset="0"/>
              </a:rPr>
              <a:t>chercheur.euse.s</a:t>
            </a:r>
            <a:r>
              <a:rPr lang="fr-FR" sz="900" dirty="0">
                <a:solidFill>
                  <a:schemeClr val="bg1"/>
                </a:solidFill>
                <a:latin typeface="Work Sans" panose="00000500000000000000" pitchFamily="2" charset="0"/>
              </a:rPr>
              <a:t> </a:t>
            </a:r>
          </a:p>
          <a:p>
            <a:pPr algn="just"/>
            <a:r>
              <a:rPr lang="fr-FR" sz="900" dirty="0">
                <a:solidFill>
                  <a:schemeClr val="bg1"/>
                </a:solidFill>
                <a:latin typeface="Work Sans" panose="00000500000000000000" pitchFamily="2" charset="0"/>
              </a:rPr>
              <a:t>Contrats horaires</a:t>
            </a:r>
          </a:p>
          <a:p>
            <a:pPr algn="just"/>
            <a:r>
              <a:rPr lang="fr-FR" sz="900" dirty="0">
                <a:solidFill>
                  <a:schemeClr val="bg1"/>
                </a:solidFill>
                <a:latin typeface="Work Sans" panose="00000500000000000000" pitchFamily="2" charset="0"/>
              </a:rPr>
              <a:t>Renouvellements de contrats</a:t>
            </a:r>
          </a:p>
        </p:txBody>
      </p:sp>
      <p:sp>
        <p:nvSpPr>
          <p:cNvPr id="65" name="object 8">
            <a:extLst>
              <a:ext uri="{FF2B5EF4-FFF2-40B4-BE49-F238E27FC236}">
                <a16:creationId xmlns:a16="http://schemas.microsoft.com/office/drawing/2014/main" id="{BE8BC1EA-AE13-4705-89FE-70907D88621F}"/>
              </a:ext>
            </a:extLst>
          </p:cNvPr>
          <p:cNvSpPr/>
          <p:nvPr/>
        </p:nvSpPr>
        <p:spPr>
          <a:xfrm>
            <a:off x="575556" y="2103176"/>
            <a:ext cx="810058" cy="0"/>
          </a:xfrm>
          <a:custGeom>
            <a:avLst/>
            <a:gdLst/>
            <a:ahLst/>
            <a:cxnLst/>
            <a:rect l="l" t="t" r="r" b="b"/>
            <a:pathLst>
              <a:path w="1289050">
                <a:moveTo>
                  <a:pt x="0" y="0"/>
                </a:moveTo>
                <a:lnTo>
                  <a:pt x="1289050" y="0"/>
                </a:lnTo>
              </a:path>
            </a:pathLst>
          </a:custGeom>
          <a:ln w="849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21EE0418-8C65-40FF-BDCF-32FBDF2083EE}"/>
              </a:ext>
            </a:extLst>
          </p:cNvPr>
          <p:cNvSpPr txBox="1"/>
          <p:nvPr/>
        </p:nvSpPr>
        <p:spPr>
          <a:xfrm>
            <a:off x="575557" y="1934422"/>
            <a:ext cx="3504821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fr-FR" sz="1200" dirty="0">
                <a:solidFill>
                  <a:prstClr val="black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Composantes et services centraux</a:t>
            </a:r>
            <a:endParaRPr sz="1200" dirty="0">
              <a:solidFill>
                <a:prstClr val="black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object 13">
            <a:extLst>
              <a:ext uri="{FF2B5EF4-FFF2-40B4-BE49-F238E27FC236}">
                <a16:creationId xmlns:a16="http://schemas.microsoft.com/office/drawing/2014/main" id="{4245CC73-5BB8-4781-B63B-EDCAD780D511}"/>
              </a:ext>
            </a:extLst>
          </p:cNvPr>
          <p:cNvSpPr/>
          <p:nvPr/>
        </p:nvSpPr>
        <p:spPr>
          <a:xfrm>
            <a:off x="153929" y="1970193"/>
            <a:ext cx="188385" cy="18838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70" name="object 14">
            <a:extLst>
              <a:ext uri="{FF2B5EF4-FFF2-40B4-BE49-F238E27FC236}">
                <a16:creationId xmlns:a16="http://schemas.microsoft.com/office/drawing/2014/main" id="{5D55143D-3342-4388-9DF6-DE08A038E23D}"/>
              </a:ext>
            </a:extLst>
          </p:cNvPr>
          <p:cNvSpPr txBox="1"/>
          <p:nvPr/>
        </p:nvSpPr>
        <p:spPr>
          <a:xfrm>
            <a:off x="188252" y="2367970"/>
            <a:ext cx="1244075" cy="7156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68580" defTabSz="685800">
              <a:lnSpc>
                <a:spcPct val="111100"/>
              </a:lnSpc>
              <a:spcBef>
                <a:spcPts val="75"/>
              </a:spcBef>
              <a:defRPr/>
            </a:pPr>
            <a:r>
              <a:rPr lang="fr-FR" sz="1050" dirty="0">
                <a:solidFill>
                  <a:srgbClr val="282827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Les processus de recrutements gérés dans Beetween :</a:t>
            </a:r>
            <a:endParaRPr sz="1050" dirty="0">
              <a:solidFill>
                <a:prstClr val="black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2C97B3C-1C9C-4217-98B4-F5CA3F46E53E}"/>
              </a:ext>
            </a:extLst>
          </p:cNvPr>
          <p:cNvSpPr txBox="1"/>
          <p:nvPr/>
        </p:nvSpPr>
        <p:spPr>
          <a:xfrm>
            <a:off x="1547664" y="2294199"/>
            <a:ext cx="3078342" cy="857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latin typeface="Work Sans" panose="00000500000000000000" pitchFamily="2" charset="0"/>
              </a:rPr>
              <a:t>Personnels titulaires et contractuels BIATSS</a:t>
            </a: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endParaRPr lang="fr-FR" sz="100" dirty="0">
              <a:latin typeface="Work Sans" panose="00000500000000000000" pitchFamily="2" charset="0"/>
            </a:endParaRP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latin typeface="Work Sans" panose="00000500000000000000" pitchFamily="2" charset="0"/>
                <a:cs typeface="Arial" pitchFamily="34" charset="0"/>
              </a:rPr>
              <a:t>Emplois pérennes et non pérennes (remplacements, accroissement d’activité, projets etc.)</a:t>
            </a: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endParaRPr lang="fr-FR" sz="100" dirty="0">
              <a:latin typeface="Work Sans" panose="00000500000000000000" pitchFamily="2" charset="0"/>
              <a:cs typeface="Arial" pitchFamily="34" charset="0"/>
            </a:endParaRP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latin typeface="Work Sans" panose="00000500000000000000" pitchFamily="2" charset="0"/>
                <a:cs typeface="Arial" pitchFamily="34" charset="0"/>
              </a:rPr>
              <a:t>Recrutement externe et mobilité interne</a:t>
            </a:r>
          </a:p>
        </p:txBody>
      </p:sp>
      <p:sp>
        <p:nvSpPr>
          <p:cNvPr id="72" name="object 14">
            <a:extLst>
              <a:ext uri="{FF2B5EF4-FFF2-40B4-BE49-F238E27FC236}">
                <a16:creationId xmlns:a16="http://schemas.microsoft.com/office/drawing/2014/main" id="{0864E3B7-ABD3-4CA5-9C55-A4E073C4EB2A}"/>
              </a:ext>
            </a:extLst>
          </p:cNvPr>
          <p:cNvSpPr txBox="1"/>
          <p:nvPr/>
        </p:nvSpPr>
        <p:spPr>
          <a:xfrm>
            <a:off x="5077710" y="2457658"/>
            <a:ext cx="1276488" cy="5363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68580" defTabSz="685800">
              <a:lnSpc>
                <a:spcPct val="111100"/>
              </a:lnSpc>
              <a:spcBef>
                <a:spcPts val="75"/>
              </a:spcBef>
              <a:defRPr/>
            </a:pPr>
            <a:r>
              <a:rPr lang="fr-FR" sz="1050" dirty="0">
                <a:solidFill>
                  <a:srgbClr val="282827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Bilan des premiers mois d’utilisation :</a:t>
            </a:r>
            <a:endParaRPr sz="1050" dirty="0">
              <a:solidFill>
                <a:prstClr val="black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87F05375-02F0-4759-B132-0A9208927848}"/>
              </a:ext>
            </a:extLst>
          </p:cNvPr>
          <p:cNvSpPr txBox="1"/>
          <p:nvPr/>
        </p:nvSpPr>
        <p:spPr>
          <a:xfrm>
            <a:off x="6309455" y="2132856"/>
            <a:ext cx="2754304" cy="1066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endParaRPr lang="fr-FR" sz="100" dirty="0">
              <a:latin typeface="Work Sans" panose="00000500000000000000" pitchFamily="2" charset="0"/>
            </a:endParaRP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latin typeface="Work Sans" panose="00000500000000000000" pitchFamily="2" charset="0"/>
              </a:rPr>
              <a:t>Mise en service le 17 juin 2024</a:t>
            </a: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endParaRPr lang="fr-FR" sz="100" dirty="0">
              <a:latin typeface="Work Sans" panose="00000500000000000000" pitchFamily="2" charset="0"/>
            </a:endParaRPr>
          </a:p>
          <a:p>
            <a:pPr marL="135731" indent="-135731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latin typeface="Work Sans" panose="00000500000000000000" pitchFamily="2" charset="0"/>
              </a:rPr>
              <a:t>104 utilisateurs</a:t>
            </a: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endParaRPr lang="fr-FR" sz="100" dirty="0">
              <a:latin typeface="Work Sans" panose="00000500000000000000" pitchFamily="2" charset="0"/>
            </a:endParaRP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endParaRPr lang="fr-FR" sz="100" dirty="0">
              <a:latin typeface="Work Sans" panose="00000500000000000000" pitchFamily="2" charset="0"/>
            </a:endParaRP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latin typeface="Work Sans" panose="00000500000000000000" pitchFamily="2" charset="0"/>
              </a:rPr>
              <a:t>50 recrutements lancés</a:t>
            </a: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endParaRPr lang="fr-FR" sz="100" dirty="0">
              <a:latin typeface="Work Sans" panose="00000500000000000000" pitchFamily="2" charset="0"/>
            </a:endParaRP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latin typeface="Work Sans" panose="00000500000000000000" pitchFamily="2" charset="0"/>
              </a:rPr>
              <a:t>17 embauches</a:t>
            </a: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endParaRPr lang="fr-FR" sz="100" dirty="0">
              <a:latin typeface="Work Sans" panose="00000500000000000000" pitchFamily="2" charset="0"/>
            </a:endParaRPr>
          </a:p>
          <a:p>
            <a:pPr marL="135731" indent="-135731" defTabSz="685800">
              <a:lnSpc>
                <a:spcPct val="90000"/>
              </a:lnSpc>
              <a:spcBef>
                <a:spcPts val="225"/>
              </a:spcBef>
              <a:buClr>
                <a:srgbClr val="9CC3E5"/>
              </a:buClr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latin typeface="Work Sans" panose="00000500000000000000" pitchFamily="2" charset="0"/>
              </a:rPr>
              <a:t>plus de 1 600 CV intégrés</a:t>
            </a:r>
          </a:p>
        </p:txBody>
      </p:sp>
      <p:sp>
        <p:nvSpPr>
          <p:cNvPr id="109" name="object 8">
            <a:extLst>
              <a:ext uri="{FF2B5EF4-FFF2-40B4-BE49-F238E27FC236}">
                <a16:creationId xmlns:a16="http://schemas.microsoft.com/office/drawing/2014/main" id="{98391E96-BE15-4283-BD0E-028D6C311A69}"/>
              </a:ext>
            </a:extLst>
          </p:cNvPr>
          <p:cNvSpPr/>
          <p:nvPr/>
        </p:nvSpPr>
        <p:spPr>
          <a:xfrm>
            <a:off x="598488" y="3831368"/>
            <a:ext cx="810058" cy="0"/>
          </a:xfrm>
          <a:custGeom>
            <a:avLst/>
            <a:gdLst/>
            <a:ahLst/>
            <a:cxnLst/>
            <a:rect l="l" t="t" r="r" b="b"/>
            <a:pathLst>
              <a:path w="1289050">
                <a:moveTo>
                  <a:pt x="0" y="0"/>
                </a:moveTo>
                <a:lnTo>
                  <a:pt x="1289050" y="0"/>
                </a:lnTo>
              </a:path>
            </a:pathLst>
          </a:custGeom>
          <a:ln w="849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11">
            <a:extLst>
              <a:ext uri="{FF2B5EF4-FFF2-40B4-BE49-F238E27FC236}">
                <a16:creationId xmlns:a16="http://schemas.microsoft.com/office/drawing/2014/main" id="{3A456F33-7B44-4A2B-A426-E5684B9A404F}"/>
              </a:ext>
            </a:extLst>
          </p:cNvPr>
          <p:cNvSpPr txBox="1"/>
          <p:nvPr/>
        </p:nvSpPr>
        <p:spPr>
          <a:xfrm>
            <a:off x="598488" y="3662614"/>
            <a:ext cx="3504821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fr-FR" sz="1200" dirty="0">
                <a:solidFill>
                  <a:prstClr val="black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Laboratoires et unités de recherche</a:t>
            </a:r>
            <a:endParaRPr sz="1200" dirty="0">
              <a:solidFill>
                <a:prstClr val="black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1" name="object 13">
            <a:extLst>
              <a:ext uri="{FF2B5EF4-FFF2-40B4-BE49-F238E27FC236}">
                <a16:creationId xmlns:a16="http://schemas.microsoft.com/office/drawing/2014/main" id="{E690C960-F475-4EFF-8207-C6FB37277BDB}"/>
              </a:ext>
            </a:extLst>
          </p:cNvPr>
          <p:cNvSpPr/>
          <p:nvPr/>
        </p:nvSpPr>
        <p:spPr>
          <a:xfrm>
            <a:off x="156689" y="3698385"/>
            <a:ext cx="188385" cy="18838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F7CF6ADC-0F8A-4F20-A999-B54C039FD801}"/>
              </a:ext>
            </a:extLst>
          </p:cNvPr>
          <p:cNvSpPr txBox="1"/>
          <p:nvPr/>
        </p:nvSpPr>
        <p:spPr>
          <a:xfrm>
            <a:off x="1177494" y="3995845"/>
            <a:ext cx="32227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fr-FR" sz="1050" dirty="0">
                <a:latin typeface="Work Sans" panose="00000500000000000000" pitchFamily="2" charset="0"/>
                <a:cs typeface="Arial" pitchFamily="34" charset="0"/>
              </a:rPr>
              <a:t>Recrutement de personnels contractuels BIATSS </a:t>
            </a:r>
            <a:r>
              <a:rPr lang="fr-FR" sz="1050" b="1" dirty="0">
                <a:latin typeface="Work Sans" panose="00000500000000000000" pitchFamily="2" charset="0"/>
                <a:cs typeface="Arial" pitchFamily="34" charset="0"/>
              </a:rPr>
              <a:t>financés par le budget d’un projet de recherche</a:t>
            </a:r>
          </a:p>
        </p:txBody>
      </p:sp>
      <p:sp>
        <p:nvSpPr>
          <p:cNvPr id="114" name="Oval 15">
            <a:extLst>
              <a:ext uri="{FF2B5EF4-FFF2-40B4-BE49-F238E27FC236}">
                <a16:creationId xmlns:a16="http://schemas.microsoft.com/office/drawing/2014/main" id="{CBBE0319-89DF-4B45-BD38-599D5A1C5D27}"/>
              </a:ext>
            </a:extLst>
          </p:cNvPr>
          <p:cNvSpPr/>
          <p:nvPr/>
        </p:nvSpPr>
        <p:spPr>
          <a:xfrm>
            <a:off x="296524" y="4144176"/>
            <a:ext cx="257337" cy="257336"/>
          </a:xfrm>
          <a:prstGeom prst="ellipse">
            <a:avLst/>
          </a:prstGeom>
          <a:solidFill>
            <a:srgbClr val="757AA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>
              <a:lnSpc>
                <a:spcPct val="80000"/>
              </a:lnSpc>
              <a:defRPr/>
            </a:pPr>
            <a:endParaRPr lang="en-US" sz="750" kern="0">
              <a:solidFill>
                <a:srgbClr val="FFFFFF"/>
              </a:solidFill>
              <a:latin typeface="Arial Black"/>
            </a:endParaRPr>
          </a:p>
        </p:txBody>
      </p:sp>
      <p:cxnSp>
        <p:nvCxnSpPr>
          <p:cNvPr id="115" name="Straight Connector 24">
            <a:extLst>
              <a:ext uri="{FF2B5EF4-FFF2-40B4-BE49-F238E27FC236}">
                <a16:creationId xmlns:a16="http://schemas.microsoft.com/office/drawing/2014/main" id="{AC099FDA-7DE6-4B4A-9D81-4DBB1D29F86F}"/>
              </a:ext>
            </a:extLst>
          </p:cNvPr>
          <p:cNvCxnSpPr>
            <a:cxnSpLocks/>
            <a:stCxn id="116" idx="2"/>
            <a:endCxn id="114" idx="6"/>
          </p:cNvCxnSpPr>
          <p:nvPr/>
        </p:nvCxnSpPr>
        <p:spPr>
          <a:xfrm flipH="1">
            <a:off x="553861" y="4272844"/>
            <a:ext cx="128669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alpha val="40000"/>
              </a:sysClr>
            </a:solidFill>
            <a:prstDash val="solid"/>
            <a:miter lim="800000"/>
          </a:ln>
          <a:effectLst/>
        </p:spPr>
      </p:cxnSp>
      <p:sp>
        <p:nvSpPr>
          <p:cNvPr id="116" name="Ellipse 115">
            <a:extLst>
              <a:ext uri="{FF2B5EF4-FFF2-40B4-BE49-F238E27FC236}">
                <a16:creationId xmlns:a16="http://schemas.microsoft.com/office/drawing/2014/main" id="{AAE6692A-10C1-4BFE-A4AD-FC15248DB2FB}"/>
              </a:ext>
            </a:extLst>
          </p:cNvPr>
          <p:cNvSpPr/>
          <p:nvPr/>
        </p:nvSpPr>
        <p:spPr>
          <a:xfrm>
            <a:off x="682530" y="4013004"/>
            <a:ext cx="497537" cy="519680"/>
          </a:xfrm>
          <a:prstGeom prst="ellipse">
            <a:avLst/>
          </a:prstGeom>
          <a:noFill/>
          <a:ln w="9525">
            <a:solidFill>
              <a:srgbClr val="75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b="1">
              <a:solidFill>
                <a:srgbClr val="00A69D"/>
              </a:solidFill>
            </a:endParaRPr>
          </a:p>
        </p:txBody>
      </p:sp>
      <p:grpSp>
        <p:nvGrpSpPr>
          <p:cNvPr id="117" name="Group 989">
            <a:extLst>
              <a:ext uri="{FF2B5EF4-FFF2-40B4-BE49-F238E27FC236}">
                <a16:creationId xmlns:a16="http://schemas.microsoft.com/office/drawing/2014/main" id="{D4EC752A-59E8-4FB3-94A1-B635C16A1B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230" y="4148044"/>
            <a:ext cx="349973" cy="249599"/>
            <a:chOff x="639" y="2817"/>
            <a:chExt cx="1440" cy="1027"/>
          </a:xfrm>
          <a:solidFill>
            <a:srgbClr val="757AA3"/>
          </a:solidFill>
        </p:grpSpPr>
        <p:sp>
          <p:nvSpPr>
            <p:cNvPr id="118" name="Freeform 991">
              <a:extLst>
                <a:ext uri="{FF2B5EF4-FFF2-40B4-BE49-F238E27FC236}">
                  <a16:creationId xmlns:a16="http://schemas.microsoft.com/office/drawing/2014/main" id="{A84F1D20-70B2-40BE-BBC8-7BDCB0C63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2824"/>
              <a:ext cx="251" cy="251"/>
            </a:xfrm>
            <a:custGeom>
              <a:avLst/>
              <a:gdLst>
                <a:gd name="T0" fmla="*/ 377 w 754"/>
                <a:gd name="T1" fmla="*/ 0 h 752"/>
                <a:gd name="T2" fmla="*/ 432 w 754"/>
                <a:gd name="T3" fmla="*/ 3 h 752"/>
                <a:gd name="T4" fmla="*/ 486 w 754"/>
                <a:gd name="T5" fmla="*/ 15 h 752"/>
                <a:gd name="T6" fmla="*/ 536 w 754"/>
                <a:gd name="T7" fmla="*/ 35 h 752"/>
                <a:gd name="T8" fmla="*/ 581 w 754"/>
                <a:gd name="T9" fmla="*/ 60 h 752"/>
                <a:gd name="T10" fmla="*/ 623 w 754"/>
                <a:gd name="T11" fmla="*/ 92 h 752"/>
                <a:gd name="T12" fmla="*/ 661 w 754"/>
                <a:gd name="T13" fmla="*/ 129 h 752"/>
                <a:gd name="T14" fmla="*/ 693 w 754"/>
                <a:gd name="T15" fmla="*/ 171 h 752"/>
                <a:gd name="T16" fmla="*/ 719 w 754"/>
                <a:gd name="T17" fmla="*/ 218 h 752"/>
                <a:gd name="T18" fmla="*/ 737 w 754"/>
                <a:gd name="T19" fmla="*/ 268 h 752"/>
                <a:gd name="T20" fmla="*/ 749 w 754"/>
                <a:gd name="T21" fmla="*/ 320 h 752"/>
                <a:gd name="T22" fmla="*/ 754 w 754"/>
                <a:gd name="T23" fmla="*/ 377 h 752"/>
                <a:gd name="T24" fmla="*/ 749 w 754"/>
                <a:gd name="T25" fmla="*/ 432 h 752"/>
                <a:gd name="T26" fmla="*/ 737 w 754"/>
                <a:gd name="T27" fmla="*/ 485 h 752"/>
                <a:gd name="T28" fmla="*/ 719 w 754"/>
                <a:gd name="T29" fmla="*/ 535 h 752"/>
                <a:gd name="T30" fmla="*/ 693 w 754"/>
                <a:gd name="T31" fmla="*/ 581 h 752"/>
                <a:gd name="T32" fmla="*/ 661 w 754"/>
                <a:gd name="T33" fmla="*/ 623 h 752"/>
                <a:gd name="T34" fmla="*/ 623 w 754"/>
                <a:gd name="T35" fmla="*/ 661 h 752"/>
                <a:gd name="T36" fmla="*/ 581 w 754"/>
                <a:gd name="T37" fmla="*/ 692 h 752"/>
                <a:gd name="T38" fmla="*/ 536 w 754"/>
                <a:gd name="T39" fmla="*/ 718 h 752"/>
                <a:gd name="T40" fmla="*/ 486 w 754"/>
                <a:gd name="T41" fmla="*/ 736 h 752"/>
                <a:gd name="T42" fmla="*/ 432 w 754"/>
                <a:gd name="T43" fmla="*/ 748 h 752"/>
                <a:gd name="T44" fmla="*/ 377 w 754"/>
                <a:gd name="T45" fmla="*/ 752 h 752"/>
                <a:gd name="T46" fmla="*/ 321 w 754"/>
                <a:gd name="T47" fmla="*/ 748 h 752"/>
                <a:gd name="T48" fmla="*/ 268 w 754"/>
                <a:gd name="T49" fmla="*/ 736 h 752"/>
                <a:gd name="T50" fmla="*/ 219 w 754"/>
                <a:gd name="T51" fmla="*/ 718 h 752"/>
                <a:gd name="T52" fmla="*/ 172 w 754"/>
                <a:gd name="T53" fmla="*/ 692 h 752"/>
                <a:gd name="T54" fmla="*/ 130 w 754"/>
                <a:gd name="T55" fmla="*/ 661 h 752"/>
                <a:gd name="T56" fmla="*/ 93 w 754"/>
                <a:gd name="T57" fmla="*/ 623 h 752"/>
                <a:gd name="T58" fmla="*/ 62 w 754"/>
                <a:gd name="T59" fmla="*/ 581 h 752"/>
                <a:gd name="T60" fmla="*/ 35 w 754"/>
                <a:gd name="T61" fmla="*/ 535 h 752"/>
                <a:gd name="T62" fmla="*/ 16 w 754"/>
                <a:gd name="T63" fmla="*/ 485 h 752"/>
                <a:gd name="T64" fmla="*/ 4 w 754"/>
                <a:gd name="T65" fmla="*/ 432 h 752"/>
                <a:gd name="T66" fmla="*/ 0 w 754"/>
                <a:gd name="T67" fmla="*/ 377 h 752"/>
                <a:gd name="T68" fmla="*/ 4 w 754"/>
                <a:gd name="T69" fmla="*/ 320 h 752"/>
                <a:gd name="T70" fmla="*/ 16 w 754"/>
                <a:gd name="T71" fmla="*/ 268 h 752"/>
                <a:gd name="T72" fmla="*/ 35 w 754"/>
                <a:gd name="T73" fmla="*/ 218 h 752"/>
                <a:gd name="T74" fmla="*/ 62 w 754"/>
                <a:gd name="T75" fmla="*/ 171 h 752"/>
                <a:gd name="T76" fmla="*/ 93 w 754"/>
                <a:gd name="T77" fmla="*/ 129 h 752"/>
                <a:gd name="T78" fmla="*/ 130 w 754"/>
                <a:gd name="T79" fmla="*/ 92 h 752"/>
                <a:gd name="T80" fmla="*/ 172 w 754"/>
                <a:gd name="T81" fmla="*/ 60 h 752"/>
                <a:gd name="T82" fmla="*/ 219 w 754"/>
                <a:gd name="T83" fmla="*/ 35 h 752"/>
                <a:gd name="T84" fmla="*/ 268 w 754"/>
                <a:gd name="T85" fmla="*/ 15 h 752"/>
                <a:gd name="T86" fmla="*/ 321 w 754"/>
                <a:gd name="T87" fmla="*/ 3 h 752"/>
                <a:gd name="T88" fmla="*/ 377 w 754"/>
                <a:gd name="T8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4" h="752">
                  <a:moveTo>
                    <a:pt x="377" y="0"/>
                  </a:moveTo>
                  <a:lnTo>
                    <a:pt x="432" y="3"/>
                  </a:lnTo>
                  <a:lnTo>
                    <a:pt x="486" y="15"/>
                  </a:lnTo>
                  <a:lnTo>
                    <a:pt x="536" y="35"/>
                  </a:lnTo>
                  <a:lnTo>
                    <a:pt x="581" y="60"/>
                  </a:lnTo>
                  <a:lnTo>
                    <a:pt x="623" y="92"/>
                  </a:lnTo>
                  <a:lnTo>
                    <a:pt x="661" y="129"/>
                  </a:lnTo>
                  <a:lnTo>
                    <a:pt x="693" y="171"/>
                  </a:lnTo>
                  <a:lnTo>
                    <a:pt x="719" y="218"/>
                  </a:lnTo>
                  <a:lnTo>
                    <a:pt x="737" y="268"/>
                  </a:lnTo>
                  <a:lnTo>
                    <a:pt x="749" y="320"/>
                  </a:lnTo>
                  <a:lnTo>
                    <a:pt x="754" y="377"/>
                  </a:lnTo>
                  <a:lnTo>
                    <a:pt x="749" y="432"/>
                  </a:lnTo>
                  <a:lnTo>
                    <a:pt x="737" y="485"/>
                  </a:lnTo>
                  <a:lnTo>
                    <a:pt x="719" y="535"/>
                  </a:lnTo>
                  <a:lnTo>
                    <a:pt x="693" y="581"/>
                  </a:lnTo>
                  <a:lnTo>
                    <a:pt x="661" y="623"/>
                  </a:lnTo>
                  <a:lnTo>
                    <a:pt x="623" y="661"/>
                  </a:lnTo>
                  <a:lnTo>
                    <a:pt x="581" y="692"/>
                  </a:lnTo>
                  <a:lnTo>
                    <a:pt x="536" y="718"/>
                  </a:lnTo>
                  <a:lnTo>
                    <a:pt x="486" y="736"/>
                  </a:lnTo>
                  <a:lnTo>
                    <a:pt x="432" y="748"/>
                  </a:lnTo>
                  <a:lnTo>
                    <a:pt x="377" y="752"/>
                  </a:lnTo>
                  <a:lnTo>
                    <a:pt x="321" y="748"/>
                  </a:lnTo>
                  <a:lnTo>
                    <a:pt x="268" y="736"/>
                  </a:lnTo>
                  <a:lnTo>
                    <a:pt x="219" y="718"/>
                  </a:lnTo>
                  <a:lnTo>
                    <a:pt x="172" y="692"/>
                  </a:lnTo>
                  <a:lnTo>
                    <a:pt x="130" y="661"/>
                  </a:lnTo>
                  <a:lnTo>
                    <a:pt x="93" y="623"/>
                  </a:lnTo>
                  <a:lnTo>
                    <a:pt x="62" y="581"/>
                  </a:lnTo>
                  <a:lnTo>
                    <a:pt x="35" y="535"/>
                  </a:lnTo>
                  <a:lnTo>
                    <a:pt x="16" y="485"/>
                  </a:lnTo>
                  <a:lnTo>
                    <a:pt x="4" y="432"/>
                  </a:lnTo>
                  <a:lnTo>
                    <a:pt x="0" y="377"/>
                  </a:lnTo>
                  <a:lnTo>
                    <a:pt x="4" y="320"/>
                  </a:lnTo>
                  <a:lnTo>
                    <a:pt x="16" y="268"/>
                  </a:lnTo>
                  <a:lnTo>
                    <a:pt x="35" y="218"/>
                  </a:lnTo>
                  <a:lnTo>
                    <a:pt x="62" y="171"/>
                  </a:lnTo>
                  <a:lnTo>
                    <a:pt x="93" y="129"/>
                  </a:lnTo>
                  <a:lnTo>
                    <a:pt x="130" y="92"/>
                  </a:lnTo>
                  <a:lnTo>
                    <a:pt x="172" y="60"/>
                  </a:lnTo>
                  <a:lnTo>
                    <a:pt x="219" y="35"/>
                  </a:lnTo>
                  <a:lnTo>
                    <a:pt x="268" y="15"/>
                  </a:lnTo>
                  <a:lnTo>
                    <a:pt x="321" y="3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119" name="Freeform 992">
              <a:extLst>
                <a:ext uri="{FF2B5EF4-FFF2-40B4-BE49-F238E27FC236}">
                  <a16:creationId xmlns:a16="http://schemas.microsoft.com/office/drawing/2014/main" id="{CA2F2A22-AB08-469B-91CD-3F02DDAD1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5" y="3096"/>
              <a:ext cx="774" cy="748"/>
            </a:xfrm>
            <a:custGeom>
              <a:avLst/>
              <a:gdLst>
                <a:gd name="T0" fmla="*/ 1690 w 2322"/>
                <a:gd name="T1" fmla="*/ 795 h 2243"/>
                <a:gd name="T2" fmla="*/ 1598 w 2322"/>
                <a:gd name="T3" fmla="*/ 864 h 2243"/>
                <a:gd name="T4" fmla="*/ 1597 w 2322"/>
                <a:gd name="T5" fmla="*/ 907 h 2243"/>
                <a:gd name="T6" fmla="*/ 1751 w 2322"/>
                <a:gd name="T7" fmla="*/ 742 h 2243"/>
                <a:gd name="T8" fmla="*/ 1052 w 2322"/>
                <a:gd name="T9" fmla="*/ 0 h 2243"/>
                <a:gd name="T10" fmla="*/ 1140 w 2322"/>
                <a:gd name="T11" fmla="*/ 32 h 2243"/>
                <a:gd name="T12" fmla="*/ 1474 w 2322"/>
                <a:gd name="T13" fmla="*/ 347 h 2243"/>
                <a:gd name="T14" fmla="*/ 1682 w 2322"/>
                <a:gd name="T15" fmla="*/ 617 h 2243"/>
                <a:gd name="T16" fmla="*/ 1797 w 2322"/>
                <a:gd name="T17" fmla="*/ 653 h 2243"/>
                <a:gd name="T18" fmla="*/ 1927 w 2322"/>
                <a:gd name="T19" fmla="*/ 592 h 2243"/>
                <a:gd name="T20" fmla="*/ 2009 w 2322"/>
                <a:gd name="T21" fmla="*/ 592 h 2243"/>
                <a:gd name="T22" fmla="*/ 2318 w 2322"/>
                <a:gd name="T23" fmla="*/ 913 h 2243"/>
                <a:gd name="T24" fmla="*/ 2297 w 2322"/>
                <a:gd name="T25" fmla="*/ 993 h 2243"/>
                <a:gd name="T26" fmla="*/ 1784 w 2322"/>
                <a:gd name="T27" fmla="*/ 1473 h 2243"/>
                <a:gd name="T28" fmla="*/ 1454 w 2322"/>
                <a:gd name="T29" fmla="*/ 1177 h 2243"/>
                <a:gd name="T30" fmla="*/ 1432 w 2322"/>
                <a:gd name="T31" fmla="*/ 1097 h 2243"/>
                <a:gd name="T32" fmla="*/ 1522 w 2322"/>
                <a:gd name="T33" fmla="*/ 972 h 2243"/>
                <a:gd name="T34" fmla="*/ 1466 w 2322"/>
                <a:gd name="T35" fmla="*/ 845 h 2243"/>
                <a:gd name="T36" fmla="*/ 1283 w 2322"/>
                <a:gd name="T37" fmla="*/ 613 h 2243"/>
                <a:gd name="T38" fmla="*/ 1427 w 2322"/>
                <a:gd name="T39" fmla="*/ 1402 h 2243"/>
                <a:gd name="T40" fmla="*/ 1466 w 2322"/>
                <a:gd name="T41" fmla="*/ 1512 h 2243"/>
                <a:gd name="T42" fmla="*/ 1671 w 2322"/>
                <a:gd name="T43" fmla="*/ 2054 h 2243"/>
                <a:gd name="T44" fmla="*/ 1602 w 2322"/>
                <a:gd name="T45" fmla="*/ 2163 h 2243"/>
                <a:gd name="T46" fmla="*/ 1505 w 2322"/>
                <a:gd name="T47" fmla="*/ 2193 h 2243"/>
                <a:gd name="T48" fmla="*/ 1389 w 2322"/>
                <a:gd name="T49" fmla="*/ 2146 h 2243"/>
                <a:gd name="T50" fmla="*/ 1143 w 2322"/>
                <a:gd name="T51" fmla="*/ 1612 h 2243"/>
                <a:gd name="T52" fmla="*/ 1093 w 2322"/>
                <a:gd name="T53" fmla="*/ 1455 h 2243"/>
                <a:gd name="T54" fmla="*/ 906 w 2322"/>
                <a:gd name="T55" fmla="*/ 1434 h 2243"/>
                <a:gd name="T56" fmla="*/ 903 w 2322"/>
                <a:gd name="T57" fmla="*/ 1558 h 2243"/>
                <a:gd name="T58" fmla="*/ 896 w 2322"/>
                <a:gd name="T59" fmla="*/ 2164 h 2243"/>
                <a:gd name="T60" fmla="*/ 793 w 2322"/>
                <a:gd name="T61" fmla="*/ 2239 h 2243"/>
                <a:gd name="T62" fmla="*/ 690 w 2322"/>
                <a:gd name="T63" fmla="*/ 2231 h 2243"/>
                <a:gd name="T64" fmla="*/ 601 w 2322"/>
                <a:gd name="T65" fmla="*/ 2144 h 2243"/>
                <a:gd name="T66" fmla="*/ 567 w 2322"/>
                <a:gd name="T67" fmla="*/ 1534 h 2243"/>
                <a:gd name="T68" fmla="*/ 573 w 2322"/>
                <a:gd name="T69" fmla="*/ 1376 h 2243"/>
                <a:gd name="T70" fmla="*/ 616 w 2322"/>
                <a:gd name="T71" fmla="*/ 864 h 2243"/>
                <a:gd name="T72" fmla="*/ 601 w 2322"/>
                <a:gd name="T73" fmla="*/ 762 h 2243"/>
                <a:gd name="T74" fmla="*/ 580 w 2322"/>
                <a:gd name="T75" fmla="*/ 640 h 2243"/>
                <a:gd name="T76" fmla="*/ 565 w 2322"/>
                <a:gd name="T77" fmla="*/ 564 h 2243"/>
                <a:gd name="T78" fmla="*/ 501 w 2322"/>
                <a:gd name="T79" fmla="*/ 680 h 2243"/>
                <a:gd name="T80" fmla="*/ 412 w 2322"/>
                <a:gd name="T81" fmla="*/ 796 h 2243"/>
                <a:gd name="T82" fmla="*/ 191 w 2322"/>
                <a:gd name="T83" fmla="*/ 989 h 2243"/>
                <a:gd name="T84" fmla="*/ 73 w 2322"/>
                <a:gd name="T85" fmla="*/ 968 h 2243"/>
                <a:gd name="T86" fmla="*/ 4 w 2322"/>
                <a:gd name="T87" fmla="*/ 869 h 2243"/>
                <a:gd name="T88" fmla="*/ 23 w 2322"/>
                <a:gd name="T89" fmla="*/ 749 h 2243"/>
                <a:gd name="T90" fmla="*/ 210 w 2322"/>
                <a:gd name="T91" fmla="*/ 541 h 2243"/>
                <a:gd name="T92" fmla="*/ 445 w 2322"/>
                <a:gd name="T93" fmla="*/ 88 h 2243"/>
                <a:gd name="T94" fmla="*/ 530 w 2322"/>
                <a:gd name="T95" fmla="*/ 1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2" h="2243">
                  <a:moveTo>
                    <a:pt x="1713" y="719"/>
                  </a:moveTo>
                  <a:lnTo>
                    <a:pt x="1711" y="736"/>
                  </a:lnTo>
                  <a:lnTo>
                    <a:pt x="1703" y="766"/>
                  </a:lnTo>
                  <a:lnTo>
                    <a:pt x="1690" y="795"/>
                  </a:lnTo>
                  <a:lnTo>
                    <a:pt x="1671" y="818"/>
                  </a:lnTo>
                  <a:lnTo>
                    <a:pt x="1648" y="841"/>
                  </a:lnTo>
                  <a:lnTo>
                    <a:pt x="1624" y="855"/>
                  </a:lnTo>
                  <a:lnTo>
                    <a:pt x="1598" y="864"/>
                  </a:lnTo>
                  <a:lnTo>
                    <a:pt x="1571" y="869"/>
                  </a:lnTo>
                  <a:lnTo>
                    <a:pt x="1578" y="886"/>
                  </a:lnTo>
                  <a:lnTo>
                    <a:pt x="1592" y="902"/>
                  </a:lnTo>
                  <a:lnTo>
                    <a:pt x="1597" y="907"/>
                  </a:lnTo>
                  <a:lnTo>
                    <a:pt x="1602" y="911"/>
                  </a:lnTo>
                  <a:lnTo>
                    <a:pt x="1760" y="754"/>
                  </a:lnTo>
                  <a:lnTo>
                    <a:pt x="1756" y="748"/>
                  </a:lnTo>
                  <a:lnTo>
                    <a:pt x="1751" y="742"/>
                  </a:lnTo>
                  <a:lnTo>
                    <a:pt x="1733" y="728"/>
                  </a:lnTo>
                  <a:lnTo>
                    <a:pt x="1713" y="719"/>
                  </a:lnTo>
                  <a:close/>
                  <a:moveTo>
                    <a:pt x="587" y="0"/>
                  </a:moveTo>
                  <a:lnTo>
                    <a:pt x="1052" y="0"/>
                  </a:lnTo>
                  <a:lnTo>
                    <a:pt x="1078" y="3"/>
                  </a:lnTo>
                  <a:lnTo>
                    <a:pt x="1101" y="9"/>
                  </a:lnTo>
                  <a:lnTo>
                    <a:pt x="1122" y="20"/>
                  </a:lnTo>
                  <a:lnTo>
                    <a:pt x="1140" y="32"/>
                  </a:lnTo>
                  <a:lnTo>
                    <a:pt x="1153" y="42"/>
                  </a:lnTo>
                  <a:lnTo>
                    <a:pt x="1419" y="290"/>
                  </a:lnTo>
                  <a:lnTo>
                    <a:pt x="1445" y="316"/>
                  </a:lnTo>
                  <a:lnTo>
                    <a:pt x="1474" y="347"/>
                  </a:lnTo>
                  <a:lnTo>
                    <a:pt x="1503" y="379"/>
                  </a:lnTo>
                  <a:lnTo>
                    <a:pt x="1530" y="411"/>
                  </a:lnTo>
                  <a:lnTo>
                    <a:pt x="1552" y="441"/>
                  </a:lnTo>
                  <a:lnTo>
                    <a:pt x="1682" y="617"/>
                  </a:lnTo>
                  <a:lnTo>
                    <a:pt x="1713" y="619"/>
                  </a:lnTo>
                  <a:lnTo>
                    <a:pt x="1742" y="626"/>
                  </a:lnTo>
                  <a:lnTo>
                    <a:pt x="1771" y="638"/>
                  </a:lnTo>
                  <a:lnTo>
                    <a:pt x="1797" y="653"/>
                  </a:lnTo>
                  <a:lnTo>
                    <a:pt x="1819" y="673"/>
                  </a:lnTo>
                  <a:lnTo>
                    <a:pt x="1830" y="684"/>
                  </a:lnTo>
                  <a:lnTo>
                    <a:pt x="1910" y="605"/>
                  </a:lnTo>
                  <a:lnTo>
                    <a:pt x="1927" y="592"/>
                  </a:lnTo>
                  <a:lnTo>
                    <a:pt x="1946" y="583"/>
                  </a:lnTo>
                  <a:lnTo>
                    <a:pt x="1967" y="580"/>
                  </a:lnTo>
                  <a:lnTo>
                    <a:pt x="1989" y="583"/>
                  </a:lnTo>
                  <a:lnTo>
                    <a:pt x="2009" y="592"/>
                  </a:lnTo>
                  <a:lnTo>
                    <a:pt x="2026" y="605"/>
                  </a:lnTo>
                  <a:lnTo>
                    <a:pt x="2297" y="876"/>
                  </a:lnTo>
                  <a:lnTo>
                    <a:pt x="2310" y="893"/>
                  </a:lnTo>
                  <a:lnTo>
                    <a:pt x="2318" y="913"/>
                  </a:lnTo>
                  <a:lnTo>
                    <a:pt x="2322" y="935"/>
                  </a:lnTo>
                  <a:lnTo>
                    <a:pt x="2318" y="956"/>
                  </a:lnTo>
                  <a:lnTo>
                    <a:pt x="2310" y="975"/>
                  </a:lnTo>
                  <a:lnTo>
                    <a:pt x="2297" y="993"/>
                  </a:lnTo>
                  <a:lnTo>
                    <a:pt x="1842" y="1448"/>
                  </a:lnTo>
                  <a:lnTo>
                    <a:pt x="1825" y="1461"/>
                  </a:lnTo>
                  <a:lnTo>
                    <a:pt x="1805" y="1470"/>
                  </a:lnTo>
                  <a:lnTo>
                    <a:pt x="1784" y="1473"/>
                  </a:lnTo>
                  <a:lnTo>
                    <a:pt x="1762" y="1470"/>
                  </a:lnTo>
                  <a:lnTo>
                    <a:pt x="1742" y="1461"/>
                  </a:lnTo>
                  <a:lnTo>
                    <a:pt x="1725" y="1448"/>
                  </a:lnTo>
                  <a:lnTo>
                    <a:pt x="1454" y="1177"/>
                  </a:lnTo>
                  <a:lnTo>
                    <a:pt x="1441" y="1160"/>
                  </a:lnTo>
                  <a:lnTo>
                    <a:pt x="1432" y="1140"/>
                  </a:lnTo>
                  <a:lnTo>
                    <a:pt x="1429" y="1118"/>
                  </a:lnTo>
                  <a:lnTo>
                    <a:pt x="1432" y="1097"/>
                  </a:lnTo>
                  <a:lnTo>
                    <a:pt x="1441" y="1078"/>
                  </a:lnTo>
                  <a:lnTo>
                    <a:pt x="1454" y="1061"/>
                  </a:lnTo>
                  <a:lnTo>
                    <a:pt x="1533" y="981"/>
                  </a:lnTo>
                  <a:lnTo>
                    <a:pt x="1522" y="972"/>
                  </a:lnTo>
                  <a:lnTo>
                    <a:pt x="1499" y="944"/>
                  </a:lnTo>
                  <a:lnTo>
                    <a:pt x="1482" y="913"/>
                  </a:lnTo>
                  <a:lnTo>
                    <a:pt x="1471" y="880"/>
                  </a:lnTo>
                  <a:lnTo>
                    <a:pt x="1466" y="845"/>
                  </a:lnTo>
                  <a:lnTo>
                    <a:pt x="1444" y="828"/>
                  </a:lnTo>
                  <a:lnTo>
                    <a:pt x="1425" y="805"/>
                  </a:lnTo>
                  <a:lnTo>
                    <a:pt x="1296" y="630"/>
                  </a:lnTo>
                  <a:lnTo>
                    <a:pt x="1283" y="613"/>
                  </a:lnTo>
                  <a:lnTo>
                    <a:pt x="1268" y="595"/>
                  </a:lnTo>
                  <a:lnTo>
                    <a:pt x="1251" y="575"/>
                  </a:lnTo>
                  <a:lnTo>
                    <a:pt x="1420" y="1376"/>
                  </a:lnTo>
                  <a:lnTo>
                    <a:pt x="1427" y="1402"/>
                  </a:lnTo>
                  <a:lnTo>
                    <a:pt x="1436" y="1430"/>
                  </a:lnTo>
                  <a:lnTo>
                    <a:pt x="1445" y="1460"/>
                  </a:lnTo>
                  <a:lnTo>
                    <a:pt x="1455" y="1489"/>
                  </a:lnTo>
                  <a:lnTo>
                    <a:pt x="1466" y="1512"/>
                  </a:lnTo>
                  <a:lnTo>
                    <a:pt x="1660" y="1957"/>
                  </a:lnTo>
                  <a:lnTo>
                    <a:pt x="1670" y="1990"/>
                  </a:lnTo>
                  <a:lnTo>
                    <a:pt x="1674" y="2021"/>
                  </a:lnTo>
                  <a:lnTo>
                    <a:pt x="1671" y="2054"/>
                  </a:lnTo>
                  <a:lnTo>
                    <a:pt x="1662" y="2087"/>
                  </a:lnTo>
                  <a:lnTo>
                    <a:pt x="1647" y="2116"/>
                  </a:lnTo>
                  <a:lnTo>
                    <a:pt x="1627" y="2142"/>
                  </a:lnTo>
                  <a:lnTo>
                    <a:pt x="1602" y="2163"/>
                  </a:lnTo>
                  <a:lnTo>
                    <a:pt x="1573" y="2178"/>
                  </a:lnTo>
                  <a:lnTo>
                    <a:pt x="1542" y="2189"/>
                  </a:lnTo>
                  <a:lnTo>
                    <a:pt x="1510" y="2193"/>
                  </a:lnTo>
                  <a:lnTo>
                    <a:pt x="1505" y="2193"/>
                  </a:lnTo>
                  <a:lnTo>
                    <a:pt x="1472" y="2190"/>
                  </a:lnTo>
                  <a:lnTo>
                    <a:pt x="1442" y="2181"/>
                  </a:lnTo>
                  <a:lnTo>
                    <a:pt x="1413" y="2165"/>
                  </a:lnTo>
                  <a:lnTo>
                    <a:pt x="1389" y="2146"/>
                  </a:lnTo>
                  <a:lnTo>
                    <a:pt x="1368" y="2121"/>
                  </a:lnTo>
                  <a:lnTo>
                    <a:pt x="1352" y="2092"/>
                  </a:lnTo>
                  <a:lnTo>
                    <a:pt x="1157" y="1647"/>
                  </a:lnTo>
                  <a:lnTo>
                    <a:pt x="1143" y="1612"/>
                  </a:lnTo>
                  <a:lnTo>
                    <a:pt x="1128" y="1572"/>
                  </a:lnTo>
                  <a:lnTo>
                    <a:pt x="1115" y="1532"/>
                  </a:lnTo>
                  <a:lnTo>
                    <a:pt x="1103" y="1491"/>
                  </a:lnTo>
                  <a:lnTo>
                    <a:pt x="1093" y="1455"/>
                  </a:lnTo>
                  <a:lnTo>
                    <a:pt x="1001" y="1070"/>
                  </a:lnTo>
                  <a:lnTo>
                    <a:pt x="937" y="1070"/>
                  </a:lnTo>
                  <a:lnTo>
                    <a:pt x="908" y="1406"/>
                  </a:lnTo>
                  <a:lnTo>
                    <a:pt x="906" y="1434"/>
                  </a:lnTo>
                  <a:lnTo>
                    <a:pt x="904" y="1465"/>
                  </a:lnTo>
                  <a:lnTo>
                    <a:pt x="903" y="1498"/>
                  </a:lnTo>
                  <a:lnTo>
                    <a:pt x="903" y="1530"/>
                  </a:lnTo>
                  <a:lnTo>
                    <a:pt x="903" y="1558"/>
                  </a:lnTo>
                  <a:lnTo>
                    <a:pt x="921" y="2070"/>
                  </a:lnTo>
                  <a:lnTo>
                    <a:pt x="919" y="2104"/>
                  </a:lnTo>
                  <a:lnTo>
                    <a:pt x="911" y="2135"/>
                  </a:lnTo>
                  <a:lnTo>
                    <a:pt x="896" y="2164"/>
                  </a:lnTo>
                  <a:lnTo>
                    <a:pt x="877" y="2190"/>
                  </a:lnTo>
                  <a:lnTo>
                    <a:pt x="852" y="2211"/>
                  </a:lnTo>
                  <a:lnTo>
                    <a:pt x="824" y="2228"/>
                  </a:lnTo>
                  <a:lnTo>
                    <a:pt x="793" y="2239"/>
                  </a:lnTo>
                  <a:lnTo>
                    <a:pt x="759" y="2243"/>
                  </a:lnTo>
                  <a:lnTo>
                    <a:pt x="754" y="2243"/>
                  </a:lnTo>
                  <a:lnTo>
                    <a:pt x="720" y="2240"/>
                  </a:lnTo>
                  <a:lnTo>
                    <a:pt x="690" y="2231"/>
                  </a:lnTo>
                  <a:lnTo>
                    <a:pt x="661" y="2216"/>
                  </a:lnTo>
                  <a:lnTo>
                    <a:pt x="636" y="2197"/>
                  </a:lnTo>
                  <a:lnTo>
                    <a:pt x="616" y="2172"/>
                  </a:lnTo>
                  <a:lnTo>
                    <a:pt x="601" y="2144"/>
                  </a:lnTo>
                  <a:lnTo>
                    <a:pt x="590" y="2114"/>
                  </a:lnTo>
                  <a:lnTo>
                    <a:pt x="586" y="2082"/>
                  </a:lnTo>
                  <a:lnTo>
                    <a:pt x="568" y="1570"/>
                  </a:lnTo>
                  <a:lnTo>
                    <a:pt x="567" y="1534"/>
                  </a:lnTo>
                  <a:lnTo>
                    <a:pt x="568" y="1494"/>
                  </a:lnTo>
                  <a:lnTo>
                    <a:pt x="568" y="1452"/>
                  </a:lnTo>
                  <a:lnTo>
                    <a:pt x="570" y="1411"/>
                  </a:lnTo>
                  <a:lnTo>
                    <a:pt x="573" y="1376"/>
                  </a:lnTo>
                  <a:lnTo>
                    <a:pt x="618" y="875"/>
                  </a:lnTo>
                  <a:lnTo>
                    <a:pt x="618" y="872"/>
                  </a:lnTo>
                  <a:lnTo>
                    <a:pt x="618" y="868"/>
                  </a:lnTo>
                  <a:lnTo>
                    <a:pt x="616" y="864"/>
                  </a:lnTo>
                  <a:lnTo>
                    <a:pt x="614" y="845"/>
                  </a:lnTo>
                  <a:lnTo>
                    <a:pt x="610" y="820"/>
                  </a:lnTo>
                  <a:lnTo>
                    <a:pt x="606" y="792"/>
                  </a:lnTo>
                  <a:lnTo>
                    <a:pt x="601" y="762"/>
                  </a:lnTo>
                  <a:lnTo>
                    <a:pt x="595" y="731"/>
                  </a:lnTo>
                  <a:lnTo>
                    <a:pt x="589" y="699"/>
                  </a:lnTo>
                  <a:lnTo>
                    <a:pt x="584" y="669"/>
                  </a:lnTo>
                  <a:lnTo>
                    <a:pt x="580" y="640"/>
                  </a:lnTo>
                  <a:lnTo>
                    <a:pt x="574" y="614"/>
                  </a:lnTo>
                  <a:lnTo>
                    <a:pt x="570" y="592"/>
                  </a:lnTo>
                  <a:lnTo>
                    <a:pt x="568" y="575"/>
                  </a:lnTo>
                  <a:lnTo>
                    <a:pt x="565" y="564"/>
                  </a:lnTo>
                  <a:lnTo>
                    <a:pt x="565" y="561"/>
                  </a:lnTo>
                  <a:lnTo>
                    <a:pt x="536" y="618"/>
                  </a:lnTo>
                  <a:lnTo>
                    <a:pt x="521" y="648"/>
                  </a:lnTo>
                  <a:lnTo>
                    <a:pt x="501" y="680"/>
                  </a:lnTo>
                  <a:lnTo>
                    <a:pt x="480" y="711"/>
                  </a:lnTo>
                  <a:lnTo>
                    <a:pt x="457" y="742"/>
                  </a:lnTo>
                  <a:lnTo>
                    <a:pt x="434" y="771"/>
                  </a:lnTo>
                  <a:lnTo>
                    <a:pt x="412" y="796"/>
                  </a:lnTo>
                  <a:lnTo>
                    <a:pt x="275" y="943"/>
                  </a:lnTo>
                  <a:lnTo>
                    <a:pt x="250" y="964"/>
                  </a:lnTo>
                  <a:lnTo>
                    <a:pt x="222" y="979"/>
                  </a:lnTo>
                  <a:lnTo>
                    <a:pt x="191" y="989"/>
                  </a:lnTo>
                  <a:lnTo>
                    <a:pt x="158" y="993"/>
                  </a:lnTo>
                  <a:lnTo>
                    <a:pt x="128" y="990"/>
                  </a:lnTo>
                  <a:lnTo>
                    <a:pt x="99" y="981"/>
                  </a:lnTo>
                  <a:lnTo>
                    <a:pt x="73" y="968"/>
                  </a:lnTo>
                  <a:lnTo>
                    <a:pt x="49" y="949"/>
                  </a:lnTo>
                  <a:lnTo>
                    <a:pt x="28" y="926"/>
                  </a:lnTo>
                  <a:lnTo>
                    <a:pt x="13" y="898"/>
                  </a:lnTo>
                  <a:lnTo>
                    <a:pt x="4" y="869"/>
                  </a:lnTo>
                  <a:lnTo>
                    <a:pt x="0" y="838"/>
                  </a:lnTo>
                  <a:lnTo>
                    <a:pt x="1" y="807"/>
                  </a:lnTo>
                  <a:lnTo>
                    <a:pt x="9" y="777"/>
                  </a:lnTo>
                  <a:lnTo>
                    <a:pt x="23" y="749"/>
                  </a:lnTo>
                  <a:lnTo>
                    <a:pt x="43" y="724"/>
                  </a:lnTo>
                  <a:lnTo>
                    <a:pt x="179" y="579"/>
                  </a:lnTo>
                  <a:lnTo>
                    <a:pt x="193" y="562"/>
                  </a:lnTo>
                  <a:lnTo>
                    <a:pt x="210" y="541"/>
                  </a:lnTo>
                  <a:lnTo>
                    <a:pt x="226" y="517"/>
                  </a:lnTo>
                  <a:lnTo>
                    <a:pt x="241" y="495"/>
                  </a:lnTo>
                  <a:lnTo>
                    <a:pt x="251" y="475"/>
                  </a:lnTo>
                  <a:lnTo>
                    <a:pt x="445" y="88"/>
                  </a:lnTo>
                  <a:lnTo>
                    <a:pt x="460" y="63"/>
                  </a:lnTo>
                  <a:lnTo>
                    <a:pt x="480" y="41"/>
                  </a:lnTo>
                  <a:lnTo>
                    <a:pt x="504" y="24"/>
                  </a:lnTo>
                  <a:lnTo>
                    <a:pt x="530" y="11"/>
                  </a:lnTo>
                  <a:lnTo>
                    <a:pt x="557" y="3"/>
                  </a:ln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120" name="Freeform 993">
              <a:extLst>
                <a:ext uri="{FF2B5EF4-FFF2-40B4-BE49-F238E27FC236}">
                  <a16:creationId xmlns:a16="http://schemas.microsoft.com/office/drawing/2014/main" id="{B1953D4D-698B-469E-A95F-AE5B9B71B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" y="2817"/>
              <a:ext cx="668" cy="838"/>
            </a:xfrm>
            <a:custGeom>
              <a:avLst/>
              <a:gdLst>
                <a:gd name="T0" fmla="*/ 1314 w 2003"/>
                <a:gd name="T1" fmla="*/ 1458 h 2513"/>
                <a:gd name="T2" fmla="*/ 1337 w 2003"/>
                <a:gd name="T3" fmla="*/ 1776 h 2513"/>
                <a:gd name="T4" fmla="*/ 1656 w 2003"/>
                <a:gd name="T5" fmla="*/ 1754 h 2513"/>
                <a:gd name="T6" fmla="*/ 1632 w 2003"/>
                <a:gd name="T7" fmla="*/ 1434 h 2513"/>
                <a:gd name="T8" fmla="*/ 834 w 2003"/>
                <a:gd name="T9" fmla="*/ 1446 h 2513"/>
                <a:gd name="T10" fmla="*/ 842 w 2003"/>
                <a:gd name="T11" fmla="*/ 2172 h 2513"/>
                <a:gd name="T12" fmla="*/ 1169 w 2003"/>
                <a:gd name="T13" fmla="*/ 2165 h 2513"/>
                <a:gd name="T14" fmla="*/ 1161 w 2003"/>
                <a:gd name="T15" fmla="*/ 1438 h 2513"/>
                <a:gd name="T16" fmla="*/ 360 w 2003"/>
                <a:gd name="T17" fmla="*/ 1438 h 2513"/>
                <a:gd name="T18" fmla="*/ 352 w 2003"/>
                <a:gd name="T19" fmla="*/ 1765 h 2513"/>
                <a:gd name="T20" fmla="*/ 679 w 2003"/>
                <a:gd name="T21" fmla="*/ 1773 h 2513"/>
                <a:gd name="T22" fmla="*/ 687 w 2003"/>
                <a:gd name="T23" fmla="*/ 1446 h 2513"/>
                <a:gd name="T24" fmla="*/ 1337 w 2003"/>
                <a:gd name="T25" fmla="*/ 962 h 2513"/>
                <a:gd name="T26" fmla="*/ 1314 w 2003"/>
                <a:gd name="T27" fmla="*/ 1281 h 2513"/>
                <a:gd name="T28" fmla="*/ 1632 w 2003"/>
                <a:gd name="T29" fmla="*/ 1303 h 2513"/>
                <a:gd name="T30" fmla="*/ 1656 w 2003"/>
                <a:gd name="T31" fmla="*/ 985 h 2513"/>
                <a:gd name="T32" fmla="*/ 1337 w 2003"/>
                <a:gd name="T33" fmla="*/ 962 h 2513"/>
                <a:gd name="T34" fmla="*/ 831 w 2003"/>
                <a:gd name="T35" fmla="*/ 985 h 2513"/>
                <a:gd name="T36" fmla="*/ 854 w 2003"/>
                <a:gd name="T37" fmla="*/ 1303 h 2513"/>
                <a:gd name="T38" fmla="*/ 1173 w 2003"/>
                <a:gd name="T39" fmla="*/ 1281 h 2513"/>
                <a:gd name="T40" fmla="*/ 1149 w 2003"/>
                <a:gd name="T41" fmla="*/ 962 h 2513"/>
                <a:gd name="T42" fmla="*/ 352 w 2003"/>
                <a:gd name="T43" fmla="*/ 973 h 2513"/>
                <a:gd name="T44" fmla="*/ 360 w 2003"/>
                <a:gd name="T45" fmla="*/ 1301 h 2513"/>
                <a:gd name="T46" fmla="*/ 687 w 2003"/>
                <a:gd name="T47" fmla="*/ 1293 h 2513"/>
                <a:gd name="T48" fmla="*/ 679 w 2003"/>
                <a:gd name="T49" fmla="*/ 966 h 2513"/>
                <a:gd name="T50" fmla="*/ 1325 w 2003"/>
                <a:gd name="T51" fmla="*/ 488 h 2513"/>
                <a:gd name="T52" fmla="*/ 1317 w 2003"/>
                <a:gd name="T53" fmla="*/ 814 h 2513"/>
                <a:gd name="T54" fmla="*/ 1644 w 2003"/>
                <a:gd name="T55" fmla="*/ 823 h 2513"/>
                <a:gd name="T56" fmla="*/ 1652 w 2003"/>
                <a:gd name="T57" fmla="*/ 496 h 2513"/>
                <a:gd name="T58" fmla="*/ 854 w 2003"/>
                <a:gd name="T59" fmla="*/ 484 h 2513"/>
                <a:gd name="T60" fmla="*/ 831 w 2003"/>
                <a:gd name="T61" fmla="*/ 803 h 2513"/>
                <a:gd name="T62" fmla="*/ 1149 w 2003"/>
                <a:gd name="T63" fmla="*/ 826 h 2513"/>
                <a:gd name="T64" fmla="*/ 1173 w 2003"/>
                <a:gd name="T65" fmla="*/ 506 h 2513"/>
                <a:gd name="T66" fmla="*/ 854 w 2003"/>
                <a:gd name="T67" fmla="*/ 484 h 2513"/>
                <a:gd name="T68" fmla="*/ 350 w 2003"/>
                <a:gd name="T69" fmla="*/ 506 h 2513"/>
                <a:gd name="T70" fmla="*/ 372 w 2003"/>
                <a:gd name="T71" fmla="*/ 826 h 2513"/>
                <a:gd name="T72" fmla="*/ 691 w 2003"/>
                <a:gd name="T73" fmla="*/ 803 h 2513"/>
                <a:gd name="T74" fmla="*/ 668 w 2003"/>
                <a:gd name="T75" fmla="*/ 484 h 2513"/>
                <a:gd name="T76" fmla="*/ 1478 w 2003"/>
                <a:gd name="T77" fmla="*/ 2 h 2513"/>
                <a:gd name="T78" fmla="*/ 1536 w 2003"/>
                <a:gd name="T79" fmla="*/ 60 h 2513"/>
                <a:gd name="T80" fmla="*/ 1780 w 2003"/>
                <a:gd name="T81" fmla="*/ 227 h 2513"/>
                <a:gd name="T82" fmla="*/ 1838 w 2003"/>
                <a:gd name="T83" fmla="*/ 284 h 2513"/>
                <a:gd name="T84" fmla="*/ 1951 w 2003"/>
                <a:gd name="T85" fmla="*/ 2094 h 2513"/>
                <a:gd name="T86" fmla="*/ 2003 w 2003"/>
                <a:gd name="T87" fmla="*/ 2167 h 2513"/>
                <a:gd name="T88" fmla="*/ 1971 w 2003"/>
                <a:gd name="T89" fmla="*/ 2498 h 2513"/>
                <a:gd name="T90" fmla="*/ 54 w 2003"/>
                <a:gd name="T91" fmla="*/ 2509 h 2513"/>
                <a:gd name="T92" fmla="*/ 0 w 2003"/>
                <a:gd name="T93" fmla="*/ 2436 h 2513"/>
                <a:gd name="T94" fmla="*/ 31 w 2003"/>
                <a:gd name="T95" fmla="*/ 2104 h 2513"/>
                <a:gd name="T96" fmla="*/ 162 w 2003"/>
                <a:gd name="T97" fmla="*/ 306 h 2513"/>
                <a:gd name="T98" fmla="*/ 203 w 2003"/>
                <a:gd name="T99" fmla="*/ 235 h 2513"/>
                <a:gd name="T100" fmla="*/ 466 w 2003"/>
                <a:gd name="T101" fmla="*/ 81 h 2513"/>
                <a:gd name="T102" fmla="*/ 507 w 2003"/>
                <a:gd name="T103" fmla="*/ 10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3" h="2513">
                  <a:moveTo>
                    <a:pt x="1337" y="1434"/>
                  </a:moveTo>
                  <a:lnTo>
                    <a:pt x="1325" y="1438"/>
                  </a:lnTo>
                  <a:lnTo>
                    <a:pt x="1317" y="1446"/>
                  </a:lnTo>
                  <a:lnTo>
                    <a:pt x="1314" y="1458"/>
                  </a:lnTo>
                  <a:lnTo>
                    <a:pt x="1314" y="1754"/>
                  </a:lnTo>
                  <a:lnTo>
                    <a:pt x="1317" y="1765"/>
                  </a:lnTo>
                  <a:lnTo>
                    <a:pt x="1325" y="1773"/>
                  </a:lnTo>
                  <a:lnTo>
                    <a:pt x="1337" y="1776"/>
                  </a:lnTo>
                  <a:lnTo>
                    <a:pt x="1632" y="1776"/>
                  </a:lnTo>
                  <a:lnTo>
                    <a:pt x="1644" y="1773"/>
                  </a:lnTo>
                  <a:lnTo>
                    <a:pt x="1652" y="1765"/>
                  </a:lnTo>
                  <a:lnTo>
                    <a:pt x="1656" y="1754"/>
                  </a:lnTo>
                  <a:lnTo>
                    <a:pt x="1656" y="1458"/>
                  </a:lnTo>
                  <a:lnTo>
                    <a:pt x="1652" y="1446"/>
                  </a:lnTo>
                  <a:lnTo>
                    <a:pt x="1644" y="1438"/>
                  </a:lnTo>
                  <a:lnTo>
                    <a:pt x="1632" y="1434"/>
                  </a:lnTo>
                  <a:lnTo>
                    <a:pt x="1337" y="1434"/>
                  </a:lnTo>
                  <a:close/>
                  <a:moveTo>
                    <a:pt x="854" y="1434"/>
                  </a:moveTo>
                  <a:lnTo>
                    <a:pt x="842" y="1438"/>
                  </a:lnTo>
                  <a:lnTo>
                    <a:pt x="834" y="1446"/>
                  </a:lnTo>
                  <a:lnTo>
                    <a:pt x="831" y="1458"/>
                  </a:lnTo>
                  <a:lnTo>
                    <a:pt x="831" y="2154"/>
                  </a:lnTo>
                  <a:lnTo>
                    <a:pt x="834" y="2165"/>
                  </a:lnTo>
                  <a:lnTo>
                    <a:pt x="842" y="2172"/>
                  </a:lnTo>
                  <a:lnTo>
                    <a:pt x="854" y="2176"/>
                  </a:lnTo>
                  <a:lnTo>
                    <a:pt x="1149" y="2176"/>
                  </a:lnTo>
                  <a:lnTo>
                    <a:pt x="1161" y="2172"/>
                  </a:lnTo>
                  <a:lnTo>
                    <a:pt x="1169" y="2165"/>
                  </a:lnTo>
                  <a:lnTo>
                    <a:pt x="1173" y="2154"/>
                  </a:lnTo>
                  <a:lnTo>
                    <a:pt x="1173" y="1458"/>
                  </a:lnTo>
                  <a:lnTo>
                    <a:pt x="1169" y="1446"/>
                  </a:lnTo>
                  <a:lnTo>
                    <a:pt x="1161" y="1438"/>
                  </a:lnTo>
                  <a:lnTo>
                    <a:pt x="1149" y="1434"/>
                  </a:lnTo>
                  <a:lnTo>
                    <a:pt x="854" y="1434"/>
                  </a:lnTo>
                  <a:close/>
                  <a:moveTo>
                    <a:pt x="372" y="1434"/>
                  </a:moveTo>
                  <a:lnTo>
                    <a:pt x="360" y="1438"/>
                  </a:lnTo>
                  <a:lnTo>
                    <a:pt x="352" y="1446"/>
                  </a:lnTo>
                  <a:lnTo>
                    <a:pt x="350" y="1458"/>
                  </a:lnTo>
                  <a:lnTo>
                    <a:pt x="350" y="1754"/>
                  </a:lnTo>
                  <a:lnTo>
                    <a:pt x="352" y="1765"/>
                  </a:lnTo>
                  <a:lnTo>
                    <a:pt x="360" y="1773"/>
                  </a:lnTo>
                  <a:lnTo>
                    <a:pt x="372" y="1776"/>
                  </a:lnTo>
                  <a:lnTo>
                    <a:pt x="668" y="1776"/>
                  </a:lnTo>
                  <a:lnTo>
                    <a:pt x="679" y="1773"/>
                  </a:lnTo>
                  <a:lnTo>
                    <a:pt x="687" y="1765"/>
                  </a:lnTo>
                  <a:lnTo>
                    <a:pt x="691" y="1754"/>
                  </a:lnTo>
                  <a:lnTo>
                    <a:pt x="691" y="1458"/>
                  </a:lnTo>
                  <a:lnTo>
                    <a:pt x="687" y="1446"/>
                  </a:lnTo>
                  <a:lnTo>
                    <a:pt x="679" y="1438"/>
                  </a:lnTo>
                  <a:lnTo>
                    <a:pt x="668" y="1434"/>
                  </a:lnTo>
                  <a:lnTo>
                    <a:pt x="372" y="1434"/>
                  </a:lnTo>
                  <a:close/>
                  <a:moveTo>
                    <a:pt x="1337" y="962"/>
                  </a:moveTo>
                  <a:lnTo>
                    <a:pt x="1325" y="966"/>
                  </a:lnTo>
                  <a:lnTo>
                    <a:pt x="1317" y="973"/>
                  </a:lnTo>
                  <a:lnTo>
                    <a:pt x="1314" y="985"/>
                  </a:lnTo>
                  <a:lnTo>
                    <a:pt x="1314" y="1281"/>
                  </a:lnTo>
                  <a:lnTo>
                    <a:pt x="1317" y="1293"/>
                  </a:lnTo>
                  <a:lnTo>
                    <a:pt x="1325" y="1301"/>
                  </a:lnTo>
                  <a:lnTo>
                    <a:pt x="1337" y="1303"/>
                  </a:lnTo>
                  <a:lnTo>
                    <a:pt x="1632" y="1303"/>
                  </a:lnTo>
                  <a:lnTo>
                    <a:pt x="1644" y="1301"/>
                  </a:lnTo>
                  <a:lnTo>
                    <a:pt x="1652" y="1293"/>
                  </a:lnTo>
                  <a:lnTo>
                    <a:pt x="1656" y="1281"/>
                  </a:lnTo>
                  <a:lnTo>
                    <a:pt x="1656" y="985"/>
                  </a:lnTo>
                  <a:lnTo>
                    <a:pt x="1652" y="973"/>
                  </a:lnTo>
                  <a:lnTo>
                    <a:pt x="1644" y="966"/>
                  </a:lnTo>
                  <a:lnTo>
                    <a:pt x="1632" y="962"/>
                  </a:lnTo>
                  <a:lnTo>
                    <a:pt x="1337" y="962"/>
                  </a:lnTo>
                  <a:close/>
                  <a:moveTo>
                    <a:pt x="854" y="962"/>
                  </a:moveTo>
                  <a:lnTo>
                    <a:pt x="842" y="966"/>
                  </a:lnTo>
                  <a:lnTo>
                    <a:pt x="834" y="973"/>
                  </a:lnTo>
                  <a:lnTo>
                    <a:pt x="831" y="985"/>
                  </a:lnTo>
                  <a:lnTo>
                    <a:pt x="831" y="1281"/>
                  </a:lnTo>
                  <a:lnTo>
                    <a:pt x="834" y="1293"/>
                  </a:lnTo>
                  <a:lnTo>
                    <a:pt x="842" y="1301"/>
                  </a:lnTo>
                  <a:lnTo>
                    <a:pt x="854" y="1303"/>
                  </a:lnTo>
                  <a:lnTo>
                    <a:pt x="1149" y="1303"/>
                  </a:lnTo>
                  <a:lnTo>
                    <a:pt x="1161" y="1301"/>
                  </a:lnTo>
                  <a:lnTo>
                    <a:pt x="1169" y="1293"/>
                  </a:lnTo>
                  <a:lnTo>
                    <a:pt x="1173" y="1281"/>
                  </a:lnTo>
                  <a:lnTo>
                    <a:pt x="1173" y="985"/>
                  </a:lnTo>
                  <a:lnTo>
                    <a:pt x="1169" y="973"/>
                  </a:lnTo>
                  <a:lnTo>
                    <a:pt x="1161" y="966"/>
                  </a:lnTo>
                  <a:lnTo>
                    <a:pt x="1149" y="962"/>
                  </a:lnTo>
                  <a:lnTo>
                    <a:pt x="854" y="962"/>
                  </a:lnTo>
                  <a:close/>
                  <a:moveTo>
                    <a:pt x="372" y="962"/>
                  </a:moveTo>
                  <a:lnTo>
                    <a:pt x="360" y="966"/>
                  </a:lnTo>
                  <a:lnTo>
                    <a:pt x="352" y="973"/>
                  </a:lnTo>
                  <a:lnTo>
                    <a:pt x="350" y="985"/>
                  </a:lnTo>
                  <a:lnTo>
                    <a:pt x="350" y="1281"/>
                  </a:lnTo>
                  <a:lnTo>
                    <a:pt x="352" y="1293"/>
                  </a:lnTo>
                  <a:lnTo>
                    <a:pt x="360" y="1301"/>
                  </a:lnTo>
                  <a:lnTo>
                    <a:pt x="372" y="1303"/>
                  </a:lnTo>
                  <a:lnTo>
                    <a:pt x="668" y="1303"/>
                  </a:lnTo>
                  <a:lnTo>
                    <a:pt x="679" y="1301"/>
                  </a:lnTo>
                  <a:lnTo>
                    <a:pt x="687" y="1293"/>
                  </a:lnTo>
                  <a:lnTo>
                    <a:pt x="691" y="1281"/>
                  </a:lnTo>
                  <a:lnTo>
                    <a:pt x="691" y="985"/>
                  </a:lnTo>
                  <a:lnTo>
                    <a:pt x="687" y="973"/>
                  </a:lnTo>
                  <a:lnTo>
                    <a:pt x="679" y="966"/>
                  </a:lnTo>
                  <a:lnTo>
                    <a:pt x="668" y="962"/>
                  </a:lnTo>
                  <a:lnTo>
                    <a:pt x="372" y="962"/>
                  </a:lnTo>
                  <a:close/>
                  <a:moveTo>
                    <a:pt x="1337" y="484"/>
                  </a:moveTo>
                  <a:lnTo>
                    <a:pt x="1325" y="488"/>
                  </a:lnTo>
                  <a:lnTo>
                    <a:pt x="1317" y="496"/>
                  </a:lnTo>
                  <a:lnTo>
                    <a:pt x="1314" y="506"/>
                  </a:lnTo>
                  <a:lnTo>
                    <a:pt x="1314" y="803"/>
                  </a:lnTo>
                  <a:lnTo>
                    <a:pt x="1317" y="814"/>
                  </a:lnTo>
                  <a:lnTo>
                    <a:pt x="1325" y="823"/>
                  </a:lnTo>
                  <a:lnTo>
                    <a:pt x="1337" y="826"/>
                  </a:lnTo>
                  <a:lnTo>
                    <a:pt x="1632" y="826"/>
                  </a:lnTo>
                  <a:lnTo>
                    <a:pt x="1644" y="823"/>
                  </a:lnTo>
                  <a:lnTo>
                    <a:pt x="1652" y="814"/>
                  </a:lnTo>
                  <a:lnTo>
                    <a:pt x="1656" y="803"/>
                  </a:lnTo>
                  <a:lnTo>
                    <a:pt x="1656" y="506"/>
                  </a:lnTo>
                  <a:lnTo>
                    <a:pt x="1652" y="496"/>
                  </a:lnTo>
                  <a:lnTo>
                    <a:pt x="1644" y="488"/>
                  </a:lnTo>
                  <a:lnTo>
                    <a:pt x="1632" y="484"/>
                  </a:lnTo>
                  <a:lnTo>
                    <a:pt x="1337" y="484"/>
                  </a:lnTo>
                  <a:close/>
                  <a:moveTo>
                    <a:pt x="854" y="484"/>
                  </a:moveTo>
                  <a:lnTo>
                    <a:pt x="842" y="488"/>
                  </a:lnTo>
                  <a:lnTo>
                    <a:pt x="834" y="496"/>
                  </a:lnTo>
                  <a:lnTo>
                    <a:pt x="831" y="506"/>
                  </a:lnTo>
                  <a:lnTo>
                    <a:pt x="831" y="803"/>
                  </a:lnTo>
                  <a:lnTo>
                    <a:pt x="834" y="814"/>
                  </a:lnTo>
                  <a:lnTo>
                    <a:pt x="842" y="823"/>
                  </a:lnTo>
                  <a:lnTo>
                    <a:pt x="854" y="826"/>
                  </a:lnTo>
                  <a:lnTo>
                    <a:pt x="1149" y="826"/>
                  </a:lnTo>
                  <a:lnTo>
                    <a:pt x="1161" y="823"/>
                  </a:lnTo>
                  <a:lnTo>
                    <a:pt x="1169" y="814"/>
                  </a:lnTo>
                  <a:lnTo>
                    <a:pt x="1173" y="803"/>
                  </a:lnTo>
                  <a:lnTo>
                    <a:pt x="1173" y="506"/>
                  </a:lnTo>
                  <a:lnTo>
                    <a:pt x="1169" y="496"/>
                  </a:lnTo>
                  <a:lnTo>
                    <a:pt x="1161" y="488"/>
                  </a:lnTo>
                  <a:lnTo>
                    <a:pt x="1149" y="484"/>
                  </a:lnTo>
                  <a:lnTo>
                    <a:pt x="854" y="484"/>
                  </a:lnTo>
                  <a:close/>
                  <a:moveTo>
                    <a:pt x="372" y="484"/>
                  </a:moveTo>
                  <a:lnTo>
                    <a:pt x="360" y="488"/>
                  </a:lnTo>
                  <a:lnTo>
                    <a:pt x="352" y="496"/>
                  </a:lnTo>
                  <a:lnTo>
                    <a:pt x="350" y="506"/>
                  </a:lnTo>
                  <a:lnTo>
                    <a:pt x="350" y="803"/>
                  </a:lnTo>
                  <a:lnTo>
                    <a:pt x="352" y="814"/>
                  </a:lnTo>
                  <a:lnTo>
                    <a:pt x="360" y="823"/>
                  </a:lnTo>
                  <a:lnTo>
                    <a:pt x="372" y="826"/>
                  </a:lnTo>
                  <a:lnTo>
                    <a:pt x="668" y="826"/>
                  </a:lnTo>
                  <a:lnTo>
                    <a:pt x="679" y="823"/>
                  </a:lnTo>
                  <a:lnTo>
                    <a:pt x="687" y="814"/>
                  </a:lnTo>
                  <a:lnTo>
                    <a:pt x="691" y="803"/>
                  </a:lnTo>
                  <a:lnTo>
                    <a:pt x="691" y="506"/>
                  </a:lnTo>
                  <a:lnTo>
                    <a:pt x="687" y="496"/>
                  </a:lnTo>
                  <a:lnTo>
                    <a:pt x="679" y="488"/>
                  </a:lnTo>
                  <a:lnTo>
                    <a:pt x="668" y="484"/>
                  </a:lnTo>
                  <a:lnTo>
                    <a:pt x="372" y="484"/>
                  </a:lnTo>
                  <a:close/>
                  <a:moveTo>
                    <a:pt x="547" y="0"/>
                  </a:moveTo>
                  <a:lnTo>
                    <a:pt x="1456" y="0"/>
                  </a:lnTo>
                  <a:lnTo>
                    <a:pt x="1478" y="2"/>
                  </a:lnTo>
                  <a:lnTo>
                    <a:pt x="1498" y="10"/>
                  </a:lnTo>
                  <a:lnTo>
                    <a:pt x="1513" y="23"/>
                  </a:lnTo>
                  <a:lnTo>
                    <a:pt x="1526" y="40"/>
                  </a:lnTo>
                  <a:lnTo>
                    <a:pt x="1536" y="60"/>
                  </a:lnTo>
                  <a:lnTo>
                    <a:pt x="1538" y="81"/>
                  </a:lnTo>
                  <a:lnTo>
                    <a:pt x="1538" y="225"/>
                  </a:lnTo>
                  <a:lnTo>
                    <a:pt x="1759" y="225"/>
                  </a:lnTo>
                  <a:lnTo>
                    <a:pt x="1780" y="227"/>
                  </a:lnTo>
                  <a:lnTo>
                    <a:pt x="1800" y="235"/>
                  </a:lnTo>
                  <a:lnTo>
                    <a:pt x="1817" y="248"/>
                  </a:lnTo>
                  <a:lnTo>
                    <a:pt x="1830" y="265"/>
                  </a:lnTo>
                  <a:lnTo>
                    <a:pt x="1838" y="284"/>
                  </a:lnTo>
                  <a:lnTo>
                    <a:pt x="1841" y="306"/>
                  </a:lnTo>
                  <a:lnTo>
                    <a:pt x="1841" y="2090"/>
                  </a:lnTo>
                  <a:lnTo>
                    <a:pt x="1926" y="2090"/>
                  </a:lnTo>
                  <a:lnTo>
                    <a:pt x="1951" y="2094"/>
                  </a:lnTo>
                  <a:lnTo>
                    <a:pt x="1971" y="2104"/>
                  </a:lnTo>
                  <a:lnTo>
                    <a:pt x="1989" y="2121"/>
                  </a:lnTo>
                  <a:lnTo>
                    <a:pt x="1999" y="2142"/>
                  </a:lnTo>
                  <a:lnTo>
                    <a:pt x="2003" y="2167"/>
                  </a:lnTo>
                  <a:lnTo>
                    <a:pt x="2003" y="2436"/>
                  </a:lnTo>
                  <a:lnTo>
                    <a:pt x="1999" y="2459"/>
                  </a:lnTo>
                  <a:lnTo>
                    <a:pt x="1989" y="2481"/>
                  </a:lnTo>
                  <a:lnTo>
                    <a:pt x="1971" y="2498"/>
                  </a:lnTo>
                  <a:lnTo>
                    <a:pt x="1951" y="2509"/>
                  </a:lnTo>
                  <a:lnTo>
                    <a:pt x="1926" y="2513"/>
                  </a:lnTo>
                  <a:lnTo>
                    <a:pt x="79" y="2513"/>
                  </a:lnTo>
                  <a:lnTo>
                    <a:pt x="54" y="2509"/>
                  </a:lnTo>
                  <a:lnTo>
                    <a:pt x="31" y="2498"/>
                  </a:lnTo>
                  <a:lnTo>
                    <a:pt x="16" y="2481"/>
                  </a:lnTo>
                  <a:lnTo>
                    <a:pt x="4" y="2459"/>
                  </a:lnTo>
                  <a:lnTo>
                    <a:pt x="0" y="2436"/>
                  </a:lnTo>
                  <a:lnTo>
                    <a:pt x="0" y="2167"/>
                  </a:lnTo>
                  <a:lnTo>
                    <a:pt x="4" y="2142"/>
                  </a:lnTo>
                  <a:lnTo>
                    <a:pt x="16" y="2121"/>
                  </a:lnTo>
                  <a:lnTo>
                    <a:pt x="31" y="2104"/>
                  </a:lnTo>
                  <a:lnTo>
                    <a:pt x="54" y="2094"/>
                  </a:lnTo>
                  <a:lnTo>
                    <a:pt x="79" y="2090"/>
                  </a:lnTo>
                  <a:lnTo>
                    <a:pt x="162" y="2090"/>
                  </a:lnTo>
                  <a:lnTo>
                    <a:pt x="162" y="306"/>
                  </a:lnTo>
                  <a:lnTo>
                    <a:pt x="165" y="284"/>
                  </a:lnTo>
                  <a:lnTo>
                    <a:pt x="174" y="265"/>
                  </a:lnTo>
                  <a:lnTo>
                    <a:pt x="186" y="248"/>
                  </a:lnTo>
                  <a:lnTo>
                    <a:pt x="203" y="235"/>
                  </a:lnTo>
                  <a:lnTo>
                    <a:pt x="223" y="227"/>
                  </a:lnTo>
                  <a:lnTo>
                    <a:pt x="243" y="225"/>
                  </a:lnTo>
                  <a:lnTo>
                    <a:pt x="466" y="225"/>
                  </a:lnTo>
                  <a:lnTo>
                    <a:pt x="466" y="81"/>
                  </a:lnTo>
                  <a:lnTo>
                    <a:pt x="469" y="60"/>
                  </a:lnTo>
                  <a:lnTo>
                    <a:pt x="477" y="40"/>
                  </a:lnTo>
                  <a:lnTo>
                    <a:pt x="490" y="23"/>
                  </a:lnTo>
                  <a:lnTo>
                    <a:pt x="507" y="10"/>
                  </a:lnTo>
                  <a:lnTo>
                    <a:pt x="525" y="2"/>
                  </a:lnTo>
                  <a:lnTo>
                    <a:pt x="5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121" name="ZoneTexte 120">
            <a:extLst>
              <a:ext uri="{FF2B5EF4-FFF2-40B4-BE49-F238E27FC236}">
                <a16:creationId xmlns:a16="http://schemas.microsoft.com/office/drawing/2014/main" id="{C47C5667-8BF0-46F8-BC74-69A7BFEC5487}"/>
              </a:ext>
            </a:extLst>
          </p:cNvPr>
          <p:cNvSpPr txBox="1"/>
          <p:nvPr/>
        </p:nvSpPr>
        <p:spPr>
          <a:xfrm>
            <a:off x="5773822" y="3915054"/>
            <a:ext cx="3073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fr-FR" sz="1050" dirty="0">
                <a:latin typeface="Work Sans" panose="00000500000000000000" pitchFamily="2" charset="0"/>
                <a:cs typeface="Arial" pitchFamily="34" charset="0"/>
              </a:rPr>
              <a:t>Les recrutements de personnels administratifs non affectés à  la recherche en laboratoire, restent pris en charge par la composante. </a:t>
            </a:r>
            <a:endParaRPr lang="fr-FR" sz="1050" b="1" dirty="0">
              <a:latin typeface="Work Sans" panose="00000500000000000000" pitchFamily="2" charset="0"/>
              <a:cs typeface="Arial" pitchFamily="34" charset="0"/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4A5A5003-0EEE-404E-877A-5019B63E7EA1}"/>
              </a:ext>
            </a:extLst>
          </p:cNvPr>
          <p:cNvSpPr/>
          <p:nvPr/>
        </p:nvSpPr>
        <p:spPr>
          <a:xfrm>
            <a:off x="5234522" y="4013004"/>
            <a:ext cx="497537" cy="519680"/>
          </a:xfrm>
          <a:prstGeom prst="ellipse">
            <a:avLst/>
          </a:prstGeom>
          <a:noFill/>
          <a:ln w="9525">
            <a:solidFill>
              <a:srgbClr val="FF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b="1">
              <a:solidFill>
                <a:srgbClr val="00A69D"/>
              </a:solidFill>
            </a:endParaRPr>
          </a:p>
        </p:txBody>
      </p:sp>
      <p:pic>
        <p:nvPicPr>
          <p:cNvPr id="125" name="Image 124" descr="Une image contenant orange&#10;&#10;Description générée automatiquement">
            <a:extLst>
              <a:ext uri="{FF2B5EF4-FFF2-40B4-BE49-F238E27FC236}">
                <a16:creationId xmlns:a16="http://schemas.microsoft.com/office/drawing/2014/main" id="{EDEC5710-6740-4A7C-AC90-EB002D934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77" y="4071364"/>
            <a:ext cx="357026" cy="3570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701342-F3AC-4C3B-9B1E-90FEFA892B03}"/>
              </a:ext>
            </a:extLst>
          </p:cNvPr>
          <p:cNvSpPr/>
          <p:nvPr/>
        </p:nvSpPr>
        <p:spPr>
          <a:xfrm>
            <a:off x="0" y="1686036"/>
            <a:ext cx="4459889" cy="161674"/>
          </a:xfrm>
          <a:prstGeom prst="rect">
            <a:avLst/>
          </a:prstGeom>
          <a:solidFill>
            <a:srgbClr val="206782"/>
          </a:solidFill>
          <a:ln>
            <a:solidFill>
              <a:srgbClr val="20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05A7C82-1D77-40A8-809D-08EBAA3D5C28}"/>
              </a:ext>
            </a:extLst>
          </p:cNvPr>
          <p:cNvSpPr txBox="1"/>
          <p:nvPr/>
        </p:nvSpPr>
        <p:spPr>
          <a:xfrm>
            <a:off x="0" y="1646803"/>
            <a:ext cx="4220995" cy="27699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chemeClr val="bg1"/>
                </a:solidFill>
                <a:latin typeface="Work Sans" panose="00000500000000000000" pitchFamily="2" charset="0"/>
              </a:rPr>
              <a:t>Périmètre actuel de déploiement 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CFD8FA-CAF2-41CF-9EF4-18C1867E7117}"/>
              </a:ext>
            </a:extLst>
          </p:cNvPr>
          <p:cNvSpPr/>
          <p:nvPr/>
        </p:nvSpPr>
        <p:spPr>
          <a:xfrm>
            <a:off x="3913" y="3439080"/>
            <a:ext cx="4459889" cy="161674"/>
          </a:xfrm>
          <a:prstGeom prst="rect">
            <a:avLst/>
          </a:prstGeom>
          <a:solidFill>
            <a:srgbClr val="757AA3"/>
          </a:solidFill>
          <a:ln>
            <a:solidFill>
              <a:srgbClr val="75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664FBFE-2CA9-4141-A020-C9D107DEA4B0}"/>
              </a:ext>
            </a:extLst>
          </p:cNvPr>
          <p:cNvSpPr txBox="1"/>
          <p:nvPr/>
        </p:nvSpPr>
        <p:spPr>
          <a:xfrm>
            <a:off x="-7637" y="3394447"/>
            <a:ext cx="4427538" cy="27699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chemeClr val="bg1"/>
                </a:solidFill>
                <a:latin typeface="Work Sans" panose="00000500000000000000" pitchFamily="2" charset="0"/>
              </a:rPr>
              <a:t>Périmètre cible :</a:t>
            </a:r>
          </a:p>
        </p:txBody>
      </p:sp>
      <p:grpSp>
        <p:nvGrpSpPr>
          <p:cNvPr id="39" name="Group 136">
            <a:extLst>
              <a:ext uri="{FF2B5EF4-FFF2-40B4-BE49-F238E27FC236}">
                <a16:creationId xmlns:a16="http://schemas.microsoft.com/office/drawing/2014/main" id="{A3BFB049-2657-4E74-A5AE-ECF19E41A6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7905" y="3700421"/>
            <a:ext cx="197288" cy="219087"/>
            <a:chOff x="2073" y="2829"/>
            <a:chExt cx="181" cy="201"/>
          </a:xfrm>
          <a:solidFill>
            <a:schemeClr val="tx1"/>
          </a:solidFill>
        </p:grpSpPr>
        <p:sp>
          <p:nvSpPr>
            <p:cNvPr id="40" name="Freeform 138">
              <a:extLst>
                <a:ext uri="{FF2B5EF4-FFF2-40B4-BE49-F238E27FC236}">
                  <a16:creationId xmlns:a16="http://schemas.microsoft.com/office/drawing/2014/main" id="{4D7056C7-9875-428D-A8D9-5F7911A6F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845"/>
              <a:ext cx="45" cy="46"/>
            </a:xfrm>
            <a:custGeom>
              <a:avLst/>
              <a:gdLst>
                <a:gd name="T0" fmla="*/ 384 w 767"/>
                <a:gd name="T1" fmla="*/ 0 h 770"/>
                <a:gd name="T2" fmla="*/ 432 w 767"/>
                <a:gd name="T3" fmla="*/ 3 h 770"/>
                <a:gd name="T4" fmla="*/ 477 w 767"/>
                <a:gd name="T5" fmla="*/ 12 h 770"/>
                <a:gd name="T6" fmla="*/ 522 w 767"/>
                <a:gd name="T7" fmla="*/ 26 h 770"/>
                <a:gd name="T8" fmla="*/ 563 w 767"/>
                <a:gd name="T9" fmla="*/ 46 h 770"/>
                <a:gd name="T10" fmla="*/ 603 w 767"/>
                <a:gd name="T11" fmla="*/ 70 h 770"/>
                <a:gd name="T12" fmla="*/ 638 w 767"/>
                <a:gd name="T13" fmla="*/ 98 h 770"/>
                <a:gd name="T14" fmla="*/ 670 w 767"/>
                <a:gd name="T15" fmla="*/ 130 h 770"/>
                <a:gd name="T16" fmla="*/ 698 w 767"/>
                <a:gd name="T17" fmla="*/ 165 h 770"/>
                <a:gd name="T18" fmla="*/ 722 w 767"/>
                <a:gd name="T19" fmla="*/ 204 h 770"/>
                <a:gd name="T20" fmla="*/ 741 w 767"/>
                <a:gd name="T21" fmla="*/ 245 h 770"/>
                <a:gd name="T22" fmla="*/ 755 w 767"/>
                <a:gd name="T23" fmla="*/ 290 h 770"/>
                <a:gd name="T24" fmla="*/ 764 w 767"/>
                <a:gd name="T25" fmla="*/ 337 h 770"/>
                <a:gd name="T26" fmla="*/ 767 w 767"/>
                <a:gd name="T27" fmla="*/ 385 h 770"/>
                <a:gd name="T28" fmla="*/ 764 w 767"/>
                <a:gd name="T29" fmla="*/ 433 h 770"/>
                <a:gd name="T30" fmla="*/ 755 w 767"/>
                <a:gd name="T31" fmla="*/ 480 h 770"/>
                <a:gd name="T32" fmla="*/ 741 w 767"/>
                <a:gd name="T33" fmla="*/ 523 h 770"/>
                <a:gd name="T34" fmla="*/ 722 w 767"/>
                <a:gd name="T35" fmla="*/ 566 h 770"/>
                <a:gd name="T36" fmla="*/ 698 w 767"/>
                <a:gd name="T37" fmla="*/ 604 h 770"/>
                <a:gd name="T38" fmla="*/ 670 w 767"/>
                <a:gd name="T39" fmla="*/ 640 h 770"/>
                <a:gd name="T40" fmla="*/ 638 w 767"/>
                <a:gd name="T41" fmla="*/ 672 h 770"/>
                <a:gd name="T42" fmla="*/ 603 w 767"/>
                <a:gd name="T43" fmla="*/ 700 h 770"/>
                <a:gd name="T44" fmla="*/ 563 w 767"/>
                <a:gd name="T45" fmla="*/ 724 h 770"/>
                <a:gd name="T46" fmla="*/ 522 w 767"/>
                <a:gd name="T47" fmla="*/ 744 h 770"/>
                <a:gd name="T48" fmla="*/ 477 w 767"/>
                <a:gd name="T49" fmla="*/ 757 h 770"/>
                <a:gd name="T50" fmla="*/ 432 w 767"/>
                <a:gd name="T51" fmla="*/ 767 h 770"/>
                <a:gd name="T52" fmla="*/ 384 w 767"/>
                <a:gd name="T53" fmla="*/ 770 h 770"/>
                <a:gd name="T54" fmla="*/ 335 w 767"/>
                <a:gd name="T55" fmla="*/ 767 h 770"/>
                <a:gd name="T56" fmla="*/ 289 w 767"/>
                <a:gd name="T57" fmla="*/ 757 h 770"/>
                <a:gd name="T58" fmla="*/ 245 w 767"/>
                <a:gd name="T59" fmla="*/ 744 h 770"/>
                <a:gd name="T60" fmla="*/ 203 w 767"/>
                <a:gd name="T61" fmla="*/ 724 h 770"/>
                <a:gd name="T62" fmla="*/ 164 w 767"/>
                <a:gd name="T63" fmla="*/ 700 h 770"/>
                <a:gd name="T64" fmla="*/ 129 w 767"/>
                <a:gd name="T65" fmla="*/ 672 h 770"/>
                <a:gd name="T66" fmla="*/ 96 w 767"/>
                <a:gd name="T67" fmla="*/ 640 h 770"/>
                <a:gd name="T68" fmla="*/ 68 w 767"/>
                <a:gd name="T69" fmla="*/ 604 h 770"/>
                <a:gd name="T70" fmla="*/ 45 w 767"/>
                <a:gd name="T71" fmla="*/ 566 h 770"/>
                <a:gd name="T72" fmla="*/ 26 w 767"/>
                <a:gd name="T73" fmla="*/ 523 h 770"/>
                <a:gd name="T74" fmla="*/ 11 w 767"/>
                <a:gd name="T75" fmla="*/ 480 h 770"/>
                <a:gd name="T76" fmla="*/ 3 w 767"/>
                <a:gd name="T77" fmla="*/ 433 h 770"/>
                <a:gd name="T78" fmla="*/ 0 w 767"/>
                <a:gd name="T79" fmla="*/ 385 h 770"/>
                <a:gd name="T80" fmla="*/ 3 w 767"/>
                <a:gd name="T81" fmla="*/ 337 h 770"/>
                <a:gd name="T82" fmla="*/ 11 w 767"/>
                <a:gd name="T83" fmla="*/ 290 h 770"/>
                <a:gd name="T84" fmla="*/ 26 w 767"/>
                <a:gd name="T85" fmla="*/ 245 h 770"/>
                <a:gd name="T86" fmla="*/ 45 w 767"/>
                <a:gd name="T87" fmla="*/ 204 h 770"/>
                <a:gd name="T88" fmla="*/ 68 w 767"/>
                <a:gd name="T89" fmla="*/ 165 h 770"/>
                <a:gd name="T90" fmla="*/ 96 w 767"/>
                <a:gd name="T91" fmla="*/ 130 h 770"/>
                <a:gd name="T92" fmla="*/ 129 w 767"/>
                <a:gd name="T93" fmla="*/ 98 h 770"/>
                <a:gd name="T94" fmla="*/ 164 w 767"/>
                <a:gd name="T95" fmla="*/ 70 h 770"/>
                <a:gd name="T96" fmla="*/ 203 w 767"/>
                <a:gd name="T97" fmla="*/ 46 h 770"/>
                <a:gd name="T98" fmla="*/ 245 w 767"/>
                <a:gd name="T99" fmla="*/ 26 h 770"/>
                <a:gd name="T100" fmla="*/ 289 w 767"/>
                <a:gd name="T101" fmla="*/ 12 h 770"/>
                <a:gd name="T102" fmla="*/ 335 w 767"/>
                <a:gd name="T103" fmla="*/ 3 h 770"/>
                <a:gd name="T104" fmla="*/ 384 w 767"/>
                <a:gd name="T105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7" h="770">
                  <a:moveTo>
                    <a:pt x="384" y="0"/>
                  </a:moveTo>
                  <a:lnTo>
                    <a:pt x="432" y="3"/>
                  </a:lnTo>
                  <a:lnTo>
                    <a:pt x="477" y="12"/>
                  </a:lnTo>
                  <a:lnTo>
                    <a:pt x="522" y="26"/>
                  </a:lnTo>
                  <a:lnTo>
                    <a:pt x="563" y="46"/>
                  </a:lnTo>
                  <a:lnTo>
                    <a:pt x="603" y="70"/>
                  </a:lnTo>
                  <a:lnTo>
                    <a:pt x="638" y="98"/>
                  </a:lnTo>
                  <a:lnTo>
                    <a:pt x="670" y="130"/>
                  </a:lnTo>
                  <a:lnTo>
                    <a:pt x="698" y="165"/>
                  </a:lnTo>
                  <a:lnTo>
                    <a:pt x="722" y="204"/>
                  </a:lnTo>
                  <a:lnTo>
                    <a:pt x="741" y="245"/>
                  </a:lnTo>
                  <a:lnTo>
                    <a:pt x="755" y="290"/>
                  </a:lnTo>
                  <a:lnTo>
                    <a:pt x="764" y="337"/>
                  </a:lnTo>
                  <a:lnTo>
                    <a:pt x="767" y="385"/>
                  </a:lnTo>
                  <a:lnTo>
                    <a:pt x="764" y="433"/>
                  </a:lnTo>
                  <a:lnTo>
                    <a:pt x="755" y="480"/>
                  </a:lnTo>
                  <a:lnTo>
                    <a:pt x="741" y="523"/>
                  </a:lnTo>
                  <a:lnTo>
                    <a:pt x="722" y="566"/>
                  </a:lnTo>
                  <a:lnTo>
                    <a:pt x="698" y="604"/>
                  </a:lnTo>
                  <a:lnTo>
                    <a:pt x="670" y="640"/>
                  </a:lnTo>
                  <a:lnTo>
                    <a:pt x="638" y="672"/>
                  </a:lnTo>
                  <a:lnTo>
                    <a:pt x="603" y="700"/>
                  </a:lnTo>
                  <a:lnTo>
                    <a:pt x="563" y="724"/>
                  </a:lnTo>
                  <a:lnTo>
                    <a:pt x="522" y="744"/>
                  </a:lnTo>
                  <a:lnTo>
                    <a:pt x="477" y="757"/>
                  </a:lnTo>
                  <a:lnTo>
                    <a:pt x="432" y="767"/>
                  </a:lnTo>
                  <a:lnTo>
                    <a:pt x="384" y="770"/>
                  </a:lnTo>
                  <a:lnTo>
                    <a:pt x="335" y="767"/>
                  </a:lnTo>
                  <a:lnTo>
                    <a:pt x="289" y="757"/>
                  </a:lnTo>
                  <a:lnTo>
                    <a:pt x="245" y="744"/>
                  </a:lnTo>
                  <a:lnTo>
                    <a:pt x="203" y="724"/>
                  </a:lnTo>
                  <a:lnTo>
                    <a:pt x="164" y="700"/>
                  </a:lnTo>
                  <a:lnTo>
                    <a:pt x="129" y="672"/>
                  </a:lnTo>
                  <a:lnTo>
                    <a:pt x="96" y="640"/>
                  </a:lnTo>
                  <a:lnTo>
                    <a:pt x="68" y="604"/>
                  </a:lnTo>
                  <a:lnTo>
                    <a:pt x="45" y="566"/>
                  </a:lnTo>
                  <a:lnTo>
                    <a:pt x="26" y="523"/>
                  </a:lnTo>
                  <a:lnTo>
                    <a:pt x="11" y="480"/>
                  </a:lnTo>
                  <a:lnTo>
                    <a:pt x="3" y="433"/>
                  </a:lnTo>
                  <a:lnTo>
                    <a:pt x="0" y="385"/>
                  </a:lnTo>
                  <a:lnTo>
                    <a:pt x="3" y="337"/>
                  </a:lnTo>
                  <a:lnTo>
                    <a:pt x="11" y="290"/>
                  </a:lnTo>
                  <a:lnTo>
                    <a:pt x="26" y="245"/>
                  </a:lnTo>
                  <a:lnTo>
                    <a:pt x="45" y="204"/>
                  </a:lnTo>
                  <a:lnTo>
                    <a:pt x="68" y="165"/>
                  </a:lnTo>
                  <a:lnTo>
                    <a:pt x="96" y="130"/>
                  </a:lnTo>
                  <a:lnTo>
                    <a:pt x="129" y="98"/>
                  </a:lnTo>
                  <a:lnTo>
                    <a:pt x="164" y="70"/>
                  </a:lnTo>
                  <a:lnTo>
                    <a:pt x="203" y="46"/>
                  </a:lnTo>
                  <a:lnTo>
                    <a:pt x="245" y="26"/>
                  </a:lnTo>
                  <a:lnTo>
                    <a:pt x="289" y="12"/>
                  </a:lnTo>
                  <a:lnTo>
                    <a:pt x="335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1" name="Freeform 139">
              <a:extLst>
                <a:ext uri="{FF2B5EF4-FFF2-40B4-BE49-F238E27FC236}">
                  <a16:creationId xmlns:a16="http://schemas.microsoft.com/office/drawing/2014/main" id="{325F8932-E9E3-4FFA-9280-8C977CAA5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2896"/>
              <a:ext cx="77" cy="133"/>
            </a:xfrm>
            <a:custGeom>
              <a:avLst/>
              <a:gdLst>
                <a:gd name="T0" fmla="*/ 394 w 1309"/>
                <a:gd name="T1" fmla="*/ 3 h 2258"/>
                <a:gd name="T2" fmla="*/ 481 w 1309"/>
                <a:gd name="T3" fmla="*/ 27 h 2258"/>
                <a:gd name="T4" fmla="*/ 558 w 1309"/>
                <a:gd name="T5" fmla="*/ 72 h 2258"/>
                <a:gd name="T6" fmla="*/ 620 w 1309"/>
                <a:gd name="T7" fmla="*/ 135 h 2258"/>
                <a:gd name="T8" fmla="*/ 665 w 1309"/>
                <a:gd name="T9" fmla="*/ 212 h 2258"/>
                <a:gd name="T10" fmla="*/ 689 w 1309"/>
                <a:gd name="T11" fmla="*/ 299 h 2258"/>
                <a:gd name="T12" fmla="*/ 692 w 1309"/>
                <a:gd name="T13" fmla="*/ 858 h 2258"/>
                <a:gd name="T14" fmla="*/ 1070 w 1309"/>
                <a:gd name="T15" fmla="*/ 861 h 2258"/>
                <a:gd name="T16" fmla="*/ 1147 w 1309"/>
                <a:gd name="T17" fmla="*/ 884 h 2258"/>
                <a:gd name="T18" fmla="*/ 1212 w 1309"/>
                <a:gd name="T19" fmla="*/ 927 h 2258"/>
                <a:gd name="T20" fmla="*/ 1263 w 1309"/>
                <a:gd name="T21" fmla="*/ 986 h 2258"/>
                <a:gd name="T22" fmla="*/ 1296 w 1309"/>
                <a:gd name="T23" fmla="*/ 1058 h 2258"/>
                <a:gd name="T24" fmla="*/ 1309 w 1309"/>
                <a:gd name="T25" fmla="*/ 1139 h 2258"/>
                <a:gd name="T26" fmla="*/ 1306 w 1309"/>
                <a:gd name="T27" fmla="*/ 2198 h 2258"/>
                <a:gd name="T28" fmla="*/ 1285 w 1309"/>
                <a:gd name="T29" fmla="*/ 2235 h 2258"/>
                <a:gd name="T30" fmla="*/ 1249 w 1309"/>
                <a:gd name="T31" fmla="*/ 2256 h 2258"/>
                <a:gd name="T32" fmla="*/ 845 w 1309"/>
                <a:gd name="T33" fmla="*/ 2258 h 2258"/>
                <a:gd name="T34" fmla="*/ 803 w 1309"/>
                <a:gd name="T35" fmla="*/ 2247 h 2258"/>
                <a:gd name="T36" fmla="*/ 774 w 1309"/>
                <a:gd name="T37" fmla="*/ 2218 h 2258"/>
                <a:gd name="T38" fmla="*/ 764 w 1309"/>
                <a:gd name="T39" fmla="*/ 2177 h 2258"/>
                <a:gd name="T40" fmla="*/ 332 w 1309"/>
                <a:gd name="T41" fmla="*/ 1399 h 2258"/>
                <a:gd name="T42" fmla="*/ 244 w 1309"/>
                <a:gd name="T43" fmla="*/ 1388 h 2258"/>
                <a:gd name="T44" fmla="*/ 164 w 1309"/>
                <a:gd name="T45" fmla="*/ 1354 h 2258"/>
                <a:gd name="T46" fmla="*/ 98 w 1309"/>
                <a:gd name="T47" fmla="*/ 1302 h 2258"/>
                <a:gd name="T48" fmla="*/ 46 w 1309"/>
                <a:gd name="T49" fmla="*/ 1235 h 2258"/>
                <a:gd name="T50" fmla="*/ 13 w 1309"/>
                <a:gd name="T51" fmla="*/ 1156 h 2258"/>
                <a:gd name="T52" fmla="*/ 0 w 1309"/>
                <a:gd name="T53" fmla="*/ 1067 h 2258"/>
                <a:gd name="T54" fmla="*/ 3 w 1309"/>
                <a:gd name="T55" fmla="*/ 299 h 2258"/>
                <a:gd name="T56" fmla="*/ 27 w 1309"/>
                <a:gd name="T57" fmla="*/ 212 h 2258"/>
                <a:gd name="T58" fmla="*/ 73 w 1309"/>
                <a:gd name="T59" fmla="*/ 135 h 2258"/>
                <a:gd name="T60" fmla="*/ 135 w 1309"/>
                <a:gd name="T61" fmla="*/ 72 h 2258"/>
                <a:gd name="T62" fmla="*/ 212 w 1309"/>
                <a:gd name="T63" fmla="*/ 27 h 2258"/>
                <a:gd name="T64" fmla="*/ 299 w 1309"/>
                <a:gd name="T65" fmla="*/ 3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9" h="2258">
                  <a:moveTo>
                    <a:pt x="347" y="0"/>
                  </a:moveTo>
                  <a:lnTo>
                    <a:pt x="394" y="3"/>
                  </a:lnTo>
                  <a:lnTo>
                    <a:pt x="438" y="12"/>
                  </a:lnTo>
                  <a:lnTo>
                    <a:pt x="481" y="27"/>
                  </a:lnTo>
                  <a:lnTo>
                    <a:pt x="521" y="47"/>
                  </a:lnTo>
                  <a:lnTo>
                    <a:pt x="558" y="72"/>
                  </a:lnTo>
                  <a:lnTo>
                    <a:pt x="591" y="102"/>
                  </a:lnTo>
                  <a:lnTo>
                    <a:pt x="620" y="135"/>
                  </a:lnTo>
                  <a:lnTo>
                    <a:pt x="645" y="171"/>
                  </a:lnTo>
                  <a:lnTo>
                    <a:pt x="665" y="212"/>
                  </a:lnTo>
                  <a:lnTo>
                    <a:pt x="680" y="255"/>
                  </a:lnTo>
                  <a:lnTo>
                    <a:pt x="689" y="299"/>
                  </a:lnTo>
                  <a:lnTo>
                    <a:pt x="692" y="346"/>
                  </a:lnTo>
                  <a:lnTo>
                    <a:pt x="692" y="858"/>
                  </a:lnTo>
                  <a:lnTo>
                    <a:pt x="1029" y="858"/>
                  </a:lnTo>
                  <a:lnTo>
                    <a:pt x="1070" y="861"/>
                  </a:lnTo>
                  <a:lnTo>
                    <a:pt x="1110" y="870"/>
                  </a:lnTo>
                  <a:lnTo>
                    <a:pt x="1147" y="884"/>
                  </a:lnTo>
                  <a:lnTo>
                    <a:pt x="1181" y="903"/>
                  </a:lnTo>
                  <a:lnTo>
                    <a:pt x="1212" y="927"/>
                  </a:lnTo>
                  <a:lnTo>
                    <a:pt x="1240" y="955"/>
                  </a:lnTo>
                  <a:lnTo>
                    <a:pt x="1263" y="986"/>
                  </a:lnTo>
                  <a:lnTo>
                    <a:pt x="1283" y="1020"/>
                  </a:lnTo>
                  <a:lnTo>
                    <a:pt x="1296" y="1058"/>
                  </a:lnTo>
                  <a:lnTo>
                    <a:pt x="1306" y="1097"/>
                  </a:lnTo>
                  <a:lnTo>
                    <a:pt x="1309" y="1139"/>
                  </a:lnTo>
                  <a:lnTo>
                    <a:pt x="1309" y="2177"/>
                  </a:lnTo>
                  <a:lnTo>
                    <a:pt x="1306" y="2198"/>
                  </a:lnTo>
                  <a:lnTo>
                    <a:pt x="1297" y="2218"/>
                  </a:lnTo>
                  <a:lnTo>
                    <a:pt x="1285" y="2235"/>
                  </a:lnTo>
                  <a:lnTo>
                    <a:pt x="1268" y="2247"/>
                  </a:lnTo>
                  <a:lnTo>
                    <a:pt x="1249" y="2256"/>
                  </a:lnTo>
                  <a:lnTo>
                    <a:pt x="1228" y="2258"/>
                  </a:lnTo>
                  <a:lnTo>
                    <a:pt x="845" y="2258"/>
                  </a:lnTo>
                  <a:lnTo>
                    <a:pt x="823" y="2256"/>
                  </a:lnTo>
                  <a:lnTo>
                    <a:pt x="803" y="2247"/>
                  </a:lnTo>
                  <a:lnTo>
                    <a:pt x="788" y="2235"/>
                  </a:lnTo>
                  <a:lnTo>
                    <a:pt x="774" y="2218"/>
                  </a:lnTo>
                  <a:lnTo>
                    <a:pt x="767" y="2198"/>
                  </a:lnTo>
                  <a:lnTo>
                    <a:pt x="764" y="2177"/>
                  </a:lnTo>
                  <a:lnTo>
                    <a:pt x="764" y="1399"/>
                  </a:lnTo>
                  <a:lnTo>
                    <a:pt x="332" y="1399"/>
                  </a:lnTo>
                  <a:lnTo>
                    <a:pt x="287" y="1397"/>
                  </a:lnTo>
                  <a:lnTo>
                    <a:pt x="244" y="1388"/>
                  </a:lnTo>
                  <a:lnTo>
                    <a:pt x="203" y="1373"/>
                  </a:lnTo>
                  <a:lnTo>
                    <a:pt x="164" y="1354"/>
                  </a:lnTo>
                  <a:lnTo>
                    <a:pt x="129" y="1331"/>
                  </a:lnTo>
                  <a:lnTo>
                    <a:pt x="98" y="1302"/>
                  </a:lnTo>
                  <a:lnTo>
                    <a:pt x="70" y="1270"/>
                  </a:lnTo>
                  <a:lnTo>
                    <a:pt x="46" y="1235"/>
                  </a:lnTo>
                  <a:lnTo>
                    <a:pt x="26" y="1196"/>
                  </a:lnTo>
                  <a:lnTo>
                    <a:pt x="13" y="1156"/>
                  </a:lnTo>
                  <a:lnTo>
                    <a:pt x="3" y="1112"/>
                  </a:lnTo>
                  <a:lnTo>
                    <a:pt x="0" y="1067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5"/>
                  </a:lnTo>
                  <a:lnTo>
                    <a:pt x="27" y="212"/>
                  </a:lnTo>
                  <a:lnTo>
                    <a:pt x="48" y="171"/>
                  </a:lnTo>
                  <a:lnTo>
                    <a:pt x="73" y="135"/>
                  </a:lnTo>
                  <a:lnTo>
                    <a:pt x="102" y="102"/>
                  </a:lnTo>
                  <a:lnTo>
                    <a:pt x="135" y="72"/>
                  </a:lnTo>
                  <a:lnTo>
                    <a:pt x="172" y="47"/>
                  </a:lnTo>
                  <a:lnTo>
                    <a:pt x="212" y="27"/>
                  </a:lnTo>
                  <a:lnTo>
                    <a:pt x="255" y="12"/>
                  </a:lnTo>
                  <a:lnTo>
                    <a:pt x="299" y="3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2" name="Freeform 140">
              <a:extLst>
                <a:ext uri="{FF2B5EF4-FFF2-40B4-BE49-F238E27FC236}">
                  <a16:creationId xmlns:a16="http://schemas.microsoft.com/office/drawing/2014/main" id="{BC18C692-FACC-43E8-A3DC-062D45F5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829"/>
              <a:ext cx="34" cy="68"/>
            </a:xfrm>
            <a:custGeom>
              <a:avLst/>
              <a:gdLst>
                <a:gd name="T0" fmla="*/ 473 w 579"/>
                <a:gd name="T1" fmla="*/ 0 h 1156"/>
                <a:gd name="T2" fmla="*/ 495 w 579"/>
                <a:gd name="T3" fmla="*/ 1 h 1156"/>
                <a:gd name="T4" fmla="*/ 517 w 579"/>
                <a:gd name="T5" fmla="*/ 6 h 1156"/>
                <a:gd name="T6" fmla="*/ 537 w 579"/>
                <a:gd name="T7" fmla="*/ 18 h 1156"/>
                <a:gd name="T8" fmla="*/ 554 w 579"/>
                <a:gd name="T9" fmla="*/ 32 h 1156"/>
                <a:gd name="T10" fmla="*/ 566 w 579"/>
                <a:gd name="T11" fmla="*/ 50 h 1156"/>
                <a:gd name="T12" fmla="*/ 575 w 579"/>
                <a:gd name="T13" fmla="*/ 70 h 1156"/>
                <a:gd name="T14" fmla="*/ 579 w 579"/>
                <a:gd name="T15" fmla="*/ 91 h 1156"/>
                <a:gd name="T16" fmla="*/ 578 w 579"/>
                <a:gd name="T17" fmla="*/ 114 h 1156"/>
                <a:gd name="T18" fmla="*/ 572 w 579"/>
                <a:gd name="T19" fmla="*/ 135 h 1156"/>
                <a:gd name="T20" fmla="*/ 190 w 579"/>
                <a:gd name="T21" fmla="*/ 1095 h 1156"/>
                <a:gd name="T22" fmla="*/ 180 w 579"/>
                <a:gd name="T23" fmla="*/ 1113 h 1156"/>
                <a:gd name="T24" fmla="*/ 168 w 579"/>
                <a:gd name="T25" fmla="*/ 1128 h 1156"/>
                <a:gd name="T26" fmla="*/ 152 w 579"/>
                <a:gd name="T27" fmla="*/ 1141 h 1156"/>
                <a:gd name="T28" fmla="*/ 136 w 579"/>
                <a:gd name="T29" fmla="*/ 1149 h 1156"/>
                <a:gd name="T30" fmla="*/ 117 w 579"/>
                <a:gd name="T31" fmla="*/ 1155 h 1156"/>
                <a:gd name="T32" fmla="*/ 97 w 579"/>
                <a:gd name="T33" fmla="*/ 1156 h 1156"/>
                <a:gd name="T34" fmla="*/ 80 w 579"/>
                <a:gd name="T35" fmla="*/ 1155 h 1156"/>
                <a:gd name="T36" fmla="*/ 61 w 579"/>
                <a:gd name="T37" fmla="*/ 1150 h 1156"/>
                <a:gd name="T38" fmla="*/ 41 w 579"/>
                <a:gd name="T39" fmla="*/ 1139 h 1156"/>
                <a:gd name="T40" fmla="*/ 25 w 579"/>
                <a:gd name="T41" fmla="*/ 1124 h 1156"/>
                <a:gd name="T42" fmla="*/ 12 w 579"/>
                <a:gd name="T43" fmla="*/ 1106 h 1156"/>
                <a:gd name="T44" fmla="*/ 4 w 579"/>
                <a:gd name="T45" fmla="*/ 1087 h 1156"/>
                <a:gd name="T46" fmla="*/ 0 w 579"/>
                <a:gd name="T47" fmla="*/ 1066 h 1156"/>
                <a:gd name="T48" fmla="*/ 1 w 579"/>
                <a:gd name="T49" fmla="*/ 1043 h 1156"/>
                <a:gd name="T50" fmla="*/ 6 w 579"/>
                <a:gd name="T51" fmla="*/ 1021 h 1156"/>
                <a:gd name="T52" fmla="*/ 389 w 579"/>
                <a:gd name="T53" fmla="*/ 62 h 1156"/>
                <a:gd name="T54" fmla="*/ 399 w 579"/>
                <a:gd name="T55" fmla="*/ 42 h 1156"/>
                <a:gd name="T56" fmla="*/ 414 w 579"/>
                <a:gd name="T57" fmla="*/ 25 h 1156"/>
                <a:gd name="T58" fmla="*/ 431 w 579"/>
                <a:gd name="T59" fmla="*/ 13 h 1156"/>
                <a:gd name="T60" fmla="*/ 452 w 579"/>
                <a:gd name="T61" fmla="*/ 4 h 1156"/>
                <a:gd name="T62" fmla="*/ 473 w 579"/>
                <a:gd name="T63" fmla="*/ 0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9" h="1156">
                  <a:moveTo>
                    <a:pt x="473" y="0"/>
                  </a:moveTo>
                  <a:lnTo>
                    <a:pt x="495" y="1"/>
                  </a:lnTo>
                  <a:lnTo>
                    <a:pt x="517" y="6"/>
                  </a:lnTo>
                  <a:lnTo>
                    <a:pt x="537" y="18"/>
                  </a:lnTo>
                  <a:lnTo>
                    <a:pt x="554" y="32"/>
                  </a:lnTo>
                  <a:lnTo>
                    <a:pt x="566" y="50"/>
                  </a:lnTo>
                  <a:lnTo>
                    <a:pt x="575" y="70"/>
                  </a:lnTo>
                  <a:lnTo>
                    <a:pt x="579" y="91"/>
                  </a:lnTo>
                  <a:lnTo>
                    <a:pt x="578" y="114"/>
                  </a:lnTo>
                  <a:lnTo>
                    <a:pt x="572" y="135"/>
                  </a:lnTo>
                  <a:lnTo>
                    <a:pt x="190" y="1095"/>
                  </a:lnTo>
                  <a:lnTo>
                    <a:pt x="180" y="1113"/>
                  </a:lnTo>
                  <a:lnTo>
                    <a:pt x="168" y="1128"/>
                  </a:lnTo>
                  <a:lnTo>
                    <a:pt x="152" y="1141"/>
                  </a:lnTo>
                  <a:lnTo>
                    <a:pt x="136" y="1149"/>
                  </a:lnTo>
                  <a:lnTo>
                    <a:pt x="117" y="1155"/>
                  </a:lnTo>
                  <a:lnTo>
                    <a:pt x="97" y="1156"/>
                  </a:lnTo>
                  <a:lnTo>
                    <a:pt x="80" y="1155"/>
                  </a:lnTo>
                  <a:lnTo>
                    <a:pt x="61" y="1150"/>
                  </a:lnTo>
                  <a:lnTo>
                    <a:pt x="41" y="1139"/>
                  </a:lnTo>
                  <a:lnTo>
                    <a:pt x="25" y="1124"/>
                  </a:lnTo>
                  <a:lnTo>
                    <a:pt x="12" y="1106"/>
                  </a:lnTo>
                  <a:lnTo>
                    <a:pt x="4" y="1087"/>
                  </a:lnTo>
                  <a:lnTo>
                    <a:pt x="0" y="1066"/>
                  </a:lnTo>
                  <a:lnTo>
                    <a:pt x="1" y="1043"/>
                  </a:lnTo>
                  <a:lnTo>
                    <a:pt x="6" y="1021"/>
                  </a:lnTo>
                  <a:lnTo>
                    <a:pt x="389" y="62"/>
                  </a:lnTo>
                  <a:lnTo>
                    <a:pt x="399" y="42"/>
                  </a:lnTo>
                  <a:lnTo>
                    <a:pt x="414" y="25"/>
                  </a:lnTo>
                  <a:lnTo>
                    <a:pt x="431" y="13"/>
                  </a:lnTo>
                  <a:lnTo>
                    <a:pt x="452" y="4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3" name="Freeform 141">
              <a:extLst>
                <a:ext uri="{FF2B5EF4-FFF2-40B4-BE49-F238E27FC236}">
                  <a16:creationId xmlns:a16="http://schemas.microsoft.com/office/drawing/2014/main" id="{CA618073-447B-4439-A065-57978C815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874"/>
              <a:ext cx="34" cy="46"/>
            </a:xfrm>
            <a:custGeom>
              <a:avLst/>
              <a:gdLst>
                <a:gd name="T0" fmla="*/ 481 w 580"/>
                <a:gd name="T1" fmla="*/ 0 h 773"/>
                <a:gd name="T2" fmla="*/ 504 w 580"/>
                <a:gd name="T3" fmla="*/ 3 h 773"/>
                <a:gd name="T4" fmla="*/ 525 w 580"/>
                <a:gd name="T5" fmla="*/ 11 h 773"/>
                <a:gd name="T6" fmla="*/ 543 w 580"/>
                <a:gd name="T7" fmla="*/ 22 h 773"/>
                <a:gd name="T8" fmla="*/ 558 w 580"/>
                <a:gd name="T9" fmla="*/ 38 h 773"/>
                <a:gd name="T10" fmla="*/ 570 w 580"/>
                <a:gd name="T11" fmla="*/ 55 h 773"/>
                <a:gd name="T12" fmla="*/ 577 w 580"/>
                <a:gd name="T13" fmla="*/ 76 h 773"/>
                <a:gd name="T14" fmla="*/ 580 w 580"/>
                <a:gd name="T15" fmla="*/ 99 h 773"/>
                <a:gd name="T16" fmla="*/ 580 w 580"/>
                <a:gd name="T17" fmla="*/ 674 h 773"/>
                <a:gd name="T18" fmla="*/ 577 w 580"/>
                <a:gd name="T19" fmla="*/ 697 h 773"/>
                <a:gd name="T20" fmla="*/ 570 w 580"/>
                <a:gd name="T21" fmla="*/ 718 h 773"/>
                <a:gd name="T22" fmla="*/ 558 w 580"/>
                <a:gd name="T23" fmla="*/ 737 h 773"/>
                <a:gd name="T24" fmla="*/ 543 w 580"/>
                <a:gd name="T25" fmla="*/ 751 h 773"/>
                <a:gd name="T26" fmla="*/ 525 w 580"/>
                <a:gd name="T27" fmla="*/ 764 h 773"/>
                <a:gd name="T28" fmla="*/ 504 w 580"/>
                <a:gd name="T29" fmla="*/ 771 h 773"/>
                <a:gd name="T30" fmla="*/ 481 w 580"/>
                <a:gd name="T31" fmla="*/ 773 h 773"/>
                <a:gd name="T32" fmla="*/ 98 w 580"/>
                <a:gd name="T33" fmla="*/ 773 h 773"/>
                <a:gd name="T34" fmla="*/ 76 w 580"/>
                <a:gd name="T35" fmla="*/ 771 h 773"/>
                <a:gd name="T36" fmla="*/ 55 w 580"/>
                <a:gd name="T37" fmla="*/ 764 h 773"/>
                <a:gd name="T38" fmla="*/ 37 w 580"/>
                <a:gd name="T39" fmla="*/ 751 h 773"/>
                <a:gd name="T40" fmla="*/ 22 w 580"/>
                <a:gd name="T41" fmla="*/ 737 h 773"/>
                <a:gd name="T42" fmla="*/ 10 w 580"/>
                <a:gd name="T43" fmla="*/ 718 h 773"/>
                <a:gd name="T44" fmla="*/ 3 w 580"/>
                <a:gd name="T45" fmla="*/ 697 h 773"/>
                <a:gd name="T46" fmla="*/ 0 w 580"/>
                <a:gd name="T47" fmla="*/ 674 h 773"/>
                <a:gd name="T48" fmla="*/ 3 w 580"/>
                <a:gd name="T49" fmla="*/ 652 h 773"/>
                <a:gd name="T50" fmla="*/ 10 w 580"/>
                <a:gd name="T51" fmla="*/ 631 h 773"/>
                <a:gd name="T52" fmla="*/ 22 w 580"/>
                <a:gd name="T53" fmla="*/ 613 h 773"/>
                <a:gd name="T54" fmla="*/ 37 w 580"/>
                <a:gd name="T55" fmla="*/ 597 h 773"/>
                <a:gd name="T56" fmla="*/ 55 w 580"/>
                <a:gd name="T57" fmla="*/ 586 h 773"/>
                <a:gd name="T58" fmla="*/ 76 w 580"/>
                <a:gd name="T59" fmla="*/ 579 h 773"/>
                <a:gd name="T60" fmla="*/ 98 w 580"/>
                <a:gd name="T61" fmla="*/ 576 h 773"/>
                <a:gd name="T62" fmla="*/ 383 w 580"/>
                <a:gd name="T63" fmla="*/ 576 h 773"/>
                <a:gd name="T64" fmla="*/ 383 w 580"/>
                <a:gd name="T65" fmla="*/ 99 h 773"/>
                <a:gd name="T66" fmla="*/ 385 w 580"/>
                <a:gd name="T67" fmla="*/ 76 h 773"/>
                <a:gd name="T68" fmla="*/ 393 w 580"/>
                <a:gd name="T69" fmla="*/ 55 h 773"/>
                <a:gd name="T70" fmla="*/ 405 w 580"/>
                <a:gd name="T71" fmla="*/ 38 h 773"/>
                <a:gd name="T72" fmla="*/ 420 w 580"/>
                <a:gd name="T73" fmla="*/ 22 h 773"/>
                <a:gd name="T74" fmla="*/ 438 w 580"/>
                <a:gd name="T75" fmla="*/ 11 h 773"/>
                <a:gd name="T76" fmla="*/ 458 w 580"/>
                <a:gd name="T77" fmla="*/ 3 h 773"/>
                <a:gd name="T78" fmla="*/ 481 w 580"/>
                <a:gd name="T7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773">
                  <a:moveTo>
                    <a:pt x="481" y="0"/>
                  </a:moveTo>
                  <a:lnTo>
                    <a:pt x="504" y="3"/>
                  </a:lnTo>
                  <a:lnTo>
                    <a:pt x="525" y="11"/>
                  </a:lnTo>
                  <a:lnTo>
                    <a:pt x="543" y="22"/>
                  </a:lnTo>
                  <a:lnTo>
                    <a:pt x="558" y="38"/>
                  </a:lnTo>
                  <a:lnTo>
                    <a:pt x="570" y="55"/>
                  </a:lnTo>
                  <a:lnTo>
                    <a:pt x="577" y="76"/>
                  </a:lnTo>
                  <a:lnTo>
                    <a:pt x="580" y="99"/>
                  </a:lnTo>
                  <a:lnTo>
                    <a:pt x="580" y="674"/>
                  </a:lnTo>
                  <a:lnTo>
                    <a:pt x="577" y="697"/>
                  </a:lnTo>
                  <a:lnTo>
                    <a:pt x="570" y="718"/>
                  </a:lnTo>
                  <a:lnTo>
                    <a:pt x="558" y="737"/>
                  </a:lnTo>
                  <a:lnTo>
                    <a:pt x="543" y="751"/>
                  </a:lnTo>
                  <a:lnTo>
                    <a:pt x="525" y="764"/>
                  </a:lnTo>
                  <a:lnTo>
                    <a:pt x="504" y="771"/>
                  </a:lnTo>
                  <a:lnTo>
                    <a:pt x="481" y="773"/>
                  </a:lnTo>
                  <a:lnTo>
                    <a:pt x="98" y="773"/>
                  </a:lnTo>
                  <a:lnTo>
                    <a:pt x="76" y="771"/>
                  </a:lnTo>
                  <a:lnTo>
                    <a:pt x="55" y="764"/>
                  </a:lnTo>
                  <a:lnTo>
                    <a:pt x="37" y="751"/>
                  </a:lnTo>
                  <a:lnTo>
                    <a:pt x="22" y="737"/>
                  </a:lnTo>
                  <a:lnTo>
                    <a:pt x="10" y="718"/>
                  </a:lnTo>
                  <a:lnTo>
                    <a:pt x="3" y="697"/>
                  </a:lnTo>
                  <a:lnTo>
                    <a:pt x="0" y="674"/>
                  </a:lnTo>
                  <a:lnTo>
                    <a:pt x="3" y="652"/>
                  </a:lnTo>
                  <a:lnTo>
                    <a:pt x="10" y="631"/>
                  </a:lnTo>
                  <a:lnTo>
                    <a:pt x="22" y="613"/>
                  </a:lnTo>
                  <a:lnTo>
                    <a:pt x="37" y="597"/>
                  </a:lnTo>
                  <a:lnTo>
                    <a:pt x="55" y="586"/>
                  </a:lnTo>
                  <a:lnTo>
                    <a:pt x="76" y="579"/>
                  </a:lnTo>
                  <a:lnTo>
                    <a:pt x="98" y="576"/>
                  </a:lnTo>
                  <a:lnTo>
                    <a:pt x="383" y="576"/>
                  </a:lnTo>
                  <a:lnTo>
                    <a:pt x="383" y="99"/>
                  </a:lnTo>
                  <a:lnTo>
                    <a:pt x="385" y="76"/>
                  </a:lnTo>
                  <a:lnTo>
                    <a:pt x="393" y="55"/>
                  </a:lnTo>
                  <a:lnTo>
                    <a:pt x="405" y="38"/>
                  </a:lnTo>
                  <a:lnTo>
                    <a:pt x="420" y="22"/>
                  </a:lnTo>
                  <a:lnTo>
                    <a:pt x="438" y="11"/>
                  </a:lnTo>
                  <a:lnTo>
                    <a:pt x="458" y="3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142">
              <a:extLst>
                <a:ext uri="{FF2B5EF4-FFF2-40B4-BE49-F238E27FC236}">
                  <a16:creationId xmlns:a16="http://schemas.microsoft.com/office/drawing/2014/main" id="{E44C913D-A05B-448A-9AB1-0D65FA3F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2963"/>
              <a:ext cx="11" cy="67"/>
            </a:xfrm>
            <a:custGeom>
              <a:avLst/>
              <a:gdLst>
                <a:gd name="T0" fmla="*/ 0 w 197"/>
                <a:gd name="T1" fmla="*/ 0 h 1137"/>
                <a:gd name="T2" fmla="*/ 197 w 197"/>
                <a:gd name="T3" fmla="*/ 0 h 1137"/>
                <a:gd name="T4" fmla="*/ 197 w 197"/>
                <a:gd name="T5" fmla="*/ 1039 h 1137"/>
                <a:gd name="T6" fmla="*/ 195 w 197"/>
                <a:gd name="T7" fmla="*/ 1061 h 1137"/>
                <a:gd name="T8" fmla="*/ 186 w 197"/>
                <a:gd name="T9" fmla="*/ 1082 h 1137"/>
                <a:gd name="T10" fmla="*/ 175 w 197"/>
                <a:gd name="T11" fmla="*/ 1101 h 1137"/>
                <a:gd name="T12" fmla="*/ 160 w 197"/>
                <a:gd name="T13" fmla="*/ 1116 h 1137"/>
                <a:gd name="T14" fmla="*/ 142 w 197"/>
                <a:gd name="T15" fmla="*/ 1128 h 1137"/>
                <a:gd name="T16" fmla="*/ 121 w 197"/>
                <a:gd name="T17" fmla="*/ 1135 h 1137"/>
                <a:gd name="T18" fmla="*/ 98 w 197"/>
                <a:gd name="T19" fmla="*/ 1137 h 1137"/>
                <a:gd name="T20" fmla="*/ 75 w 197"/>
                <a:gd name="T21" fmla="*/ 1135 h 1137"/>
                <a:gd name="T22" fmla="*/ 55 w 197"/>
                <a:gd name="T23" fmla="*/ 1128 h 1137"/>
                <a:gd name="T24" fmla="*/ 37 w 197"/>
                <a:gd name="T25" fmla="*/ 1116 h 1137"/>
                <a:gd name="T26" fmla="*/ 21 w 197"/>
                <a:gd name="T27" fmla="*/ 1101 h 1137"/>
                <a:gd name="T28" fmla="*/ 10 w 197"/>
                <a:gd name="T29" fmla="*/ 1082 h 1137"/>
                <a:gd name="T30" fmla="*/ 3 w 197"/>
                <a:gd name="T31" fmla="*/ 1061 h 1137"/>
                <a:gd name="T32" fmla="*/ 0 w 197"/>
                <a:gd name="T33" fmla="*/ 1039 h 1137"/>
                <a:gd name="T34" fmla="*/ 0 w 197"/>
                <a:gd name="T35" fmla="*/ 0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7" h="1137">
                  <a:moveTo>
                    <a:pt x="0" y="0"/>
                  </a:moveTo>
                  <a:lnTo>
                    <a:pt x="197" y="0"/>
                  </a:lnTo>
                  <a:lnTo>
                    <a:pt x="197" y="1039"/>
                  </a:lnTo>
                  <a:lnTo>
                    <a:pt x="195" y="1061"/>
                  </a:lnTo>
                  <a:lnTo>
                    <a:pt x="186" y="1082"/>
                  </a:lnTo>
                  <a:lnTo>
                    <a:pt x="175" y="1101"/>
                  </a:lnTo>
                  <a:lnTo>
                    <a:pt x="160" y="1116"/>
                  </a:lnTo>
                  <a:lnTo>
                    <a:pt x="142" y="1128"/>
                  </a:lnTo>
                  <a:lnTo>
                    <a:pt x="121" y="1135"/>
                  </a:lnTo>
                  <a:lnTo>
                    <a:pt x="98" y="1137"/>
                  </a:lnTo>
                  <a:lnTo>
                    <a:pt x="75" y="1135"/>
                  </a:lnTo>
                  <a:lnTo>
                    <a:pt x="55" y="1128"/>
                  </a:lnTo>
                  <a:lnTo>
                    <a:pt x="37" y="1116"/>
                  </a:lnTo>
                  <a:lnTo>
                    <a:pt x="21" y="1101"/>
                  </a:lnTo>
                  <a:lnTo>
                    <a:pt x="10" y="1082"/>
                  </a:lnTo>
                  <a:lnTo>
                    <a:pt x="3" y="1061"/>
                  </a:lnTo>
                  <a:lnTo>
                    <a:pt x="0" y="10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143">
              <a:extLst>
                <a:ext uri="{FF2B5EF4-FFF2-40B4-BE49-F238E27FC236}">
                  <a16:creationId xmlns:a16="http://schemas.microsoft.com/office/drawing/2014/main" id="{FE9873C1-040F-4550-9738-CA275A051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929"/>
              <a:ext cx="90" cy="23"/>
            </a:xfrm>
            <a:custGeom>
              <a:avLst/>
              <a:gdLst>
                <a:gd name="T0" fmla="*/ 99 w 1537"/>
                <a:gd name="T1" fmla="*/ 0 h 397"/>
                <a:gd name="T2" fmla="*/ 1438 w 1537"/>
                <a:gd name="T3" fmla="*/ 0 h 397"/>
                <a:gd name="T4" fmla="*/ 1461 w 1537"/>
                <a:gd name="T5" fmla="*/ 2 h 397"/>
                <a:gd name="T6" fmla="*/ 1482 w 1537"/>
                <a:gd name="T7" fmla="*/ 9 h 397"/>
                <a:gd name="T8" fmla="*/ 1500 w 1537"/>
                <a:gd name="T9" fmla="*/ 21 h 397"/>
                <a:gd name="T10" fmla="*/ 1515 w 1537"/>
                <a:gd name="T11" fmla="*/ 37 h 397"/>
                <a:gd name="T12" fmla="*/ 1526 w 1537"/>
                <a:gd name="T13" fmla="*/ 55 h 397"/>
                <a:gd name="T14" fmla="*/ 1535 w 1537"/>
                <a:gd name="T15" fmla="*/ 76 h 397"/>
                <a:gd name="T16" fmla="*/ 1537 w 1537"/>
                <a:gd name="T17" fmla="*/ 99 h 397"/>
                <a:gd name="T18" fmla="*/ 1537 w 1537"/>
                <a:gd name="T19" fmla="*/ 397 h 397"/>
                <a:gd name="T20" fmla="*/ 0 w 1537"/>
                <a:gd name="T21" fmla="*/ 397 h 397"/>
                <a:gd name="T22" fmla="*/ 0 w 1537"/>
                <a:gd name="T23" fmla="*/ 99 h 397"/>
                <a:gd name="T24" fmla="*/ 3 w 1537"/>
                <a:gd name="T25" fmla="*/ 76 h 397"/>
                <a:gd name="T26" fmla="*/ 10 w 1537"/>
                <a:gd name="T27" fmla="*/ 55 h 397"/>
                <a:gd name="T28" fmla="*/ 22 w 1537"/>
                <a:gd name="T29" fmla="*/ 37 h 397"/>
                <a:gd name="T30" fmla="*/ 37 w 1537"/>
                <a:gd name="T31" fmla="*/ 21 h 397"/>
                <a:gd name="T32" fmla="*/ 56 w 1537"/>
                <a:gd name="T33" fmla="*/ 9 h 397"/>
                <a:gd name="T34" fmla="*/ 77 w 1537"/>
                <a:gd name="T35" fmla="*/ 2 h 397"/>
                <a:gd name="T36" fmla="*/ 99 w 1537"/>
                <a:gd name="T3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7" h="397">
                  <a:moveTo>
                    <a:pt x="99" y="0"/>
                  </a:moveTo>
                  <a:lnTo>
                    <a:pt x="1438" y="0"/>
                  </a:lnTo>
                  <a:lnTo>
                    <a:pt x="1461" y="2"/>
                  </a:lnTo>
                  <a:lnTo>
                    <a:pt x="1482" y="9"/>
                  </a:lnTo>
                  <a:lnTo>
                    <a:pt x="1500" y="21"/>
                  </a:lnTo>
                  <a:lnTo>
                    <a:pt x="1515" y="37"/>
                  </a:lnTo>
                  <a:lnTo>
                    <a:pt x="1526" y="55"/>
                  </a:lnTo>
                  <a:lnTo>
                    <a:pt x="1535" y="76"/>
                  </a:lnTo>
                  <a:lnTo>
                    <a:pt x="1537" y="99"/>
                  </a:lnTo>
                  <a:lnTo>
                    <a:pt x="1537" y="397"/>
                  </a:lnTo>
                  <a:lnTo>
                    <a:pt x="0" y="397"/>
                  </a:lnTo>
                  <a:lnTo>
                    <a:pt x="0" y="99"/>
                  </a:lnTo>
                  <a:lnTo>
                    <a:pt x="3" y="76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1"/>
                  </a:lnTo>
                  <a:lnTo>
                    <a:pt x="56" y="9"/>
                  </a:lnTo>
                  <a:lnTo>
                    <a:pt x="77" y="2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144">
              <a:extLst>
                <a:ext uri="{FF2B5EF4-FFF2-40B4-BE49-F238E27FC236}">
                  <a16:creationId xmlns:a16="http://schemas.microsoft.com/office/drawing/2014/main" id="{282D4681-AAA0-43AD-BD7D-52859261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963"/>
              <a:ext cx="12" cy="67"/>
            </a:xfrm>
            <a:custGeom>
              <a:avLst/>
              <a:gdLst>
                <a:gd name="T0" fmla="*/ 0 w 197"/>
                <a:gd name="T1" fmla="*/ 0 h 1137"/>
                <a:gd name="T2" fmla="*/ 197 w 197"/>
                <a:gd name="T3" fmla="*/ 0 h 1137"/>
                <a:gd name="T4" fmla="*/ 197 w 197"/>
                <a:gd name="T5" fmla="*/ 1039 h 1137"/>
                <a:gd name="T6" fmla="*/ 195 w 197"/>
                <a:gd name="T7" fmla="*/ 1061 h 1137"/>
                <a:gd name="T8" fmla="*/ 188 w 197"/>
                <a:gd name="T9" fmla="*/ 1082 h 1137"/>
                <a:gd name="T10" fmla="*/ 176 w 197"/>
                <a:gd name="T11" fmla="*/ 1101 h 1137"/>
                <a:gd name="T12" fmla="*/ 161 w 197"/>
                <a:gd name="T13" fmla="*/ 1116 h 1137"/>
                <a:gd name="T14" fmla="*/ 142 w 197"/>
                <a:gd name="T15" fmla="*/ 1128 h 1137"/>
                <a:gd name="T16" fmla="*/ 121 w 197"/>
                <a:gd name="T17" fmla="*/ 1135 h 1137"/>
                <a:gd name="T18" fmla="*/ 99 w 197"/>
                <a:gd name="T19" fmla="*/ 1137 h 1137"/>
                <a:gd name="T20" fmla="*/ 77 w 197"/>
                <a:gd name="T21" fmla="*/ 1135 h 1137"/>
                <a:gd name="T22" fmla="*/ 56 w 197"/>
                <a:gd name="T23" fmla="*/ 1128 h 1137"/>
                <a:gd name="T24" fmla="*/ 37 w 197"/>
                <a:gd name="T25" fmla="*/ 1116 h 1137"/>
                <a:gd name="T26" fmla="*/ 22 w 197"/>
                <a:gd name="T27" fmla="*/ 1101 h 1137"/>
                <a:gd name="T28" fmla="*/ 10 w 197"/>
                <a:gd name="T29" fmla="*/ 1082 h 1137"/>
                <a:gd name="T30" fmla="*/ 3 w 197"/>
                <a:gd name="T31" fmla="*/ 1061 h 1137"/>
                <a:gd name="T32" fmla="*/ 0 w 197"/>
                <a:gd name="T33" fmla="*/ 1039 h 1137"/>
                <a:gd name="T34" fmla="*/ 0 w 197"/>
                <a:gd name="T35" fmla="*/ 0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7" h="1137">
                  <a:moveTo>
                    <a:pt x="0" y="0"/>
                  </a:moveTo>
                  <a:lnTo>
                    <a:pt x="197" y="0"/>
                  </a:lnTo>
                  <a:lnTo>
                    <a:pt x="197" y="1039"/>
                  </a:lnTo>
                  <a:lnTo>
                    <a:pt x="195" y="1061"/>
                  </a:lnTo>
                  <a:lnTo>
                    <a:pt x="188" y="1082"/>
                  </a:lnTo>
                  <a:lnTo>
                    <a:pt x="176" y="1101"/>
                  </a:lnTo>
                  <a:lnTo>
                    <a:pt x="161" y="1116"/>
                  </a:lnTo>
                  <a:lnTo>
                    <a:pt x="142" y="1128"/>
                  </a:lnTo>
                  <a:lnTo>
                    <a:pt x="121" y="1135"/>
                  </a:lnTo>
                  <a:lnTo>
                    <a:pt x="99" y="1137"/>
                  </a:lnTo>
                  <a:lnTo>
                    <a:pt x="77" y="1135"/>
                  </a:lnTo>
                  <a:lnTo>
                    <a:pt x="56" y="1128"/>
                  </a:lnTo>
                  <a:lnTo>
                    <a:pt x="37" y="1116"/>
                  </a:lnTo>
                  <a:lnTo>
                    <a:pt x="22" y="1101"/>
                  </a:lnTo>
                  <a:lnTo>
                    <a:pt x="10" y="1082"/>
                  </a:lnTo>
                  <a:lnTo>
                    <a:pt x="3" y="1061"/>
                  </a:lnTo>
                  <a:lnTo>
                    <a:pt x="0" y="10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225">
            <a:extLst>
              <a:ext uri="{FF2B5EF4-FFF2-40B4-BE49-F238E27FC236}">
                <a16:creationId xmlns:a16="http://schemas.microsoft.com/office/drawing/2014/main" id="{405BE01F-6AD7-4A4A-B424-0745A936B1A7}"/>
              </a:ext>
            </a:extLst>
          </p:cNvPr>
          <p:cNvGrpSpPr/>
          <p:nvPr/>
        </p:nvGrpSpPr>
        <p:grpSpPr>
          <a:xfrm flipH="1">
            <a:off x="192982" y="1974037"/>
            <a:ext cx="196241" cy="188385"/>
            <a:chOff x="7756525" y="4816476"/>
            <a:chExt cx="481013" cy="477838"/>
          </a:xfrm>
          <a:solidFill>
            <a:schemeClr val="tx1"/>
          </a:solidFill>
        </p:grpSpPr>
        <p:sp>
          <p:nvSpPr>
            <p:cNvPr id="49" name="Freeform 104">
              <a:extLst>
                <a:ext uri="{FF2B5EF4-FFF2-40B4-BE49-F238E27FC236}">
                  <a16:creationId xmlns:a16="http://schemas.microsoft.com/office/drawing/2014/main" id="{8183E76E-58E8-4EFD-B180-D79462516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5" y="5251451"/>
              <a:ext cx="481013" cy="42863"/>
            </a:xfrm>
            <a:custGeom>
              <a:avLst/>
              <a:gdLst>
                <a:gd name="T0" fmla="*/ 152 w 3330"/>
                <a:gd name="T1" fmla="*/ 0 h 301"/>
                <a:gd name="T2" fmla="*/ 3179 w 3330"/>
                <a:gd name="T3" fmla="*/ 0 h 301"/>
                <a:gd name="T4" fmla="*/ 3209 w 3330"/>
                <a:gd name="T5" fmla="*/ 3 h 301"/>
                <a:gd name="T6" fmla="*/ 3237 w 3330"/>
                <a:gd name="T7" fmla="*/ 11 h 301"/>
                <a:gd name="T8" fmla="*/ 3263 w 3330"/>
                <a:gd name="T9" fmla="*/ 26 h 301"/>
                <a:gd name="T10" fmla="*/ 3285 w 3330"/>
                <a:gd name="T11" fmla="*/ 44 h 301"/>
                <a:gd name="T12" fmla="*/ 3304 w 3330"/>
                <a:gd name="T13" fmla="*/ 67 h 301"/>
                <a:gd name="T14" fmla="*/ 3318 w 3330"/>
                <a:gd name="T15" fmla="*/ 93 h 301"/>
                <a:gd name="T16" fmla="*/ 3327 w 3330"/>
                <a:gd name="T17" fmla="*/ 121 h 301"/>
                <a:gd name="T18" fmla="*/ 3330 w 3330"/>
                <a:gd name="T19" fmla="*/ 151 h 301"/>
                <a:gd name="T20" fmla="*/ 3327 w 3330"/>
                <a:gd name="T21" fmla="*/ 181 h 301"/>
                <a:gd name="T22" fmla="*/ 3318 w 3330"/>
                <a:gd name="T23" fmla="*/ 209 h 301"/>
                <a:gd name="T24" fmla="*/ 3304 w 3330"/>
                <a:gd name="T25" fmla="*/ 235 h 301"/>
                <a:gd name="T26" fmla="*/ 3285 w 3330"/>
                <a:gd name="T27" fmla="*/ 257 h 301"/>
                <a:gd name="T28" fmla="*/ 3263 w 3330"/>
                <a:gd name="T29" fmla="*/ 276 h 301"/>
                <a:gd name="T30" fmla="*/ 3237 w 3330"/>
                <a:gd name="T31" fmla="*/ 289 h 301"/>
                <a:gd name="T32" fmla="*/ 3209 w 3330"/>
                <a:gd name="T33" fmla="*/ 297 h 301"/>
                <a:gd name="T34" fmla="*/ 3179 w 3330"/>
                <a:gd name="T35" fmla="*/ 301 h 301"/>
                <a:gd name="T36" fmla="*/ 152 w 3330"/>
                <a:gd name="T37" fmla="*/ 301 h 301"/>
                <a:gd name="T38" fmla="*/ 121 w 3330"/>
                <a:gd name="T39" fmla="*/ 297 h 301"/>
                <a:gd name="T40" fmla="*/ 93 w 3330"/>
                <a:gd name="T41" fmla="*/ 289 h 301"/>
                <a:gd name="T42" fmla="*/ 67 w 3330"/>
                <a:gd name="T43" fmla="*/ 276 h 301"/>
                <a:gd name="T44" fmla="*/ 45 w 3330"/>
                <a:gd name="T45" fmla="*/ 257 h 301"/>
                <a:gd name="T46" fmla="*/ 26 w 3330"/>
                <a:gd name="T47" fmla="*/ 235 h 301"/>
                <a:gd name="T48" fmla="*/ 13 w 3330"/>
                <a:gd name="T49" fmla="*/ 209 h 301"/>
                <a:gd name="T50" fmla="*/ 3 w 3330"/>
                <a:gd name="T51" fmla="*/ 181 h 301"/>
                <a:gd name="T52" fmla="*/ 0 w 3330"/>
                <a:gd name="T53" fmla="*/ 151 h 301"/>
                <a:gd name="T54" fmla="*/ 3 w 3330"/>
                <a:gd name="T55" fmla="*/ 121 h 301"/>
                <a:gd name="T56" fmla="*/ 13 w 3330"/>
                <a:gd name="T57" fmla="*/ 93 h 301"/>
                <a:gd name="T58" fmla="*/ 26 w 3330"/>
                <a:gd name="T59" fmla="*/ 67 h 301"/>
                <a:gd name="T60" fmla="*/ 45 w 3330"/>
                <a:gd name="T61" fmla="*/ 44 h 301"/>
                <a:gd name="T62" fmla="*/ 67 w 3330"/>
                <a:gd name="T63" fmla="*/ 26 h 301"/>
                <a:gd name="T64" fmla="*/ 93 w 3330"/>
                <a:gd name="T65" fmla="*/ 11 h 301"/>
                <a:gd name="T66" fmla="*/ 121 w 3330"/>
                <a:gd name="T67" fmla="*/ 3 h 301"/>
                <a:gd name="T68" fmla="*/ 152 w 333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30" h="301">
                  <a:moveTo>
                    <a:pt x="152" y="0"/>
                  </a:moveTo>
                  <a:lnTo>
                    <a:pt x="3179" y="0"/>
                  </a:lnTo>
                  <a:lnTo>
                    <a:pt x="3209" y="3"/>
                  </a:lnTo>
                  <a:lnTo>
                    <a:pt x="3237" y="11"/>
                  </a:lnTo>
                  <a:lnTo>
                    <a:pt x="3263" y="26"/>
                  </a:lnTo>
                  <a:lnTo>
                    <a:pt x="3285" y="44"/>
                  </a:lnTo>
                  <a:lnTo>
                    <a:pt x="3304" y="67"/>
                  </a:lnTo>
                  <a:lnTo>
                    <a:pt x="3318" y="93"/>
                  </a:lnTo>
                  <a:lnTo>
                    <a:pt x="3327" y="121"/>
                  </a:lnTo>
                  <a:lnTo>
                    <a:pt x="3330" y="151"/>
                  </a:lnTo>
                  <a:lnTo>
                    <a:pt x="3327" y="181"/>
                  </a:lnTo>
                  <a:lnTo>
                    <a:pt x="3318" y="209"/>
                  </a:lnTo>
                  <a:lnTo>
                    <a:pt x="3304" y="235"/>
                  </a:lnTo>
                  <a:lnTo>
                    <a:pt x="3285" y="257"/>
                  </a:lnTo>
                  <a:lnTo>
                    <a:pt x="3263" y="276"/>
                  </a:lnTo>
                  <a:lnTo>
                    <a:pt x="3237" y="289"/>
                  </a:lnTo>
                  <a:lnTo>
                    <a:pt x="3209" y="297"/>
                  </a:lnTo>
                  <a:lnTo>
                    <a:pt x="3179" y="301"/>
                  </a:lnTo>
                  <a:lnTo>
                    <a:pt x="152" y="301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50" name="Freeform 105">
              <a:extLst>
                <a:ext uri="{FF2B5EF4-FFF2-40B4-BE49-F238E27FC236}">
                  <a16:creationId xmlns:a16="http://schemas.microsoft.com/office/drawing/2014/main" id="{87305EF5-2A56-4033-AE3C-12CBFCF595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3513" y="4976813"/>
              <a:ext cx="425450" cy="261938"/>
            </a:xfrm>
            <a:custGeom>
              <a:avLst/>
              <a:gdLst>
                <a:gd name="T0" fmla="*/ 2005 w 2952"/>
                <a:gd name="T1" fmla="*/ 1503 h 1805"/>
                <a:gd name="T2" fmla="*/ 2460 w 2952"/>
                <a:gd name="T3" fmla="*/ 150 h 1805"/>
                <a:gd name="T4" fmla="*/ 1249 w 2952"/>
                <a:gd name="T5" fmla="*/ 150 h 1805"/>
                <a:gd name="T6" fmla="*/ 1703 w 2952"/>
                <a:gd name="T7" fmla="*/ 1503 h 1805"/>
                <a:gd name="T8" fmla="*/ 1249 w 2952"/>
                <a:gd name="T9" fmla="*/ 150 h 1805"/>
                <a:gd name="T10" fmla="*/ 493 w 2952"/>
                <a:gd name="T11" fmla="*/ 1503 h 1805"/>
                <a:gd name="T12" fmla="*/ 946 w 2952"/>
                <a:gd name="T13" fmla="*/ 150 h 1805"/>
                <a:gd name="T14" fmla="*/ 152 w 2952"/>
                <a:gd name="T15" fmla="*/ 0 h 1805"/>
                <a:gd name="T16" fmla="*/ 2820 w 2952"/>
                <a:gd name="T17" fmla="*/ 2 h 1805"/>
                <a:gd name="T18" fmla="*/ 2853 w 2952"/>
                <a:gd name="T19" fmla="*/ 22 h 1805"/>
                <a:gd name="T20" fmla="*/ 2873 w 2952"/>
                <a:gd name="T21" fmla="*/ 55 h 1805"/>
                <a:gd name="T22" fmla="*/ 2873 w 2952"/>
                <a:gd name="T23" fmla="*/ 95 h 1805"/>
                <a:gd name="T24" fmla="*/ 2853 w 2952"/>
                <a:gd name="T25" fmla="*/ 128 h 1805"/>
                <a:gd name="T26" fmla="*/ 2820 w 2952"/>
                <a:gd name="T27" fmla="*/ 148 h 1805"/>
                <a:gd name="T28" fmla="*/ 2762 w 2952"/>
                <a:gd name="T29" fmla="*/ 150 h 1805"/>
                <a:gd name="T30" fmla="*/ 2800 w 2952"/>
                <a:gd name="T31" fmla="*/ 1503 h 1805"/>
                <a:gd name="T32" fmla="*/ 2859 w 2952"/>
                <a:gd name="T33" fmla="*/ 1515 h 1805"/>
                <a:gd name="T34" fmla="*/ 2907 w 2952"/>
                <a:gd name="T35" fmla="*/ 1548 h 1805"/>
                <a:gd name="T36" fmla="*/ 2939 w 2952"/>
                <a:gd name="T37" fmla="*/ 1596 h 1805"/>
                <a:gd name="T38" fmla="*/ 2952 w 2952"/>
                <a:gd name="T39" fmla="*/ 1654 h 1805"/>
                <a:gd name="T40" fmla="*/ 2939 w 2952"/>
                <a:gd name="T41" fmla="*/ 1712 h 1805"/>
                <a:gd name="T42" fmla="*/ 2907 w 2952"/>
                <a:gd name="T43" fmla="*/ 1760 h 1805"/>
                <a:gd name="T44" fmla="*/ 2859 w 2952"/>
                <a:gd name="T45" fmla="*/ 1792 h 1805"/>
                <a:gd name="T46" fmla="*/ 2800 w 2952"/>
                <a:gd name="T47" fmla="*/ 1805 h 1805"/>
                <a:gd name="T48" fmla="*/ 121 w 2952"/>
                <a:gd name="T49" fmla="*/ 1801 h 1805"/>
                <a:gd name="T50" fmla="*/ 67 w 2952"/>
                <a:gd name="T51" fmla="*/ 1779 h 1805"/>
                <a:gd name="T52" fmla="*/ 27 w 2952"/>
                <a:gd name="T53" fmla="*/ 1738 h 1805"/>
                <a:gd name="T54" fmla="*/ 4 w 2952"/>
                <a:gd name="T55" fmla="*/ 1684 h 1805"/>
                <a:gd name="T56" fmla="*/ 4 w 2952"/>
                <a:gd name="T57" fmla="*/ 1624 h 1805"/>
                <a:gd name="T58" fmla="*/ 27 w 2952"/>
                <a:gd name="T59" fmla="*/ 1570 h 1805"/>
                <a:gd name="T60" fmla="*/ 67 w 2952"/>
                <a:gd name="T61" fmla="*/ 1529 h 1805"/>
                <a:gd name="T62" fmla="*/ 121 w 2952"/>
                <a:gd name="T63" fmla="*/ 1506 h 1805"/>
                <a:gd name="T64" fmla="*/ 190 w 2952"/>
                <a:gd name="T65" fmla="*/ 1503 h 1805"/>
                <a:gd name="T66" fmla="*/ 152 w 2952"/>
                <a:gd name="T67" fmla="*/ 150 h 1805"/>
                <a:gd name="T68" fmla="*/ 114 w 2952"/>
                <a:gd name="T69" fmla="*/ 140 h 1805"/>
                <a:gd name="T70" fmla="*/ 86 w 2952"/>
                <a:gd name="T71" fmla="*/ 113 h 1805"/>
                <a:gd name="T72" fmla="*/ 76 w 2952"/>
                <a:gd name="T73" fmla="*/ 75 h 1805"/>
                <a:gd name="T74" fmla="*/ 86 w 2952"/>
                <a:gd name="T75" fmla="*/ 38 h 1805"/>
                <a:gd name="T76" fmla="*/ 114 w 2952"/>
                <a:gd name="T77" fmla="*/ 11 h 1805"/>
                <a:gd name="T78" fmla="*/ 152 w 2952"/>
                <a:gd name="T79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52" h="1805">
                  <a:moveTo>
                    <a:pt x="2005" y="150"/>
                  </a:moveTo>
                  <a:lnTo>
                    <a:pt x="2005" y="1503"/>
                  </a:lnTo>
                  <a:lnTo>
                    <a:pt x="2460" y="1503"/>
                  </a:lnTo>
                  <a:lnTo>
                    <a:pt x="2460" y="150"/>
                  </a:lnTo>
                  <a:lnTo>
                    <a:pt x="2005" y="150"/>
                  </a:lnTo>
                  <a:close/>
                  <a:moveTo>
                    <a:pt x="1249" y="150"/>
                  </a:moveTo>
                  <a:lnTo>
                    <a:pt x="1249" y="1503"/>
                  </a:lnTo>
                  <a:lnTo>
                    <a:pt x="1703" y="1503"/>
                  </a:lnTo>
                  <a:lnTo>
                    <a:pt x="1703" y="150"/>
                  </a:lnTo>
                  <a:lnTo>
                    <a:pt x="1249" y="150"/>
                  </a:lnTo>
                  <a:close/>
                  <a:moveTo>
                    <a:pt x="493" y="150"/>
                  </a:moveTo>
                  <a:lnTo>
                    <a:pt x="493" y="1503"/>
                  </a:lnTo>
                  <a:lnTo>
                    <a:pt x="946" y="1503"/>
                  </a:lnTo>
                  <a:lnTo>
                    <a:pt x="946" y="150"/>
                  </a:lnTo>
                  <a:lnTo>
                    <a:pt x="493" y="150"/>
                  </a:lnTo>
                  <a:close/>
                  <a:moveTo>
                    <a:pt x="152" y="0"/>
                  </a:moveTo>
                  <a:lnTo>
                    <a:pt x="2800" y="0"/>
                  </a:lnTo>
                  <a:lnTo>
                    <a:pt x="2820" y="2"/>
                  </a:lnTo>
                  <a:lnTo>
                    <a:pt x="2839" y="11"/>
                  </a:lnTo>
                  <a:lnTo>
                    <a:pt x="2853" y="22"/>
                  </a:lnTo>
                  <a:lnTo>
                    <a:pt x="2866" y="38"/>
                  </a:lnTo>
                  <a:lnTo>
                    <a:pt x="2873" y="55"/>
                  </a:lnTo>
                  <a:lnTo>
                    <a:pt x="2875" y="75"/>
                  </a:lnTo>
                  <a:lnTo>
                    <a:pt x="2873" y="95"/>
                  </a:lnTo>
                  <a:lnTo>
                    <a:pt x="2866" y="113"/>
                  </a:lnTo>
                  <a:lnTo>
                    <a:pt x="2853" y="128"/>
                  </a:lnTo>
                  <a:lnTo>
                    <a:pt x="2839" y="140"/>
                  </a:lnTo>
                  <a:lnTo>
                    <a:pt x="2820" y="148"/>
                  </a:lnTo>
                  <a:lnTo>
                    <a:pt x="2800" y="150"/>
                  </a:lnTo>
                  <a:lnTo>
                    <a:pt x="2762" y="150"/>
                  </a:lnTo>
                  <a:lnTo>
                    <a:pt x="2762" y="1503"/>
                  </a:lnTo>
                  <a:lnTo>
                    <a:pt x="2800" y="1503"/>
                  </a:lnTo>
                  <a:lnTo>
                    <a:pt x="2830" y="1506"/>
                  </a:lnTo>
                  <a:lnTo>
                    <a:pt x="2859" y="1515"/>
                  </a:lnTo>
                  <a:lnTo>
                    <a:pt x="2885" y="1529"/>
                  </a:lnTo>
                  <a:lnTo>
                    <a:pt x="2907" y="1548"/>
                  </a:lnTo>
                  <a:lnTo>
                    <a:pt x="2926" y="1570"/>
                  </a:lnTo>
                  <a:lnTo>
                    <a:pt x="2939" y="1596"/>
                  </a:lnTo>
                  <a:lnTo>
                    <a:pt x="2949" y="1624"/>
                  </a:lnTo>
                  <a:lnTo>
                    <a:pt x="2952" y="1654"/>
                  </a:lnTo>
                  <a:lnTo>
                    <a:pt x="2949" y="1684"/>
                  </a:lnTo>
                  <a:lnTo>
                    <a:pt x="2939" y="1712"/>
                  </a:lnTo>
                  <a:lnTo>
                    <a:pt x="2926" y="1738"/>
                  </a:lnTo>
                  <a:lnTo>
                    <a:pt x="2907" y="1760"/>
                  </a:lnTo>
                  <a:lnTo>
                    <a:pt x="2885" y="1779"/>
                  </a:lnTo>
                  <a:lnTo>
                    <a:pt x="2859" y="1792"/>
                  </a:lnTo>
                  <a:lnTo>
                    <a:pt x="2830" y="1801"/>
                  </a:lnTo>
                  <a:lnTo>
                    <a:pt x="2800" y="1805"/>
                  </a:lnTo>
                  <a:lnTo>
                    <a:pt x="152" y="1805"/>
                  </a:lnTo>
                  <a:lnTo>
                    <a:pt x="121" y="1801"/>
                  </a:lnTo>
                  <a:lnTo>
                    <a:pt x="93" y="1792"/>
                  </a:lnTo>
                  <a:lnTo>
                    <a:pt x="67" y="1779"/>
                  </a:lnTo>
                  <a:lnTo>
                    <a:pt x="44" y="1760"/>
                  </a:lnTo>
                  <a:lnTo>
                    <a:pt x="27" y="1738"/>
                  </a:lnTo>
                  <a:lnTo>
                    <a:pt x="12" y="1712"/>
                  </a:lnTo>
                  <a:lnTo>
                    <a:pt x="4" y="1684"/>
                  </a:lnTo>
                  <a:lnTo>
                    <a:pt x="0" y="1654"/>
                  </a:lnTo>
                  <a:lnTo>
                    <a:pt x="4" y="1624"/>
                  </a:lnTo>
                  <a:lnTo>
                    <a:pt x="12" y="1596"/>
                  </a:lnTo>
                  <a:lnTo>
                    <a:pt x="27" y="1570"/>
                  </a:lnTo>
                  <a:lnTo>
                    <a:pt x="44" y="1548"/>
                  </a:lnTo>
                  <a:lnTo>
                    <a:pt x="67" y="1529"/>
                  </a:lnTo>
                  <a:lnTo>
                    <a:pt x="93" y="1515"/>
                  </a:lnTo>
                  <a:lnTo>
                    <a:pt x="121" y="1506"/>
                  </a:lnTo>
                  <a:lnTo>
                    <a:pt x="152" y="1503"/>
                  </a:lnTo>
                  <a:lnTo>
                    <a:pt x="190" y="1503"/>
                  </a:lnTo>
                  <a:lnTo>
                    <a:pt x="190" y="150"/>
                  </a:lnTo>
                  <a:lnTo>
                    <a:pt x="152" y="150"/>
                  </a:lnTo>
                  <a:lnTo>
                    <a:pt x="131" y="148"/>
                  </a:lnTo>
                  <a:lnTo>
                    <a:pt x="114" y="140"/>
                  </a:lnTo>
                  <a:lnTo>
                    <a:pt x="99" y="128"/>
                  </a:lnTo>
                  <a:lnTo>
                    <a:pt x="86" y="113"/>
                  </a:lnTo>
                  <a:lnTo>
                    <a:pt x="79" y="95"/>
                  </a:lnTo>
                  <a:lnTo>
                    <a:pt x="76" y="75"/>
                  </a:lnTo>
                  <a:lnTo>
                    <a:pt x="79" y="55"/>
                  </a:lnTo>
                  <a:lnTo>
                    <a:pt x="86" y="38"/>
                  </a:lnTo>
                  <a:lnTo>
                    <a:pt x="99" y="22"/>
                  </a:lnTo>
                  <a:lnTo>
                    <a:pt x="114" y="11"/>
                  </a:lnTo>
                  <a:lnTo>
                    <a:pt x="131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106">
              <a:extLst>
                <a:ext uri="{FF2B5EF4-FFF2-40B4-BE49-F238E27FC236}">
                  <a16:creationId xmlns:a16="http://schemas.microsoft.com/office/drawing/2014/main" id="{68AD44A4-C354-42DF-80A1-1F2D6657E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5" y="4816476"/>
              <a:ext cx="481013" cy="141288"/>
            </a:xfrm>
            <a:custGeom>
              <a:avLst/>
              <a:gdLst>
                <a:gd name="T0" fmla="*/ 1678 w 3331"/>
                <a:gd name="T1" fmla="*/ 0 h 977"/>
                <a:gd name="T2" fmla="*/ 1702 w 3331"/>
                <a:gd name="T3" fmla="*/ 5 h 977"/>
                <a:gd name="T4" fmla="*/ 1727 w 3331"/>
                <a:gd name="T5" fmla="*/ 13 h 977"/>
                <a:gd name="T6" fmla="*/ 3229 w 3331"/>
                <a:gd name="T7" fmla="*/ 684 h 977"/>
                <a:gd name="T8" fmla="*/ 3253 w 3331"/>
                <a:gd name="T9" fmla="*/ 695 h 977"/>
                <a:gd name="T10" fmla="*/ 3275 w 3331"/>
                <a:gd name="T11" fmla="*/ 710 h 977"/>
                <a:gd name="T12" fmla="*/ 3295 w 3331"/>
                <a:gd name="T13" fmla="*/ 727 h 977"/>
                <a:gd name="T14" fmla="*/ 3309 w 3331"/>
                <a:gd name="T15" fmla="*/ 749 h 977"/>
                <a:gd name="T16" fmla="*/ 3322 w 3331"/>
                <a:gd name="T17" fmla="*/ 773 h 977"/>
                <a:gd name="T18" fmla="*/ 3329 w 3331"/>
                <a:gd name="T19" fmla="*/ 799 h 977"/>
                <a:gd name="T20" fmla="*/ 3331 w 3331"/>
                <a:gd name="T21" fmla="*/ 826 h 977"/>
                <a:gd name="T22" fmla="*/ 3328 w 3331"/>
                <a:gd name="T23" fmla="*/ 856 h 977"/>
                <a:gd name="T24" fmla="*/ 3320 w 3331"/>
                <a:gd name="T25" fmla="*/ 885 h 977"/>
                <a:gd name="T26" fmla="*/ 3305 w 3331"/>
                <a:gd name="T27" fmla="*/ 910 h 977"/>
                <a:gd name="T28" fmla="*/ 3287 w 3331"/>
                <a:gd name="T29" fmla="*/ 933 h 977"/>
                <a:gd name="T30" fmla="*/ 3264 w 3331"/>
                <a:gd name="T31" fmla="*/ 951 h 977"/>
                <a:gd name="T32" fmla="*/ 3239 w 3331"/>
                <a:gd name="T33" fmla="*/ 966 h 977"/>
                <a:gd name="T34" fmla="*/ 3210 w 3331"/>
                <a:gd name="T35" fmla="*/ 974 h 977"/>
                <a:gd name="T36" fmla="*/ 3180 w 3331"/>
                <a:gd name="T37" fmla="*/ 977 h 977"/>
                <a:gd name="T38" fmla="*/ 152 w 3331"/>
                <a:gd name="T39" fmla="*/ 977 h 977"/>
                <a:gd name="T40" fmla="*/ 121 w 3331"/>
                <a:gd name="T41" fmla="*/ 974 h 977"/>
                <a:gd name="T42" fmla="*/ 93 w 3331"/>
                <a:gd name="T43" fmla="*/ 966 h 977"/>
                <a:gd name="T44" fmla="*/ 68 w 3331"/>
                <a:gd name="T45" fmla="*/ 952 h 977"/>
                <a:gd name="T46" fmla="*/ 46 w 3331"/>
                <a:gd name="T47" fmla="*/ 934 h 977"/>
                <a:gd name="T48" fmla="*/ 27 w 3331"/>
                <a:gd name="T49" fmla="*/ 911 h 977"/>
                <a:gd name="T50" fmla="*/ 13 w 3331"/>
                <a:gd name="T51" fmla="*/ 887 h 977"/>
                <a:gd name="T52" fmla="*/ 4 w 3331"/>
                <a:gd name="T53" fmla="*/ 858 h 977"/>
                <a:gd name="T54" fmla="*/ 0 w 3331"/>
                <a:gd name="T55" fmla="*/ 832 h 977"/>
                <a:gd name="T56" fmla="*/ 2 w 3331"/>
                <a:gd name="T57" fmla="*/ 806 h 977"/>
                <a:gd name="T58" fmla="*/ 7 w 3331"/>
                <a:gd name="T59" fmla="*/ 781 h 977"/>
                <a:gd name="T60" fmla="*/ 17 w 3331"/>
                <a:gd name="T61" fmla="*/ 759 h 977"/>
                <a:gd name="T62" fmla="*/ 29 w 3331"/>
                <a:gd name="T63" fmla="*/ 738 h 977"/>
                <a:gd name="T64" fmla="*/ 47 w 3331"/>
                <a:gd name="T65" fmla="*/ 718 h 977"/>
                <a:gd name="T66" fmla="*/ 67 w 3331"/>
                <a:gd name="T67" fmla="*/ 702 h 977"/>
                <a:gd name="T68" fmla="*/ 90 w 3331"/>
                <a:gd name="T69" fmla="*/ 689 h 977"/>
                <a:gd name="T70" fmla="*/ 1603 w 3331"/>
                <a:gd name="T71" fmla="*/ 13 h 977"/>
                <a:gd name="T72" fmla="*/ 1627 w 3331"/>
                <a:gd name="T73" fmla="*/ 5 h 977"/>
                <a:gd name="T74" fmla="*/ 1652 w 3331"/>
                <a:gd name="T75" fmla="*/ 0 h 977"/>
                <a:gd name="T76" fmla="*/ 1678 w 3331"/>
                <a:gd name="T77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31" h="977">
                  <a:moveTo>
                    <a:pt x="1678" y="0"/>
                  </a:moveTo>
                  <a:lnTo>
                    <a:pt x="1702" y="5"/>
                  </a:lnTo>
                  <a:lnTo>
                    <a:pt x="1727" y="13"/>
                  </a:lnTo>
                  <a:lnTo>
                    <a:pt x="3229" y="684"/>
                  </a:lnTo>
                  <a:lnTo>
                    <a:pt x="3253" y="695"/>
                  </a:lnTo>
                  <a:lnTo>
                    <a:pt x="3275" y="710"/>
                  </a:lnTo>
                  <a:lnTo>
                    <a:pt x="3295" y="727"/>
                  </a:lnTo>
                  <a:lnTo>
                    <a:pt x="3309" y="749"/>
                  </a:lnTo>
                  <a:lnTo>
                    <a:pt x="3322" y="773"/>
                  </a:lnTo>
                  <a:lnTo>
                    <a:pt x="3329" y="799"/>
                  </a:lnTo>
                  <a:lnTo>
                    <a:pt x="3331" y="826"/>
                  </a:lnTo>
                  <a:lnTo>
                    <a:pt x="3328" y="856"/>
                  </a:lnTo>
                  <a:lnTo>
                    <a:pt x="3320" y="885"/>
                  </a:lnTo>
                  <a:lnTo>
                    <a:pt x="3305" y="910"/>
                  </a:lnTo>
                  <a:lnTo>
                    <a:pt x="3287" y="933"/>
                  </a:lnTo>
                  <a:lnTo>
                    <a:pt x="3264" y="951"/>
                  </a:lnTo>
                  <a:lnTo>
                    <a:pt x="3239" y="966"/>
                  </a:lnTo>
                  <a:lnTo>
                    <a:pt x="3210" y="974"/>
                  </a:lnTo>
                  <a:lnTo>
                    <a:pt x="3180" y="977"/>
                  </a:lnTo>
                  <a:lnTo>
                    <a:pt x="152" y="977"/>
                  </a:lnTo>
                  <a:lnTo>
                    <a:pt x="121" y="974"/>
                  </a:lnTo>
                  <a:lnTo>
                    <a:pt x="93" y="966"/>
                  </a:lnTo>
                  <a:lnTo>
                    <a:pt x="68" y="952"/>
                  </a:lnTo>
                  <a:lnTo>
                    <a:pt x="46" y="934"/>
                  </a:lnTo>
                  <a:lnTo>
                    <a:pt x="27" y="911"/>
                  </a:lnTo>
                  <a:lnTo>
                    <a:pt x="13" y="887"/>
                  </a:lnTo>
                  <a:lnTo>
                    <a:pt x="4" y="858"/>
                  </a:lnTo>
                  <a:lnTo>
                    <a:pt x="0" y="832"/>
                  </a:lnTo>
                  <a:lnTo>
                    <a:pt x="2" y="806"/>
                  </a:lnTo>
                  <a:lnTo>
                    <a:pt x="7" y="781"/>
                  </a:lnTo>
                  <a:lnTo>
                    <a:pt x="17" y="759"/>
                  </a:lnTo>
                  <a:lnTo>
                    <a:pt x="29" y="738"/>
                  </a:lnTo>
                  <a:lnTo>
                    <a:pt x="47" y="718"/>
                  </a:lnTo>
                  <a:lnTo>
                    <a:pt x="67" y="702"/>
                  </a:lnTo>
                  <a:lnTo>
                    <a:pt x="90" y="689"/>
                  </a:lnTo>
                  <a:lnTo>
                    <a:pt x="1603" y="13"/>
                  </a:lnTo>
                  <a:lnTo>
                    <a:pt x="1627" y="5"/>
                  </a:lnTo>
                  <a:lnTo>
                    <a:pt x="1652" y="0"/>
                  </a:lnTo>
                  <a:lnTo>
                    <a:pt x="1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55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747474-211E-4110-939E-4A4673F85959}"/>
              </a:ext>
            </a:extLst>
          </p:cNvPr>
          <p:cNvSpPr/>
          <p:nvPr/>
        </p:nvSpPr>
        <p:spPr>
          <a:xfrm>
            <a:off x="0" y="1849099"/>
            <a:ext cx="9144000" cy="406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FFBD408-0BA1-430F-BCF2-57710A85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4725"/>
            <a:ext cx="9144000" cy="407696"/>
          </a:xfrm>
        </p:spPr>
        <p:txBody>
          <a:bodyPr/>
          <a:lstStyle/>
          <a:p>
            <a:r>
              <a:rPr lang="en-US" sz="2400" dirty="0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3 – </a:t>
            </a:r>
            <a:r>
              <a:rPr lang="en-US" sz="2400" dirty="0" err="1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Objectifs</a:t>
            </a:r>
            <a:r>
              <a:rPr lang="en-US" sz="2400" dirty="0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 de la démarche de </a:t>
            </a:r>
            <a:r>
              <a:rPr lang="en-US" sz="2400" dirty="0" err="1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déploiement</a:t>
            </a:r>
            <a:r>
              <a:rPr lang="en-US" sz="2400" dirty="0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auprès</a:t>
            </a:r>
            <a:r>
              <a:rPr lang="en-US" sz="2400" dirty="0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 des unites de recherche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FD8F9B-5566-4405-8F14-605DAB03C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CPS HRS4R du 25/09/2024</a:t>
            </a:r>
          </a:p>
          <a:p>
            <a:r>
              <a:rPr lang="fr-FR" dirty="0">
                <a:latin typeface="Work Sans" panose="00000500000000000000" pitchFamily="2" charset="0"/>
              </a:rPr>
              <a:t>Présentation de la solution Beetween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9E39148-180E-4379-AD56-DB7A883D2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Work Sans" panose="00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87FEEA-6931-4F30-811B-094809314E20}"/>
              </a:ext>
            </a:extLst>
          </p:cNvPr>
          <p:cNvSpPr txBox="1"/>
          <p:nvPr/>
        </p:nvSpPr>
        <p:spPr>
          <a:xfrm>
            <a:off x="1464784" y="1897674"/>
            <a:ext cx="73634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latin typeface="Work Sans" panose="00000500000000000000" pitchFamily="2" charset="0"/>
              </a:rPr>
              <a:t>Un déploiement inscrit dans le cadre du respect des engagements HRS4R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4A836DBB-5576-4F35-AB05-3BFBF2068973}"/>
              </a:ext>
            </a:extLst>
          </p:cNvPr>
          <p:cNvSpPr txBox="1">
            <a:spLocks/>
          </p:cNvSpPr>
          <p:nvPr/>
        </p:nvSpPr>
        <p:spPr>
          <a:xfrm>
            <a:off x="1900223" y="3132487"/>
            <a:ext cx="4806534" cy="2539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0" algn="just">
              <a:buNone/>
            </a:pPr>
            <a:r>
              <a:rPr lang="fr-FR" sz="1275" dirty="0">
                <a:latin typeface="Work Sans" panose="00000500000000000000" pitchFamily="2" charset="0"/>
              </a:rPr>
              <a:t>Homogénéisation et modernisation des pratiques, </a:t>
            </a:r>
          </a:p>
        </p:txBody>
      </p:sp>
      <p:pic>
        <p:nvPicPr>
          <p:cNvPr id="7" name="Image 6" descr="Une image contenant logo, symbole, Graphique, Bleu électrique&#10;&#10;Description générée automatiquement">
            <a:extLst>
              <a:ext uri="{FF2B5EF4-FFF2-40B4-BE49-F238E27FC236}">
                <a16:creationId xmlns:a16="http://schemas.microsoft.com/office/drawing/2014/main" id="{5A42E022-0C64-40D2-B73F-6C6CCFE41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9" r="19465" b="8932"/>
          <a:stretch/>
        </p:blipFill>
        <p:spPr>
          <a:xfrm>
            <a:off x="387105" y="1538790"/>
            <a:ext cx="998347" cy="990741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44F9261B-E0D0-4F97-9734-2D2CBAC8467E}"/>
              </a:ext>
            </a:extLst>
          </p:cNvPr>
          <p:cNvGrpSpPr/>
          <p:nvPr/>
        </p:nvGrpSpPr>
        <p:grpSpPr>
          <a:xfrm flipH="1">
            <a:off x="1385646" y="2350319"/>
            <a:ext cx="3854426" cy="3022514"/>
            <a:chOff x="-4095751" y="1540772"/>
            <a:chExt cx="6800851" cy="5194525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705527FD-6EDB-4A43-AEC9-9DD85D4787A3}"/>
                </a:ext>
              </a:extLst>
            </p:cNvPr>
            <p:cNvSpPr/>
            <p:nvPr/>
          </p:nvSpPr>
          <p:spPr>
            <a:xfrm>
              <a:off x="-4095751" y="1600200"/>
              <a:ext cx="6520899" cy="5135097"/>
            </a:xfrm>
            <a:prstGeom prst="arc">
              <a:avLst>
                <a:gd name="adj1" fmla="val 19006080"/>
                <a:gd name="adj2" fmla="val 2676707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8E0ED7C-31C8-422A-946C-3CB4C9A23CC7}"/>
                </a:ext>
              </a:extLst>
            </p:cNvPr>
            <p:cNvSpPr/>
            <p:nvPr/>
          </p:nvSpPr>
          <p:spPr>
            <a:xfrm>
              <a:off x="838200" y="1540772"/>
              <a:ext cx="933450" cy="9334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CF90F27-CCAF-4FE3-BBFA-1E9507EE8C6A}"/>
                </a:ext>
              </a:extLst>
            </p:cNvPr>
            <p:cNvSpPr/>
            <p:nvPr/>
          </p:nvSpPr>
          <p:spPr>
            <a:xfrm>
              <a:off x="1771650" y="2840619"/>
              <a:ext cx="933450" cy="9334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B6EFCA8-1180-4DFC-982F-79046CE1602F}"/>
                </a:ext>
              </a:extLst>
            </p:cNvPr>
            <p:cNvSpPr/>
            <p:nvPr/>
          </p:nvSpPr>
          <p:spPr>
            <a:xfrm>
              <a:off x="838200" y="5626256"/>
              <a:ext cx="933450" cy="9334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08EDC33-894A-43DC-A882-7458D7E6AD78}"/>
                </a:ext>
              </a:extLst>
            </p:cNvPr>
            <p:cNvSpPr/>
            <p:nvPr/>
          </p:nvSpPr>
          <p:spPr>
            <a:xfrm>
              <a:off x="1771650" y="4233438"/>
              <a:ext cx="933450" cy="9334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672F484-AA6B-4DD4-9AD6-C377DC2C75AA}"/>
                </a:ext>
              </a:extLst>
            </p:cNvPr>
            <p:cNvSpPr/>
            <p:nvPr/>
          </p:nvSpPr>
          <p:spPr>
            <a:xfrm>
              <a:off x="890588" y="1593160"/>
              <a:ext cx="828675" cy="828675"/>
            </a:xfrm>
            <a:prstGeom prst="ellipse">
              <a:avLst/>
            </a:prstGeom>
            <a:solidFill>
              <a:srgbClr val="BC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F730739-6969-4A60-81AC-7CBE4E634E5A}"/>
                </a:ext>
              </a:extLst>
            </p:cNvPr>
            <p:cNvSpPr/>
            <p:nvPr/>
          </p:nvSpPr>
          <p:spPr>
            <a:xfrm>
              <a:off x="1824038" y="2893007"/>
              <a:ext cx="828675" cy="828675"/>
            </a:xfrm>
            <a:prstGeom prst="ellipse">
              <a:avLst/>
            </a:prstGeom>
            <a:solidFill>
              <a:srgbClr val="62A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0CB271E-A2FE-46CB-8EAB-15768081ABF7}"/>
                </a:ext>
              </a:extLst>
            </p:cNvPr>
            <p:cNvSpPr/>
            <p:nvPr/>
          </p:nvSpPr>
          <p:spPr>
            <a:xfrm>
              <a:off x="1824038" y="4285826"/>
              <a:ext cx="828675" cy="828675"/>
            </a:xfrm>
            <a:prstGeom prst="ellipse">
              <a:avLst/>
            </a:prstGeom>
            <a:solidFill>
              <a:srgbClr val="478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A6AF9AE-FDFB-4A46-8B53-6DDAF47A5B57}"/>
                </a:ext>
              </a:extLst>
            </p:cNvPr>
            <p:cNvSpPr/>
            <p:nvPr/>
          </p:nvSpPr>
          <p:spPr>
            <a:xfrm>
              <a:off x="890588" y="5678643"/>
              <a:ext cx="828675" cy="828675"/>
            </a:xfrm>
            <a:prstGeom prst="ellipse">
              <a:avLst/>
            </a:prstGeom>
            <a:solidFill>
              <a:srgbClr val="2D7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8B23BBBD-77CD-4FBB-8DDD-348B56DC1C3E}"/>
              </a:ext>
            </a:extLst>
          </p:cNvPr>
          <p:cNvSpPr txBox="1">
            <a:spLocks/>
          </p:cNvSpPr>
          <p:nvPr/>
        </p:nvSpPr>
        <p:spPr>
          <a:xfrm>
            <a:off x="2437999" y="2310988"/>
            <a:ext cx="5393020" cy="2539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0" algn="just">
              <a:buNone/>
            </a:pPr>
            <a:r>
              <a:rPr lang="fr-FR" sz="1275" dirty="0">
                <a:latin typeface="Work Sans" panose="00000500000000000000" pitchFamily="2" charset="0"/>
              </a:rPr>
              <a:t>Transparence et visibilité des procédures de recrutement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2E32B78D-0C0F-44C1-8304-98EC6A5FA637}"/>
              </a:ext>
            </a:extLst>
          </p:cNvPr>
          <p:cNvSpPr txBox="1">
            <a:spLocks/>
          </p:cNvSpPr>
          <p:nvPr/>
        </p:nvSpPr>
        <p:spPr>
          <a:xfrm>
            <a:off x="1883029" y="3970499"/>
            <a:ext cx="5972978" cy="3336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0" algn="just">
              <a:buNone/>
            </a:pPr>
            <a:r>
              <a:rPr lang="fr-FR" sz="1275" dirty="0">
                <a:latin typeface="Work Sans" panose="00000500000000000000" pitchFamily="2" charset="0"/>
              </a:rPr>
              <a:t>Enrichissement du vivier de candidats (en volume et en qualité) 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0DA9A223-39C3-41C5-8BEA-613761AF6E21}"/>
              </a:ext>
            </a:extLst>
          </p:cNvPr>
          <p:cNvSpPr txBox="1">
            <a:spLocks/>
          </p:cNvSpPr>
          <p:nvPr/>
        </p:nvSpPr>
        <p:spPr>
          <a:xfrm>
            <a:off x="2444244" y="4672578"/>
            <a:ext cx="4806534" cy="3336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0" algn="just">
              <a:buNone/>
            </a:pPr>
            <a:r>
              <a:rPr lang="fr-FR" sz="1275" dirty="0">
                <a:latin typeface="Work Sans" panose="00000500000000000000" pitchFamily="2" charset="0"/>
              </a:rPr>
              <a:t>Amélioration de l’expérience candidat </a:t>
            </a:r>
          </a:p>
        </p:txBody>
      </p:sp>
      <p:sp>
        <p:nvSpPr>
          <p:cNvPr id="28" name="Freeform 116">
            <a:extLst>
              <a:ext uri="{FF2B5EF4-FFF2-40B4-BE49-F238E27FC236}">
                <a16:creationId xmlns:a16="http://schemas.microsoft.com/office/drawing/2014/main" id="{6183B421-7047-4BD3-AB41-B85CEEF77560}"/>
              </a:ext>
            </a:extLst>
          </p:cNvPr>
          <p:cNvSpPr>
            <a:spLocks/>
          </p:cNvSpPr>
          <p:nvPr/>
        </p:nvSpPr>
        <p:spPr bwMode="auto">
          <a:xfrm>
            <a:off x="2067148" y="4922587"/>
            <a:ext cx="227092" cy="19997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grpSp>
        <p:nvGrpSpPr>
          <p:cNvPr id="29" name="Group 453">
            <a:extLst>
              <a:ext uri="{FF2B5EF4-FFF2-40B4-BE49-F238E27FC236}">
                <a16:creationId xmlns:a16="http://schemas.microsoft.com/office/drawing/2014/main" id="{E7C2E077-CE82-41B2-A2D2-8F1ACD0972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35199" y="4065136"/>
            <a:ext cx="226811" cy="253618"/>
            <a:chOff x="1954" y="2361"/>
            <a:chExt cx="1836" cy="2053"/>
          </a:xfrm>
          <a:solidFill>
            <a:schemeClr val="bg1"/>
          </a:solidFill>
        </p:grpSpPr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id="{8F55897A-04E6-4DCC-B90F-07511F1F5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2361"/>
              <a:ext cx="1610" cy="2042"/>
            </a:xfrm>
            <a:custGeom>
              <a:avLst/>
              <a:gdLst>
                <a:gd name="T0" fmla="*/ 2854 w 3221"/>
                <a:gd name="T1" fmla="*/ 0 h 4086"/>
                <a:gd name="T2" fmla="*/ 2951 w 3221"/>
                <a:gd name="T3" fmla="*/ 13 h 4086"/>
                <a:gd name="T4" fmla="*/ 3038 w 3221"/>
                <a:gd name="T5" fmla="*/ 50 h 4086"/>
                <a:gd name="T6" fmla="*/ 3113 w 3221"/>
                <a:gd name="T7" fmla="*/ 108 h 4086"/>
                <a:gd name="T8" fmla="*/ 3171 w 3221"/>
                <a:gd name="T9" fmla="*/ 181 h 4086"/>
                <a:gd name="T10" fmla="*/ 3208 w 3221"/>
                <a:gd name="T11" fmla="*/ 270 h 4086"/>
                <a:gd name="T12" fmla="*/ 3221 w 3221"/>
                <a:gd name="T13" fmla="*/ 367 h 4086"/>
                <a:gd name="T14" fmla="*/ 3154 w 3221"/>
                <a:gd name="T15" fmla="*/ 2095 h 4086"/>
                <a:gd name="T16" fmla="*/ 3017 w 3221"/>
                <a:gd name="T17" fmla="*/ 2063 h 4086"/>
                <a:gd name="T18" fmla="*/ 2946 w 3221"/>
                <a:gd name="T19" fmla="*/ 367 h 4086"/>
                <a:gd name="T20" fmla="*/ 2933 w 3221"/>
                <a:gd name="T21" fmla="*/ 321 h 4086"/>
                <a:gd name="T22" fmla="*/ 2900 w 3221"/>
                <a:gd name="T23" fmla="*/ 287 h 4086"/>
                <a:gd name="T24" fmla="*/ 2854 w 3221"/>
                <a:gd name="T25" fmla="*/ 275 h 4086"/>
                <a:gd name="T26" fmla="*/ 855 w 3221"/>
                <a:gd name="T27" fmla="*/ 279 h 4086"/>
                <a:gd name="T28" fmla="*/ 814 w 3221"/>
                <a:gd name="T29" fmla="*/ 302 h 4086"/>
                <a:gd name="T30" fmla="*/ 790 w 3221"/>
                <a:gd name="T31" fmla="*/ 342 h 4086"/>
                <a:gd name="T32" fmla="*/ 787 w 3221"/>
                <a:gd name="T33" fmla="*/ 512 h 4086"/>
                <a:gd name="T34" fmla="*/ 2391 w 3221"/>
                <a:gd name="T35" fmla="*/ 516 h 4086"/>
                <a:gd name="T36" fmla="*/ 2484 w 3221"/>
                <a:gd name="T37" fmla="*/ 541 h 4086"/>
                <a:gd name="T38" fmla="*/ 2565 w 3221"/>
                <a:gd name="T39" fmla="*/ 589 h 4086"/>
                <a:gd name="T40" fmla="*/ 2632 w 3221"/>
                <a:gd name="T41" fmla="*/ 655 h 4086"/>
                <a:gd name="T42" fmla="*/ 2680 w 3221"/>
                <a:gd name="T43" fmla="*/ 736 h 4086"/>
                <a:gd name="T44" fmla="*/ 2705 w 3221"/>
                <a:gd name="T45" fmla="*/ 830 h 4086"/>
                <a:gd name="T46" fmla="*/ 2709 w 3221"/>
                <a:gd name="T47" fmla="*/ 2051 h 4086"/>
                <a:gd name="T48" fmla="*/ 2523 w 3221"/>
                <a:gd name="T49" fmla="*/ 2080 h 4086"/>
                <a:gd name="T50" fmla="*/ 2434 w 3221"/>
                <a:gd name="T51" fmla="*/ 879 h 4086"/>
                <a:gd name="T52" fmla="*/ 2420 w 3221"/>
                <a:gd name="T53" fmla="*/ 833 h 4086"/>
                <a:gd name="T54" fmla="*/ 2388 w 3221"/>
                <a:gd name="T55" fmla="*/ 800 h 4086"/>
                <a:gd name="T56" fmla="*/ 2342 w 3221"/>
                <a:gd name="T57" fmla="*/ 788 h 4086"/>
                <a:gd name="T58" fmla="*/ 342 w 3221"/>
                <a:gd name="T59" fmla="*/ 790 h 4086"/>
                <a:gd name="T60" fmla="*/ 302 w 3221"/>
                <a:gd name="T61" fmla="*/ 814 h 4086"/>
                <a:gd name="T62" fmla="*/ 278 w 3221"/>
                <a:gd name="T63" fmla="*/ 855 h 4086"/>
                <a:gd name="T64" fmla="*/ 275 w 3221"/>
                <a:gd name="T65" fmla="*/ 3718 h 4086"/>
                <a:gd name="T66" fmla="*/ 287 w 3221"/>
                <a:gd name="T67" fmla="*/ 3765 h 4086"/>
                <a:gd name="T68" fmla="*/ 321 w 3221"/>
                <a:gd name="T69" fmla="*/ 3798 h 4086"/>
                <a:gd name="T70" fmla="*/ 367 w 3221"/>
                <a:gd name="T71" fmla="*/ 3810 h 4086"/>
                <a:gd name="T72" fmla="*/ 1792 w 3221"/>
                <a:gd name="T73" fmla="*/ 3885 h 4086"/>
                <a:gd name="T74" fmla="*/ 1893 w 3221"/>
                <a:gd name="T75" fmla="*/ 4022 h 4086"/>
                <a:gd name="T76" fmla="*/ 367 w 3221"/>
                <a:gd name="T77" fmla="*/ 4086 h 4086"/>
                <a:gd name="T78" fmla="*/ 270 w 3221"/>
                <a:gd name="T79" fmla="*/ 4072 h 4086"/>
                <a:gd name="T80" fmla="*/ 182 w 3221"/>
                <a:gd name="T81" fmla="*/ 4035 h 4086"/>
                <a:gd name="T82" fmla="*/ 107 w 3221"/>
                <a:gd name="T83" fmla="*/ 3977 h 4086"/>
                <a:gd name="T84" fmla="*/ 50 w 3221"/>
                <a:gd name="T85" fmla="*/ 3904 h 4086"/>
                <a:gd name="T86" fmla="*/ 12 w 3221"/>
                <a:gd name="T87" fmla="*/ 3815 h 4086"/>
                <a:gd name="T88" fmla="*/ 0 w 3221"/>
                <a:gd name="T89" fmla="*/ 3718 h 4086"/>
                <a:gd name="T90" fmla="*/ 2 w 3221"/>
                <a:gd name="T91" fmla="*/ 830 h 4086"/>
                <a:gd name="T92" fmla="*/ 29 w 3221"/>
                <a:gd name="T93" fmla="*/ 736 h 4086"/>
                <a:gd name="T94" fmla="*/ 76 w 3221"/>
                <a:gd name="T95" fmla="*/ 655 h 4086"/>
                <a:gd name="T96" fmla="*/ 142 w 3221"/>
                <a:gd name="T97" fmla="*/ 589 h 4086"/>
                <a:gd name="T98" fmla="*/ 225 w 3221"/>
                <a:gd name="T99" fmla="*/ 541 h 4086"/>
                <a:gd name="T100" fmla="*/ 317 w 3221"/>
                <a:gd name="T101" fmla="*/ 516 h 4086"/>
                <a:gd name="T102" fmla="*/ 512 w 3221"/>
                <a:gd name="T103" fmla="*/ 512 h 4086"/>
                <a:gd name="T104" fmla="*/ 516 w 3221"/>
                <a:gd name="T105" fmla="*/ 317 h 4086"/>
                <a:gd name="T106" fmla="*/ 541 w 3221"/>
                <a:gd name="T107" fmla="*/ 224 h 4086"/>
                <a:gd name="T108" fmla="*/ 588 w 3221"/>
                <a:gd name="T109" fmla="*/ 143 h 4086"/>
                <a:gd name="T110" fmla="*/ 656 w 3221"/>
                <a:gd name="T111" fmla="*/ 76 h 4086"/>
                <a:gd name="T112" fmla="*/ 737 w 3221"/>
                <a:gd name="T113" fmla="*/ 29 h 4086"/>
                <a:gd name="T114" fmla="*/ 829 w 3221"/>
                <a:gd name="T115" fmla="*/ 3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1" h="4086">
                  <a:moveTo>
                    <a:pt x="879" y="0"/>
                  </a:moveTo>
                  <a:lnTo>
                    <a:pt x="2854" y="0"/>
                  </a:lnTo>
                  <a:lnTo>
                    <a:pt x="2903" y="3"/>
                  </a:lnTo>
                  <a:lnTo>
                    <a:pt x="2951" y="13"/>
                  </a:lnTo>
                  <a:lnTo>
                    <a:pt x="2996" y="29"/>
                  </a:lnTo>
                  <a:lnTo>
                    <a:pt x="3038" y="50"/>
                  </a:lnTo>
                  <a:lnTo>
                    <a:pt x="3078" y="76"/>
                  </a:lnTo>
                  <a:lnTo>
                    <a:pt x="3113" y="108"/>
                  </a:lnTo>
                  <a:lnTo>
                    <a:pt x="3145" y="143"/>
                  </a:lnTo>
                  <a:lnTo>
                    <a:pt x="3171" y="181"/>
                  </a:lnTo>
                  <a:lnTo>
                    <a:pt x="3192" y="224"/>
                  </a:lnTo>
                  <a:lnTo>
                    <a:pt x="3208" y="270"/>
                  </a:lnTo>
                  <a:lnTo>
                    <a:pt x="3218" y="317"/>
                  </a:lnTo>
                  <a:lnTo>
                    <a:pt x="3221" y="367"/>
                  </a:lnTo>
                  <a:lnTo>
                    <a:pt x="3221" y="2118"/>
                  </a:lnTo>
                  <a:lnTo>
                    <a:pt x="3154" y="2095"/>
                  </a:lnTo>
                  <a:lnTo>
                    <a:pt x="3086" y="2077"/>
                  </a:lnTo>
                  <a:lnTo>
                    <a:pt x="3017" y="2063"/>
                  </a:lnTo>
                  <a:lnTo>
                    <a:pt x="2946" y="2053"/>
                  </a:lnTo>
                  <a:lnTo>
                    <a:pt x="2946" y="367"/>
                  </a:lnTo>
                  <a:lnTo>
                    <a:pt x="2942" y="342"/>
                  </a:lnTo>
                  <a:lnTo>
                    <a:pt x="2933" y="321"/>
                  </a:lnTo>
                  <a:lnTo>
                    <a:pt x="2918" y="302"/>
                  </a:lnTo>
                  <a:lnTo>
                    <a:pt x="2900" y="287"/>
                  </a:lnTo>
                  <a:lnTo>
                    <a:pt x="2879" y="279"/>
                  </a:lnTo>
                  <a:lnTo>
                    <a:pt x="2854" y="275"/>
                  </a:lnTo>
                  <a:lnTo>
                    <a:pt x="879" y="275"/>
                  </a:lnTo>
                  <a:lnTo>
                    <a:pt x="855" y="279"/>
                  </a:lnTo>
                  <a:lnTo>
                    <a:pt x="833" y="287"/>
                  </a:lnTo>
                  <a:lnTo>
                    <a:pt x="814" y="302"/>
                  </a:lnTo>
                  <a:lnTo>
                    <a:pt x="799" y="321"/>
                  </a:lnTo>
                  <a:lnTo>
                    <a:pt x="790" y="342"/>
                  </a:lnTo>
                  <a:lnTo>
                    <a:pt x="787" y="367"/>
                  </a:lnTo>
                  <a:lnTo>
                    <a:pt x="787" y="512"/>
                  </a:lnTo>
                  <a:lnTo>
                    <a:pt x="2342" y="512"/>
                  </a:lnTo>
                  <a:lnTo>
                    <a:pt x="2391" y="516"/>
                  </a:lnTo>
                  <a:lnTo>
                    <a:pt x="2439" y="526"/>
                  </a:lnTo>
                  <a:lnTo>
                    <a:pt x="2484" y="541"/>
                  </a:lnTo>
                  <a:lnTo>
                    <a:pt x="2526" y="563"/>
                  </a:lnTo>
                  <a:lnTo>
                    <a:pt x="2565" y="589"/>
                  </a:lnTo>
                  <a:lnTo>
                    <a:pt x="2601" y="620"/>
                  </a:lnTo>
                  <a:lnTo>
                    <a:pt x="2632" y="655"/>
                  </a:lnTo>
                  <a:lnTo>
                    <a:pt x="2659" y="694"/>
                  </a:lnTo>
                  <a:lnTo>
                    <a:pt x="2680" y="736"/>
                  </a:lnTo>
                  <a:lnTo>
                    <a:pt x="2695" y="781"/>
                  </a:lnTo>
                  <a:lnTo>
                    <a:pt x="2705" y="830"/>
                  </a:lnTo>
                  <a:lnTo>
                    <a:pt x="2709" y="879"/>
                  </a:lnTo>
                  <a:lnTo>
                    <a:pt x="2709" y="2051"/>
                  </a:lnTo>
                  <a:lnTo>
                    <a:pt x="2614" y="2062"/>
                  </a:lnTo>
                  <a:lnTo>
                    <a:pt x="2523" y="2080"/>
                  </a:lnTo>
                  <a:lnTo>
                    <a:pt x="2434" y="2107"/>
                  </a:lnTo>
                  <a:lnTo>
                    <a:pt x="2434" y="879"/>
                  </a:lnTo>
                  <a:lnTo>
                    <a:pt x="2430" y="855"/>
                  </a:lnTo>
                  <a:lnTo>
                    <a:pt x="2420" y="833"/>
                  </a:lnTo>
                  <a:lnTo>
                    <a:pt x="2406" y="814"/>
                  </a:lnTo>
                  <a:lnTo>
                    <a:pt x="2388" y="800"/>
                  </a:lnTo>
                  <a:lnTo>
                    <a:pt x="2365" y="790"/>
                  </a:lnTo>
                  <a:lnTo>
                    <a:pt x="2342" y="788"/>
                  </a:lnTo>
                  <a:lnTo>
                    <a:pt x="367" y="788"/>
                  </a:lnTo>
                  <a:lnTo>
                    <a:pt x="342" y="790"/>
                  </a:lnTo>
                  <a:lnTo>
                    <a:pt x="321" y="800"/>
                  </a:lnTo>
                  <a:lnTo>
                    <a:pt x="302" y="814"/>
                  </a:lnTo>
                  <a:lnTo>
                    <a:pt x="287" y="833"/>
                  </a:lnTo>
                  <a:lnTo>
                    <a:pt x="278" y="855"/>
                  </a:lnTo>
                  <a:lnTo>
                    <a:pt x="275" y="879"/>
                  </a:lnTo>
                  <a:lnTo>
                    <a:pt x="275" y="3718"/>
                  </a:lnTo>
                  <a:lnTo>
                    <a:pt x="278" y="3743"/>
                  </a:lnTo>
                  <a:lnTo>
                    <a:pt x="287" y="3765"/>
                  </a:lnTo>
                  <a:lnTo>
                    <a:pt x="302" y="3784"/>
                  </a:lnTo>
                  <a:lnTo>
                    <a:pt x="321" y="3798"/>
                  </a:lnTo>
                  <a:lnTo>
                    <a:pt x="342" y="3808"/>
                  </a:lnTo>
                  <a:lnTo>
                    <a:pt x="367" y="3810"/>
                  </a:lnTo>
                  <a:lnTo>
                    <a:pt x="1750" y="3810"/>
                  </a:lnTo>
                  <a:lnTo>
                    <a:pt x="1792" y="3885"/>
                  </a:lnTo>
                  <a:lnTo>
                    <a:pt x="1841" y="3955"/>
                  </a:lnTo>
                  <a:lnTo>
                    <a:pt x="1893" y="4022"/>
                  </a:lnTo>
                  <a:lnTo>
                    <a:pt x="1951" y="4086"/>
                  </a:lnTo>
                  <a:lnTo>
                    <a:pt x="367" y="4086"/>
                  </a:lnTo>
                  <a:lnTo>
                    <a:pt x="317" y="4082"/>
                  </a:lnTo>
                  <a:lnTo>
                    <a:pt x="270" y="4072"/>
                  </a:lnTo>
                  <a:lnTo>
                    <a:pt x="225" y="4056"/>
                  </a:lnTo>
                  <a:lnTo>
                    <a:pt x="182" y="4035"/>
                  </a:lnTo>
                  <a:lnTo>
                    <a:pt x="142" y="4008"/>
                  </a:lnTo>
                  <a:lnTo>
                    <a:pt x="107" y="3977"/>
                  </a:lnTo>
                  <a:lnTo>
                    <a:pt x="76" y="3942"/>
                  </a:lnTo>
                  <a:lnTo>
                    <a:pt x="50" y="3904"/>
                  </a:lnTo>
                  <a:lnTo>
                    <a:pt x="29" y="3861"/>
                  </a:lnTo>
                  <a:lnTo>
                    <a:pt x="12" y="3815"/>
                  </a:lnTo>
                  <a:lnTo>
                    <a:pt x="2" y="3768"/>
                  </a:lnTo>
                  <a:lnTo>
                    <a:pt x="0" y="3718"/>
                  </a:lnTo>
                  <a:lnTo>
                    <a:pt x="0" y="879"/>
                  </a:lnTo>
                  <a:lnTo>
                    <a:pt x="2" y="830"/>
                  </a:lnTo>
                  <a:lnTo>
                    <a:pt x="12" y="781"/>
                  </a:lnTo>
                  <a:lnTo>
                    <a:pt x="29" y="736"/>
                  </a:lnTo>
                  <a:lnTo>
                    <a:pt x="50" y="694"/>
                  </a:lnTo>
                  <a:lnTo>
                    <a:pt x="76" y="655"/>
                  </a:lnTo>
                  <a:lnTo>
                    <a:pt x="107" y="620"/>
                  </a:lnTo>
                  <a:lnTo>
                    <a:pt x="142" y="589"/>
                  </a:lnTo>
                  <a:lnTo>
                    <a:pt x="182" y="563"/>
                  </a:lnTo>
                  <a:lnTo>
                    <a:pt x="225" y="541"/>
                  </a:lnTo>
                  <a:lnTo>
                    <a:pt x="270" y="526"/>
                  </a:lnTo>
                  <a:lnTo>
                    <a:pt x="317" y="516"/>
                  </a:lnTo>
                  <a:lnTo>
                    <a:pt x="367" y="512"/>
                  </a:lnTo>
                  <a:lnTo>
                    <a:pt x="512" y="512"/>
                  </a:lnTo>
                  <a:lnTo>
                    <a:pt x="512" y="367"/>
                  </a:lnTo>
                  <a:lnTo>
                    <a:pt x="516" y="317"/>
                  </a:lnTo>
                  <a:lnTo>
                    <a:pt x="526" y="270"/>
                  </a:lnTo>
                  <a:lnTo>
                    <a:pt x="541" y="224"/>
                  </a:lnTo>
                  <a:lnTo>
                    <a:pt x="562" y="181"/>
                  </a:lnTo>
                  <a:lnTo>
                    <a:pt x="588" y="143"/>
                  </a:lnTo>
                  <a:lnTo>
                    <a:pt x="619" y="108"/>
                  </a:lnTo>
                  <a:lnTo>
                    <a:pt x="656" y="76"/>
                  </a:lnTo>
                  <a:lnTo>
                    <a:pt x="694" y="50"/>
                  </a:lnTo>
                  <a:lnTo>
                    <a:pt x="737" y="29"/>
                  </a:lnTo>
                  <a:lnTo>
                    <a:pt x="782" y="13"/>
                  </a:lnTo>
                  <a:lnTo>
                    <a:pt x="829" y="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1" name="Freeform 456">
              <a:extLst>
                <a:ext uri="{FF2B5EF4-FFF2-40B4-BE49-F238E27FC236}">
                  <a16:creationId xmlns:a16="http://schemas.microsoft.com/office/drawing/2014/main" id="{AD81E2E2-D2C6-40B1-8734-6E8C60667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015"/>
              <a:ext cx="536" cy="137"/>
            </a:xfrm>
            <a:custGeom>
              <a:avLst/>
              <a:gdLst>
                <a:gd name="T0" fmla="*/ 138 w 1070"/>
                <a:gd name="T1" fmla="*/ 0 h 276"/>
                <a:gd name="T2" fmla="*/ 931 w 1070"/>
                <a:gd name="T3" fmla="*/ 0 h 276"/>
                <a:gd name="T4" fmla="*/ 964 w 1070"/>
                <a:gd name="T5" fmla="*/ 4 h 276"/>
                <a:gd name="T6" fmla="*/ 993 w 1070"/>
                <a:gd name="T7" fmla="*/ 15 h 276"/>
                <a:gd name="T8" fmla="*/ 1018 w 1070"/>
                <a:gd name="T9" fmla="*/ 31 h 276"/>
                <a:gd name="T10" fmla="*/ 1039 w 1070"/>
                <a:gd name="T11" fmla="*/ 52 h 276"/>
                <a:gd name="T12" fmla="*/ 1055 w 1070"/>
                <a:gd name="T13" fmla="*/ 77 h 276"/>
                <a:gd name="T14" fmla="*/ 1066 w 1070"/>
                <a:gd name="T15" fmla="*/ 106 h 276"/>
                <a:gd name="T16" fmla="*/ 1070 w 1070"/>
                <a:gd name="T17" fmla="*/ 139 h 276"/>
                <a:gd name="T18" fmla="*/ 1066 w 1070"/>
                <a:gd name="T19" fmla="*/ 170 h 276"/>
                <a:gd name="T20" fmla="*/ 1055 w 1070"/>
                <a:gd name="T21" fmla="*/ 198 h 276"/>
                <a:gd name="T22" fmla="*/ 1039 w 1070"/>
                <a:gd name="T23" fmla="*/ 225 h 276"/>
                <a:gd name="T24" fmla="*/ 1018 w 1070"/>
                <a:gd name="T25" fmla="*/ 246 h 276"/>
                <a:gd name="T26" fmla="*/ 993 w 1070"/>
                <a:gd name="T27" fmla="*/ 262 h 276"/>
                <a:gd name="T28" fmla="*/ 964 w 1070"/>
                <a:gd name="T29" fmla="*/ 272 h 276"/>
                <a:gd name="T30" fmla="*/ 931 w 1070"/>
                <a:gd name="T31" fmla="*/ 276 h 276"/>
                <a:gd name="T32" fmla="*/ 138 w 1070"/>
                <a:gd name="T33" fmla="*/ 276 h 276"/>
                <a:gd name="T34" fmla="*/ 106 w 1070"/>
                <a:gd name="T35" fmla="*/ 272 h 276"/>
                <a:gd name="T36" fmla="*/ 77 w 1070"/>
                <a:gd name="T37" fmla="*/ 262 h 276"/>
                <a:gd name="T38" fmla="*/ 52 w 1070"/>
                <a:gd name="T39" fmla="*/ 246 h 276"/>
                <a:gd name="T40" fmla="*/ 31 w 1070"/>
                <a:gd name="T41" fmla="*/ 225 h 276"/>
                <a:gd name="T42" fmla="*/ 15 w 1070"/>
                <a:gd name="T43" fmla="*/ 198 h 276"/>
                <a:gd name="T44" fmla="*/ 4 w 1070"/>
                <a:gd name="T45" fmla="*/ 170 h 276"/>
                <a:gd name="T46" fmla="*/ 0 w 1070"/>
                <a:gd name="T47" fmla="*/ 139 h 276"/>
                <a:gd name="T48" fmla="*/ 4 w 1070"/>
                <a:gd name="T49" fmla="*/ 106 h 276"/>
                <a:gd name="T50" fmla="*/ 15 w 1070"/>
                <a:gd name="T51" fmla="*/ 77 h 276"/>
                <a:gd name="T52" fmla="*/ 31 w 1070"/>
                <a:gd name="T53" fmla="*/ 52 h 276"/>
                <a:gd name="T54" fmla="*/ 52 w 1070"/>
                <a:gd name="T55" fmla="*/ 31 h 276"/>
                <a:gd name="T56" fmla="*/ 77 w 1070"/>
                <a:gd name="T57" fmla="*/ 15 h 276"/>
                <a:gd name="T58" fmla="*/ 106 w 1070"/>
                <a:gd name="T59" fmla="*/ 4 h 276"/>
                <a:gd name="T60" fmla="*/ 138 w 107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0" h="276">
                  <a:moveTo>
                    <a:pt x="138" y="0"/>
                  </a:moveTo>
                  <a:lnTo>
                    <a:pt x="931" y="0"/>
                  </a:lnTo>
                  <a:lnTo>
                    <a:pt x="964" y="4"/>
                  </a:lnTo>
                  <a:lnTo>
                    <a:pt x="993" y="15"/>
                  </a:lnTo>
                  <a:lnTo>
                    <a:pt x="1018" y="31"/>
                  </a:lnTo>
                  <a:lnTo>
                    <a:pt x="1039" y="52"/>
                  </a:lnTo>
                  <a:lnTo>
                    <a:pt x="1055" y="77"/>
                  </a:lnTo>
                  <a:lnTo>
                    <a:pt x="1066" y="106"/>
                  </a:lnTo>
                  <a:lnTo>
                    <a:pt x="1070" y="139"/>
                  </a:lnTo>
                  <a:lnTo>
                    <a:pt x="1066" y="170"/>
                  </a:lnTo>
                  <a:lnTo>
                    <a:pt x="1055" y="198"/>
                  </a:lnTo>
                  <a:lnTo>
                    <a:pt x="1039" y="225"/>
                  </a:lnTo>
                  <a:lnTo>
                    <a:pt x="1018" y="246"/>
                  </a:lnTo>
                  <a:lnTo>
                    <a:pt x="993" y="262"/>
                  </a:lnTo>
                  <a:lnTo>
                    <a:pt x="964" y="272"/>
                  </a:lnTo>
                  <a:lnTo>
                    <a:pt x="931" y="276"/>
                  </a:lnTo>
                  <a:lnTo>
                    <a:pt x="138" y="276"/>
                  </a:lnTo>
                  <a:lnTo>
                    <a:pt x="106" y="272"/>
                  </a:lnTo>
                  <a:lnTo>
                    <a:pt x="77" y="262"/>
                  </a:lnTo>
                  <a:lnTo>
                    <a:pt x="52" y="246"/>
                  </a:lnTo>
                  <a:lnTo>
                    <a:pt x="31" y="225"/>
                  </a:lnTo>
                  <a:lnTo>
                    <a:pt x="15" y="198"/>
                  </a:lnTo>
                  <a:lnTo>
                    <a:pt x="4" y="170"/>
                  </a:lnTo>
                  <a:lnTo>
                    <a:pt x="0" y="139"/>
                  </a:lnTo>
                  <a:lnTo>
                    <a:pt x="4" y="106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1"/>
                  </a:lnTo>
                  <a:lnTo>
                    <a:pt x="77" y="15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2" name="Freeform 457">
              <a:extLst>
                <a:ext uri="{FF2B5EF4-FFF2-40B4-BE49-F238E27FC236}">
                  <a16:creationId xmlns:a16="http://schemas.microsoft.com/office/drawing/2014/main" id="{F1C179E5-5DA6-4053-8D83-85526D9F8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320"/>
              <a:ext cx="657" cy="138"/>
            </a:xfrm>
            <a:custGeom>
              <a:avLst/>
              <a:gdLst>
                <a:gd name="T0" fmla="*/ 138 w 1314"/>
                <a:gd name="T1" fmla="*/ 0 h 275"/>
                <a:gd name="T2" fmla="*/ 1176 w 1314"/>
                <a:gd name="T3" fmla="*/ 0 h 275"/>
                <a:gd name="T4" fmla="*/ 1207 w 1314"/>
                <a:gd name="T5" fmla="*/ 4 h 275"/>
                <a:gd name="T6" fmla="*/ 1237 w 1314"/>
                <a:gd name="T7" fmla="*/ 14 h 275"/>
                <a:gd name="T8" fmla="*/ 1262 w 1314"/>
                <a:gd name="T9" fmla="*/ 30 h 275"/>
                <a:gd name="T10" fmla="*/ 1284 w 1314"/>
                <a:gd name="T11" fmla="*/ 52 h 275"/>
                <a:gd name="T12" fmla="*/ 1300 w 1314"/>
                <a:gd name="T13" fmla="*/ 77 h 275"/>
                <a:gd name="T14" fmla="*/ 1310 w 1314"/>
                <a:gd name="T15" fmla="*/ 107 h 275"/>
                <a:gd name="T16" fmla="*/ 1314 w 1314"/>
                <a:gd name="T17" fmla="*/ 138 h 275"/>
                <a:gd name="T18" fmla="*/ 1310 w 1314"/>
                <a:gd name="T19" fmla="*/ 169 h 275"/>
                <a:gd name="T20" fmla="*/ 1300 w 1314"/>
                <a:gd name="T21" fmla="*/ 198 h 275"/>
                <a:gd name="T22" fmla="*/ 1284 w 1314"/>
                <a:gd name="T23" fmla="*/ 224 h 275"/>
                <a:gd name="T24" fmla="*/ 1262 w 1314"/>
                <a:gd name="T25" fmla="*/ 245 h 275"/>
                <a:gd name="T26" fmla="*/ 1237 w 1314"/>
                <a:gd name="T27" fmla="*/ 261 h 275"/>
                <a:gd name="T28" fmla="*/ 1207 w 1314"/>
                <a:gd name="T29" fmla="*/ 271 h 275"/>
                <a:gd name="T30" fmla="*/ 1176 w 1314"/>
                <a:gd name="T31" fmla="*/ 275 h 275"/>
                <a:gd name="T32" fmla="*/ 138 w 1314"/>
                <a:gd name="T33" fmla="*/ 275 h 275"/>
                <a:gd name="T34" fmla="*/ 106 w 1314"/>
                <a:gd name="T35" fmla="*/ 271 h 275"/>
                <a:gd name="T36" fmla="*/ 77 w 1314"/>
                <a:gd name="T37" fmla="*/ 261 h 275"/>
                <a:gd name="T38" fmla="*/ 52 w 1314"/>
                <a:gd name="T39" fmla="*/ 245 h 275"/>
                <a:gd name="T40" fmla="*/ 31 w 1314"/>
                <a:gd name="T41" fmla="*/ 224 h 275"/>
                <a:gd name="T42" fmla="*/ 15 w 1314"/>
                <a:gd name="T43" fmla="*/ 198 h 275"/>
                <a:gd name="T44" fmla="*/ 4 w 1314"/>
                <a:gd name="T45" fmla="*/ 169 h 275"/>
                <a:gd name="T46" fmla="*/ 0 w 1314"/>
                <a:gd name="T47" fmla="*/ 138 h 275"/>
                <a:gd name="T48" fmla="*/ 4 w 1314"/>
                <a:gd name="T49" fmla="*/ 107 h 275"/>
                <a:gd name="T50" fmla="*/ 15 w 1314"/>
                <a:gd name="T51" fmla="*/ 77 h 275"/>
                <a:gd name="T52" fmla="*/ 31 w 1314"/>
                <a:gd name="T53" fmla="*/ 52 h 275"/>
                <a:gd name="T54" fmla="*/ 52 w 1314"/>
                <a:gd name="T55" fmla="*/ 30 h 275"/>
                <a:gd name="T56" fmla="*/ 77 w 1314"/>
                <a:gd name="T57" fmla="*/ 14 h 275"/>
                <a:gd name="T58" fmla="*/ 106 w 1314"/>
                <a:gd name="T59" fmla="*/ 4 h 275"/>
                <a:gd name="T60" fmla="*/ 138 w 1314"/>
                <a:gd name="T6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4" h="275">
                  <a:moveTo>
                    <a:pt x="138" y="0"/>
                  </a:moveTo>
                  <a:lnTo>
                    <a:pt x="1176" y="0"/>
                  </a:lnTo>
                  <a:lnTo>
                    <a:pt x="1207" y="4"/>
                  </a:lnTo>
                  <a:lnTo>
                    <a:pt x="1237" y="14"/>
                  </a:lnTo>
                  <a:lnTo>
                    <a:pt x="1262" y="30"/>
                  </a:lnTo>
                  <a:lnTo>
                    <a:pt x="1284" y="52"/>
                  </a:lnTo>
                  <a:lnTo>
                    <a:pt x="1300" y="77"/>
                  </a:lnTo>
                  <a:lnTo>
                    <a:pt x="1310" y="107"/>
                  </a:lnTo>
                  <a:lnTo>
                    <a:pt x="1314" y="138"/>
                  </a:lnTo>
                  <a:lnTo>
                    <a:pt x="1310" y="169"/>
                  </a:lnTo>
                  <a:lnTo>
                    <a:pt x="1300" y="198"/>
                  </a:lnTo>
                  <a:lnTo>
                    <a:pt x="1284" y="224"/>
                  </a:lnTo>
                  <a:lnTo>
                    <a:pt x="1262" y="245"/>
                  </a:lnTo>
                  <a:lnTo>
                    <a:pt x="1237" y="261"/>
                  </a:lnTo>
                  <a:lnTo>
                    <a:pt x="1207" y="271"/>
                  </a:lnTo>
                  <a:lnTo>
                    <a:pt x="1176" y="275"/>
                  </a:lnTo>
                  <a:lnTo>
                    <a:pt x="138" y="275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5"/>
                  </a:lnTo>
                  <a:lnTo>
                    <a:pt x="31" y="224"/>
                  </a:lnTo>
                  <a:lnTo>
                    <a:pt x="15" y="198"/>
                  </a:lnTo>
                  <a:lnTo>
                    <a:pt x="4" y="169"/>
                  </a:lnTo>
                  <a:lnTo>
                    <a:pt x="0" y="138"/>
                  </a:lnTo>
                  <a:lnTo>
                    <a:pt x="4" y="107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458">
              <a:extLst>
                <a:ext uri="{FF2B5EF4-FFF2-40B4-BE49-F238E27FC236}">
                  <a16:creationId xmlns:a16="http://schemas.microsoft.com/office/drawing/2014/main" id="{74884D1D-4864-46CF-A1C6-F8AC2400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625"/>
              <a:ext cx="577" cy="138"/>
            </a:xfrm>
            <a:custGeom>
              <a:avLst/>
              <a:gdLst>
                <a:gd name="T0" fmla="*/ 138 w 1152"/>
                <a:gd name="T1" fmla="*/ 0 h 274"/>
                <a:gd name="T2" fmla="*/ 1152 w 1152"/>
                <a:gd name="T3" fmla="*/ 0 h 274"/>
                <a:gd name="T4" fmla="*/ 1108 w 1152"/>
                <a:gd name="T5" fmla="*/ 63 h 274"/>
                <a:gd name="T6" fmla="*/ 1066 w 1152"/>
                <a:gd name="T7" fmla="*/ 131 h 274"/>
                <a:gd name="T8" fmla="*/ 1030 w 1152"/>
                <a:gd name="T9" fmla="*/ 201 h 274"/>
                <a:gd name="T10" fmla="*/ 998 w 1152"/>
                <a:gd name="T11" fmla="*/ 274 h 274"/>
                <a:gd name="T12" fmla="*/ 138 w 1152"/>
                <a:gd name="T13" fmla="*/ 274 h 274"/>
                <a:gd name="T14" fmla="*/ 106 w 1152"/>
                <a:gd name="T15" fmla="*/ 270 h 274"/>
                <a:gd name="T16" fmla="*/ 77 w 1152"/>
                <a:gd name="T17" fmla="*/ 261 h 274"/>
                <a:gd name="T18" fmla="*/ 52 w 1152"/>
                <a:gd name="T19" fmla="*/ 244 h 274"/>
                <a:gd name="T20" fmla="*/ 31 w 1152"/>
                <a:gd name="T21" fmla="*/ 223 h 274"/>
                <a:gd name="T22" fmla="*/ 15 w 1152"/>
                <a:gd name="T23" fmla="*/ 197 h 274"/>
                <a:gd name="T24" fmla="*/ 4 w 1152"/>
                <a:gd name="T25" fmla="*/ 168 h 274"/>
                <a:gd name="T26" fmla="*/ 0 w 1152"/>
                <a:gd name="T27" fmla="*/ 137 h 274"/>
                <a:gd name="T28" fmla="*/ 4 w 1152"/>
                <a:gd name="T29" fmla="*/ 105 h 274"/>
                <a:gd name="T30" fmla="*/ 15 w 1152"/>
                <a:gd name="T31" fmla="*/ 76 h 274"/>
                <a:gd name="T32" fmla="*/ 31 w 1152"/>
                <a:gd name="T33" fmla="*/ 51 h 274"/>
                <a:gd name="T34" fmla="*/ 52 w 1152"/>
                <a:gd name="T35" fmla="*/ 30 h 274"/>
                <a:gd name="T36" fmla="*/ 77 w 1152"/>
                <a:gd name="T37" fmla="*/ 13 h 274"/>
                <a:gd name="T38" fmla="*/ 106 w 1152"/>
                <a:gd name="T39" fmla="*/ 2 h 274"/>
                <a:gd name="T40" fmla="*/ 138 w 1152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2" h="274">
                  <a:moveTo>
                    <a:pt x="138" y="0"/>
                  </a:moveTo>
                  <a:lnTo>
                    <a:pt x="1152" y="0"/>
                  </a:lnTo>
                  <a:lnTo>
                    <a:pt x="1108" y="63"/>
                  </a:lnTo>
                  <a:lnTo>
                    <a:pt x="1066" y="131"/>
                  </a:lnTo>
                  <a:lnTo>
                    <a:pt x="1030" y="201"/>
                  </a:lnTo>
                  <a:lnTo>
                    <a:pt x="998" y="274"/>
                  </a:lnTo>
                  <a:lnTo>
                    <a:pt x="138" y="274"/>
                  </a:lnTo>
                  <a:lnTo>
                    <a:pt x="106" y="270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3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459">
              <a:extLst>
                <a:ext uri="{FF2B5EF4-FFF2-40B4-BE49-F238E27FC236}">
                  <a16:creationId xmlns:a16="http://schemas.microsoft.com/office/drawing/2014/main" id="{940226DB-C5BC-428A-9B0E-083F05CF6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930"/>
              <a:ext cx="463" cy="138"/>
            </a:xfrm>
            <a:custGeom>
              <a:avLst/>
              <a:gdLst>
                <a:gd name="T0" fmla="*/ 138 w 925"/>
                <a:gd name="T1" fmla="*/ 0 h 274"/>
                <a:gd name="T2" fmla="*/ 918 w 925"/>
                <a:gd name="T3" fmla="*/ 0 h 274"/>
                <a:gd name="T4" fmla="*/ 914 w 925"/>
                <a:gd name="T5" fmla="*/ 54 h 274"/>
                <a:gd name="T6" fmla="*/ 911 w 925"/>
                <a:gd name="T7" fmla="*/ 107 h 274"/>
                <a:gd name="T8" fmla="*/ 915 w 925"/>
                <a:gd name="T9" fmla="*/ 192 h 274"/>
                <a:gd name="T10" fmla="*/ 925 w 925"/>
                <a:gd name="T11" fmla="*/ 274 h 274"/>
                <a:gd name="T12" fmla="*/ 138 w 925"/>
                <a:gd name="T13" fmla="*/ 274 h 274"/>
                <a:gd name="T14" fmla="*/ 106 w 925"/>
                <a:gd name="T15" fmla="*/ 271 h 274"/>
                <a:gd name="T16" fmla="*/ 77 w 925"/>
                <a:gd name="T17" fmla="*/ 261 h 274"/>
                <a:gd name="T18" fmla="*/ 52 w 925"/>
                <a:gd name="T19" fmla="*/ 244 h 274"/>
                <a:gd name="T20" fmla="*/ 31 w 925"/>
                <a:gd name="T21" fmla="*/ 223 h 274"/>
                <a:gd name="T22" fmla="*/ 15 w 925"/>
                <a:gd name="T23" fmla="*/ 197 h 274"/>
                <a:gd name="T24" fmla="*/ 4 w 925"/>
                <a:gd name="T25" fmla="*/ 168 h 274"/>
                <a:gd name="T26" fmla="*/ 0 w 925"/>
                <a:gd name="T27" fmla="*/ 137 h 274"/>
                <a:gd name="T28" fmla="*/ 4 w 925"/>
                <a:gd name="T29" fmla="*/ 105 h 274"/>
                <a:gd name="T30" fmla="*/ 15 w 925"/>
                <a:gd name="T31" fmla="*/ 76 h 274"/>
                <a:gd name="T32" fmla="*/ 31 w 925"/>
                <a:gd name="T33" fmla="*/ 51 h 274"/>
                <a:gd name="T34" fmla="*/ 52 w 925"/>
                <a:gd name="T35" fmla="*/ 30 h 274"/>
                <a:gd name="T36" fmla="*/ 77 w 925"/>
                <a:gd name="T37" fmla="*/ 14 h 274"/>
                <a:gd name="T38" fmla="*/ 106 w 925"/>
                <a:gd name="T39" fmla="*/ 2 h 274"/>
                <a:gd name="T40" fmla="*/ 138 w 925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5" h="274">
                  <a:moveTo>
                    <a:pt x="138" y="0"/>
                  </a:moveTo>
                  <a:lnTo>
                    <a:pt x="918" y="0"/>
                  </a:lnTo>
                  <a:lnTo>
                    <a:pt x="914" y="54"/>
                  </a:lnTo>
                  <a:lnTo>
                    <a:pt x="911" y="107"/>
                  </a:lnTo>
                  <a:lnTo>
                    <a:pt x="915" y="192"/>
                  </a:lnTo>
                  <a:lnTo>
                    <a:pt x="925" y="274"/>
                  </a:lnTo>
                  <a:lnTo>
                    <a:pt x="138" y="274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460">
              <a:extLst>
                <a:ext uri="{FF2B5EF4-FFF2-40B4-BE49-F238E27FC236}">
                  <a16:creationId xmlns:a16="http://schemas.microsoft.com/office/drawing/2014/main" id="{E340185C-2ACA-46F0-8AF8-1CA798EE1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7" y="3842"/>
              <a:ext cx="527" cy="284"/>
            </a:xfrm>
            <a:custGeom>
              <a:avLst/>
              <a:gdLst>
                <a:gd name="T0" fmla="*/ 490 w 1056"/>
                <a:gd name="T1" fmla="*/ 81 h 568"/>
                <a:gd name="T2" fmla="*/ 424 w 1056"/>
                <a:gd name="T3" fmla="*/ 105 h 568"/>
                <a:gd name="T4" fmla="*/ 370 w 1056"/>
                <a:gd name="T5" fmla="*/ 151 h 568"/>
                <a:gd name="T6" fmla="*/ 334 w 1056"/>
                <a:gd name="T7" fmla="*/ 212 h 568"/>
                <a:gd name="T8" fmla="*/ 321 w 1056"/>
                <a:gd name="T9" fmla="*/ 283 h 568"/>
                <a:gd name="T10" fmla="*/ 334 w 1056"/>
                <a:gd name="T11" fmla="*/ 356 h 568"/>
                <a:gd name="T12" fmla="*/ 370 w 1056"/>
                <a:gd name="T13" fmla="*/ 417 h 568"/>
                <a:gd name="T14" fmla="*/ 424 w 1056"/>
                <a:gd name="T15" fmla="*/ 462 h 568"/>
                <a:gd name="T16" fmla="*/ 490 w 1056"/>
                <a:gd name="T17" fmla="*/ 487 h 568"/>
                <a:gd name="T18" fmla="*/ 565 w 1056"/>
                <a:gd name="T19" fmla="*/ 487 h 568"/>
                <a:gd name="T20" fmla="*/ 632 w 1056"/>
                <a:gd name="T21" fmla="*/ 462 h 568"/>
                <a:gd name="T22" fmla="*/ 686 w 1056"/>
                <a:gd name="T23" fmla="*/ 417 h 568"/>
                <a:gd name="T24" fmla="*/ 721 w 1056"/>
                <a:gd name="T25" fmla="*/ 356 h 568"/>
                <a:gd name="T26" fmla="*/ 733 w 1056"/>
                <a:gd name="T27" fmla="*/ 283 h 568"/>
                <a:gd name="T28" fmla="*/ 721 w 1056"/>
                <a:gd name="T29" fmla="*/ 212 h 568"/>
                <a:gd name="T30" fmla="*/ 686 w 1056"/>
                <a:gd name="T31" fmla="*/ 151 h 568"/>
                <a:gd name="T32" fmla="*/ 632 w 1056"/>
                <a:gd name="T33" fmla="*/ 105 h 568"/>
                <a:gd name="T34" fmla="*/ 565 w 1056"/>
                <a:gd name="T35" fmla="*/ 81 h 568"/>
                <a:gd name="T36" fmla="*/ 527 w 1056"/>
                <a:gd name="T37" fmla="*/ 0 h 568"/>
                <a:gd name="T38" fmla="*/ 643 w 1056"/>
                <a:gd name="T39" fmla="*/ 15 h 568"/>
                <a:gd name="T40" fmla="*/ 751 w 1056"/>
                <a:gd name="T41" fmla="*/ 54 h 568"/>
                <a:gd name="T42" fmla="*/ 850 w 1056"/>
                <a:gd name="T43" fmla="*/ 109 h 568"/>
                <a:gd name="T44" fmla="*/ 934 w 1056"/>
                <a:gd name="T45" fmla="*/ 171 h 568"/>
                <a:gd name="T46" fmla="*/ 1004 w 1056"/>
                <a:gd name="T47" fmla="*/ 232 h 568"/>
                <a:gd name="T48" fmla="*/ 1056 w 1056"/>
                <a:gd name="T49" fmla="*/ 283 h 568"/>
                <a:gd name="T50" fmla="*/ 1004 w 1056"/>
                <a:gd name="T51" fmla="*/ 336 h 568"/>
                <a:gd name="T52" fmla="*/ 934 w 1056"/>
                <a:gd name="T53" fmla="*/ 397 h 568"/>
                <a:gd name="T54" fmla="*/ 850 w 1056"/>
                <a:gd name="T55" fmla="*/ 459 h 568"/>
                <a:gd name="T56" fmla="*/ 752 w 1056"/>
                <a:gd name="T57" fmla="*/ 513 h 568"/>
                <a:gd name="T58" fmla="*/ 643 w 1056"/>
                <a:gd name="T59" fmla="*/ 553 h 568"/>
                <a:gd name="T60" fmla="*/ 527 w 1056"/>
                <a:gd name="T61" fmla="*/ 568 h 568"/>
                <a:gd name="T62" fmla="*/ 412 w 1056"/>
                <a:gd name="T63" fmla="*/ 553 h 568"/>
                <a:gd name="T64" fmla="*/ 304 w 1056"/>
                <a:gd name="T65" fmla="*/ 513 h 568"/>
                <a:gd name="T66" fmla="*/ 206 w 1056"/>
                <a:gd name="T67" fmla="*/ 459 h 568"/>
                <a:gd name="T68" fmla="*/ 120 w 1056"/>
                <a:gd name="T69" fmla="*/ 397 h 568"/>
                <a:gd name="T70" fmla="*/ 52 w 1056"/>
                <a:gd name="T71" fmla="*/ 336 h 568"/>
                <a:gd name="T72" fmla="*/ 0 w 1056"/>
                <a:gd name="T73" fmla="*/ 283 h 568"/>
                <a:gd name="T74" fmla="*/ 52 w 1056"/>
                <a:gd name="T75" fmla="*/ 232 h 568"/>
                <a:gd name="T76" fmla="*/ 120 w 1056"/>
                <a:gd name="T77" fmla="*/ 171 h 568"/>
                <a:gd name="T78" fmla="*/ 206 w 1056"/>
                <a:gd name="T79" fmla="*/ 109 h 568"/>
                <a:gd name="T80" fmla="*/ 304 w 1056"/>
                <a:gd name="T81" fmla="*/ 54 h 568"/>
                <a:gd name="T82" fmla="*/ 412 w 1056"/>
                <a:gd name="T83" fmla="*/ 15 h 568"/>
                <a:gd name="T84" fmla="*/ 527 w 1056"/>
                <a:gd name="T8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6" h="568">
                  <a:moveTo>
                    <a:pt x="527" y="77"/>
                  </a:moveTo>
                  <a:lnTo>
                    <a:pt x="490" y="81"/>
                  </a:lnTo>
                  <a:lnTo>
                    <a:pt x="456" y="90"/>
                  </a:lnTo>
                  <a:lnTo>
                    <a:pt x="424" y="105"/>
                  </a:lnTo>
                  <a:lnTo>
                    <a:pt x="395" y="126"/>
                  </a:lnTo>
                  <a:lnTo>
                    <a:pt x="370" y="151"/>
                  </a:lnTo>
                  <a:lnTo>
                    <a:pt x="350" y="180"/>
                  </a:lnTo>
                  <a:lnTo>
                    <a:pt x="334" y="212"/>
                  </a:lnTo>
                  <a:lnTo>
                    <a:pt x="325" y="246"/>
                  </a:lnTo>
                  <a:lnTo>
                    <a:pt x="321" y="283"/>
                  </a:lnTo>
                  <a:lnTo>
                    <a:pt x="325" y="321"/>
                  </a:lnTo>
                  <a:lnTo>
                    <a:pt x="334" y="356"/>
                  </a:lnTo>
                  <a:lnTo>
                    <a:pt x="350" y="388"/>
                  </a:lnTo>
                  <a:lnTo>
                    <a:pt x="370" y="417"/>
                  </a:lnTo>
                  <a:lnTo>
                    <a:pt x="395" y="442"/>
                  </a:lnTo>
                  <a:lnTo>
                    <a:pt x="424" y="462"/>
                  </a:lnTo>
                  <a:lnTo>
                    <a:pt x="456" y="477"/>
                  </a:lnTo>
                  <a:lnTo>
                    <a:pt x="490" y="487"/>
                  </a:lnTo>
                  <a:lnTo>
                    <a:pt x="527" y="489"/>
                  </a:lnTo>
                  <a:lnTo>
                    <a:pt x="565" y="487"/>
                  </a:lnTo>
                  <a:lnTo>
                    <a:pt x="600" y="477"/>
                  </a:lnTo>
                  <a:lnTo>
                    <a:pt x="632" y="462"/>
                  </a:lnTo>
                  <a:lnTo>
                    <a:pt x="661" y="442"/>
                  </a:lnTo>
                  <a:lnTo>
                    <a:pt x="686" y="417"/>
                  </a:lnTo>
                  <a:lnTo>
                    <a:pt x="706" y="388"/>
                  </a:lnTo>
                  <a:lnTo>
                    <a:pt x="721" y="356"/>
                  </a:lnTo>
                  <a:lnTo>
                    <a:pt x="731" y="321"/>
                  </a:lnTo>
                  <a:lnTo>
                    <a:pt x="733" y="283"/>
                  </a:lnTo>
                  <a:lnTo>
                    <a:pt x="731" y="246"/>
                  </a:lnTo>
                  <a:lnTo>
                    <a:pt x="721" y="212"/>
                  </a:lnTo>
                  <a:lnTo>
                    <a:pt x="706" y="180"/>
                  </a:lnTo>
                  <a:lnTo>
                    <a:pt x="686" y="151"/>
                  </a:lnTo>
                  <a:lnTo>
                    <a:pt x="661" y="126"/>
                  </a:lnTo>
                  <a:lnTo>
                    <a:pt x="632" y="105"/>
                  </a:lnTo>
                  <a:lnTo>
                    <a:pt x="600" y="90"/>
                  </a:lnTo>
                  <a:lnTo>
                    <a:pt x="565" y="81"/>
                  </a:lnTo>
                  <a:lnTo>
                    <a:pt x="527" y="77"/>
                  </a:lnTo>
                  <a:close/>
                  <a:moveTo>
                    <a:pt x="527" y="0"/>
                  </a:moveTo>
                  <a:lnTo>
                    <a:pt x="586" y="4"/>
                  </a:lnTo>
                  <a:lnTo>
                    <a:pt x="643" y="15"/>
                  </a:lnTo>
                  <a:lnTo>
                    <a:pt x="698" y="31"/>
                  </a:lnTo>
                  <a:lnTo>
                    <a:pt x="751" y="54"/>
                  </a:lnTo>
                  <a:lnTo>
                    <a:pt x="802" y="80"/>
                  </a:lnTo>
                  <a:lnTo>
                    <a:pt x="850" y="109"/>
                  </a:lnTo>
                  <a:lnTo>
                    <a:pt x="893" y="138"/>
                  </a:lnTo>
                  <a:lnTo>
                    <a:pt x="934" y="171"/>
                  </a:lnTo>
                  <a:lnTo>
                    <a:pt x="971" y="202"/>
                  </a:lnTo>
                  <a:lnTo>
                    <a:pt x="1004" y="232"/>
                  </a:lnTo>
                  <a:lnTo>
                    <a:pt x="1032" y="260"/>
                  </a:lnTo>
                  <a:lnTo>
                    <a:pt x="1056" y="283"/>
                  </a:lnTo>
                  <a:lnTo>
                    <a:pt x="1032" y="308"/>
                  </a:lnTo>
                  <a:lnTo>
                    <a:pt x="1004" y="336"/>
                  </a:lnTo>
                  <a:lnTo>
                    <a:pt x="972" y="366"/>
                  </a:lnTo>
                  <a:lnTo>
                    <a:pt x="934" y="397"/>
                  </a:lnTo>
                  <a:lnTo>
                    <a:pt x="894" y="428"/>
                  </a:lnTo>
                  <a:lnTo>
                    <a:pt x="850" y="459"/>
                  </a:lnTo>
                  <a:lnTo>
                    <a:pt x="802" y="488"/>
                  </a:lnTo>
                  <a:lnTo>
                    <a:pt x="752" y="513"/>
                  </a:lnTo>
                  <a:lnTo>
                    <a:pt x="698" y="535"/>
                  </a:lnTo>
                  <a:lnTo>
                    <a:pt x="643" y="553"/>
                  </a:lnTo>
                  <a:lnTo>
                    <a:pt x="586" y="564"/>
                  </a:lnTo>
                  <a:lnTo>
                    <a:pt x="527" y="568"/>
                  </a:lnTo>
                  <a:lnTo>
                    <a:pt x="469" y="564"/>
                  </a:lnTo>
                  <a:lnTo>
                    <a:pt x="412" y="553"/>
                  </a:lnTo>
                  <a:lnTo>
                    <a:pt x="357" y="535"/>
                  </a:lnTo>
                  <a:lnTo>
                    <a:pt x="304" y="513"/>
                  </a:lnTo>
                  <a:lnTo>
                    <a:pt x="254" y="488"/>
                  </a:lnTo>
                  <a:lnTo>
                    <a:pt x="206" y="459"/>
                  </a:lnTo>
                  <a:lnTo>
                    <a:pt x="161" y="428"/>
                  </a:lnTo>
                  <a:lnTo>
                    <a:pt x="120" y="397"/>
                  </a:lnTo>
                  <a:lnTo>
                    <a:pt x="84" y="366"/>
                  </a:lnTo>
                  <a:lnTo>
                    <a:pt x="52" y="336"/>
                  </a:lnTo>
                  <a:lnTo>
                    <a:pt x="23" y="308"/>
                  </a:lnTo>
                  <a:lnTo>
                    <a:pt x="0" y="283"/>
                  </a:lnTo>
                  <a:lnTo>
                    <a:pt x="23" y="260"/>
                  </a:lnTo>
                  <a:lnTo>
                    <a:pt x="52" y="232"/>
                  </a:lnTo>
                  <a:lnTo>
                    <a:pt x="84" y="202"/>
                  </a:lnTo>
                  <a:lnTo>
                    <a:pt x="120" y="171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4" y="80"/>
                  </a:lnTo>
                  <a:lnTo>
                    <a:pt x="304" y="54"/>
                  </a:lnTo>
                  <a:lnTo>
                    <a:pt x="357" y="31"/>
                  </a:lnTo>
                  <a:lnTo>
                    <a:pt x="412" y="15"/>
                  </a:lnTo>
                  <a:lnTo>
                    <a:pt x="469" y="4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461">
              <a:extLst>
                <a:ext uri="{FF2B5EF4-FFF2-40B4-BE49-F238E27FC236}">
                  <a16:creationId xmlns:a16="http://schemas.microsoft.com/office/drawing/2014/main" id="{055B7533-3091-49E0-B0B4-08CF2A699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1" y="3555"/>
              <a:ext cx="859" cy="859"/>
            </a:xfrm>
            <a:custGeom>
              <a:avLst/>
              <a:gdLst>
                <a:gd name="T0" fmla="*/ 751 w 1720"/>
                <a:gd name="T1" fmla="*/ 448 h 1718"/>
                <a:gd name="T2" fmla="*/ 600 w 1720"/>
                <a:gd name="T3" fmla="*/ 494 h 1718"/>
                <a:gd name="T4" fmla="*/ 466 w 1720"/>
                <a:gd name="T5" fmla="*/ 566 h 1718"/>
                <a:gd name="T6" fmla="*/ 354 w 1720"/>
                <a:gd name="T7" fmla="*/ 649 h 1718"/>
                <a:gd name="T8" fmla="*/ 267 w 1720"/>
                <a:gd name="T9" fmla="*/ 727 h 1718"/>
                <a:gd name="T10" fmla="*/ 210 w 1720"/>
                <a:gd name="T11" fmla="*/ 788 h 1718"/>
                <a:gd name="T12" fmla="*/ 186 w 1720"/>
                <a:gd name="T13" fmla="*/ 816 h 1718"/>
                <a:gd name="T14" fmla="*/ 172 w 1720"/>
                <a:gd name="T15" fmla="*/ 867 h 1718"/>
                <a:gd name="T16" fmla="*/ 190 w 1720"/>
                <a:gd name="T17" fmla="*/ 906 h 1718"/>
                <a:gd name="T18" fmla="*/ 225 w 1720"/>
                <a:gd name="T19" fmla="*/ 947 h 1718"/>
                <a:gd name="T20" fmla="*/ 292 w 1720"/>
                <a:gd name="T21" fmla="*/ 1014 h 1718"/>
                <a:gd name="T22" fmla="*/ 389 w 1720"/>
                <a:gd name="T23" fmla="*/ 1097 h 1718"/>
                <a:gd name="T24" fmla="*/ 508 w 1720"/>
                <a:gd name="T25" fmla="*/ 1176 h 1718"/>
                <a:gd name="T26" fmla="*/ 648 w 1720"/>
                <a:gd name="T27" fmla="*/ 1241 h 1718"/>
                <a:gd name="T28" fmla="*/ 804 w 1720"/>
                <a:gd name="T29" fmla="*/ 1278 h 1718"/>
                <a:gd name="T30" fmla="*/ 968 w 1720"/>
                <a:gd name="T31" fmla="*/ 1270 h 1718"/>
                <a:gd name="T32" fmla="*/ 1119 w 1720"/>
                <a:gd name="T33" fmla="*/ 1223 h 1718"/>
                <a:gd name="T34" fmla="*/ 1253 w 1720"/>
                <a:gd name="T35" fmla="*/ 1151 h 1718"/>
                <a:gd name="T36" fmla="*/ 1365 w 1720"/>
                <a:gd name="T37" fmla="*/ 1068 h 1718"/>
                <a:gd name="T38" fmla="*/ 1453 w 1720"/>
                <a:gd name="T39" fmla="*/ 989 h 1718"/>
                <a:gd name="T40" fmla="*/ 1509 w 1720"/>
                <a:gd name="T41" fmla="*/ 929 h 1718"/>
                <a:gd name="T42" fmla="*/ 1532 w 1720"/>
                <a:gd name="T43" fmla="*/ 901 h 1718"/>
                <a:gd name="T44" fmla="*/ 1546 w 1720"/>
                <a:gd name="T45" fmla="*/ 849 h 1718"/>
                <a:gd name="T46" fmla="*/ 1529 w 1720"/>
                <a:gd name="T47" fmla="*/ 811 h 1718"/>
                <a:gd name="T48" fmla="*/ 1494 w 1720"/>
                <a:gd name="T49" fmla="*/ 771 h 1718"/>
                <a:gd name="T50" fmla="*/ 1426 w 1720"/>
                <a:gd name="T51" fmla="*/ 702 h 1718"/>
                <a:gd name="T52" fmla="*/ 1330 w 1720"/>
                <a:gd name="T53" fmla="*/ 621 h 1718"/>
                <a:gd name="T54" fmla="*/ 1211 w 1720"/>
                <a:gd name="T55" fmla="*/ 540 h 1718"/>
                <a:gd name="T56" fmla="*/ 1070 w 1720"/>
                <a:gd name="T57" fmla="*/ 475 h 1718"/>
                <a:gd name="T58" fmla="*/ 914 w 1720"/>
                <a:gd name="T59" fmla="*/ 440 h 1718"/>
                <a:gd name="T60" fmla="*/ 942 w 1720"/>
                <a:gd name="T61" fmla="*/ 3 h 1718"/>
                <a:gd name="T62" fmla="*/ 1177 w 1720"/>
                <a:gd name="T63" fmla="*/ 60 h 1718"/>
                <a:gd name="T64" fmla="*/ 1380 w 1720"/>
                <a:gd name="T65" fmla="*/ 174 h 1718"/>
                <a:gd name="T66" fmla="*/ 1544 w 1720"/>
                <a:gd name="T67" fmla="*/ 339 h 1718"/>
                <a:gd name="T68" fmla="*/ 1660 w 1720"/>
                <a:gd name="T69" fmla="*/ 543 h 1718"/>
                <a:gd name="T70" fmla="*/ 1716 w 1720"/>
                <a:gd name="T71" fmla="*/ 776 h 1718"/>
                <a:gd name="T72" fmla="*/ 1704 w 1720"/>
                <a:gd name="T73" fmla="*/ 1022 h 1718"/>
                <a:gd name="T74" fmla="*/ 1627 w 1720"/>
                <a:gd name="T75" fmla="*/ 1246 h 1718"/>
                <a:gd name="T76" fmla="*/ 1495 w 1720"/>
                <a:gd name="T77" fmla="*/ 1438 h 1718"/>
                <a:gd name="T78" fmla="*/ 1316 w 1720"/>
                <a:gd name="T79" fmla="*/ 1587 h 1718"/>
                <a:gd name="T80" fmla="*/ 1100 w 1720"/>
                <a:gd name="T81" fmla="*/ 1683 h 1718"/>
                <a:gd name="T82" fmla="*/ 859 w 1720"/>
                <a:gd name="T83" fmla="*/ 1718 h 1718"/>
                <a:gd name="T84" fmla="*/ 618 w 1720"/>
                <a:gd name="T85" fmla="*/ 1683 h 1718"/>
                <a:gd name="T86" fmla="*/ 404 w 1720"/>
                <a:gd name="T87" fmla="*/ 1587 h 1718"/>
                <a:gd name="T88" fmla="*/ 225 w 1720"/>
                <a:gd name="T89" fmla="*/ 1438 h 1718"/>
                <a:gd name="T90" fmla="*/ 93 w 1720"/>
                <a:gd name="T91" fmla="*/ 1246 h 1718"/>
                <a:gd name="T92" fmla="*/ 15 w 1720"/>
                <a:gd name="T93" fmla="*/ 1022 h 1718"/>
                <a:gd name="T94" fmla="*/ 4 w 1720"/>
                <a:gd name="T95" fmla="*/ 776 h 1718"/>
                <a:gd name="T96" fmla="*/ 60 w 1720"/>
                <a:gd name="T97" fmla="*/ 543 h 1718"/>
                <a:gd name="T98" fmla="*/ 175 w 1720"/>
                <a:gd name="T99" fmla="*/ 339 h 1718"/>
                <a:gd name="T100" fmla="*/ 340 w 1720"/>
                <a:gd name="T101" fmla="*/ 174 h 1718"/>
                <a:gd name="T102" fmla="*/ 543 w 1720"/>
                <a:gd name="T103" fmla="*/ 60 h 1718"/>
                <a:gd name="T104" fmla="*/ 777 w 1720"/>
                <a:gd name="T105" fmla="*/ 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0" h="1718">
                  <a:moveTo>
                    <a:pt x="859" y="436"/>
                  </a:moveTo>
                  <a:lnTo>
                    <a:pt x="804" y="440"/>
                  </a:lnTo>
                  <a:lnTo>
                    <a:pt x="751" y="448"/>
                  </a:lnTo>
                  <a:lnTo>
                    <a:pt x="698" y="459"/>
                  </a:lnTo>
                  <a:lnTo>
                    <a:pt x="648" y="475"/>
                  </a:lnTo>
                  <a:lnTo>
                    <a:pt x="600" y="494"/>
                  </a:lnTo>
                  <a:lnTo>
                    <a:pt x="553" y="516"/>
                  </a:lnTo>
                  <a:lnTo>
                    <a:pt x="508" y="540"/>
                  </a:lnTo>
                  <a:lnTo>
                    <a:pt x="466" y="566"/>
                  </a:lnTo>
                  <a:lnTo>
                    <a:pt x="426" y="592"/>
                  </a:lnTo>
                  <a:lnTo>
                    <a:pt x="389" y="621"/>
                  </a:lnTo>
                  <a:lnTo>
                    <a:pt x="354" y="649"/>
                  </a:lnTo>
                  <a:lnTo>
                    <a:pt x="322" y="676"/>
                  </a:lnTo>
                  <a:lnTo>
                    <a:pt x="292" y="702"/>
                  </a:lnTo>
                  <a:lnTo>
                    <a:pt x="267" y="727"/>
                  </a:lnTo>
                  <a:lnTo>
                    <a:pt x="245" y="751"/>
                  </a:lnTo>
                  <a:lnTo>
                    <a:pt x="225" y="771"/>
                  </a:lnTo>
                  <a:lnTo>
                    <a:pt x="210" y="788"/>
                  </a:lnTo>
                  <a:lnTo>
                    <a:pt x="199" y="802"/>
                  </a:lnTo>
                  <a:lnTo>
                    <a:pt x="190" y="811"/>
                  </a:lnTo>
                  <a:lnTo>
                    <a:pt x="186" y="816"/>
                  </a:lnTo>
                  <a:lnTo>
                    <a:pt x="177" y="832"/>
                  </a:lnTo>
                  <a:lnTo>
                    <a:pt x="172" y="849"/>
                  </a:lnTo>
                  <a:lnTo>
                    <a:pt x="172" y="867"/>
                  </a:lnTo>
                  <a:lnTo>
                    <a:pt x="177" y="884"/>
                  </a:lnTo>
                  <a:lnTo>
                    <a:pt x="186" y="901"/>
                  </a:lnTo>
                  <a:lnTo>
                    <a:pt x="190" y="906"/>
                  </a:lnTo>
                  <a:lnTo>
                    <a:pt x="199" y="916"/>
                  </a:lnTo>
                  <a:lnTo>
                    <a:pt x="210" y="929"/>
                  </a:lnTo>
                  <a:lnTo>
                    <a:pt x="225" y="947"/>
                  </a:lnTo>
                  <a:lnTo>
                    <a:pt x="245" y="967"/>
                  </a:lnTo>
                  <a:lnTo>
                    <a:pt x="267" y="989"/>
                  </a:lnTo>
                  <a:lnTo>
                    <a:pt x="292" y="1014"/>
                  </a:lnTo>
                  <a:lnTo>
                    <a:pt x="322" y="1040"/>
                  </a:lnTo>
                  <a:lnTo>
                    <a:pt x="354" y="1068"/>
                  </a:lnTo>
                  <a:lnTo>
                    <a:pt x="389" y="1097"/>
                  </a:lnTo>
                  <a:lnTo>
                    <a:pt x="426" y="1124"/>
                  </a:lnTo>
                  <a:lnTo>
                    <a:pt x="466" y="1151"/>
                  </a:lnTo>
                  <a:lnTo>
                    <a:pt x="508" y="1176"/>
                  </a:lnTo>
                  <a:lnTo>
                    <a:pt x="553" y="1201"/>
                  </a:lnTo>
                  <a:lnTo>
                    <a:pt x="600" y="1223"/>
                  </a:lnTo>
                  <a:lnTo>
                    <a:pt x="648" y="1241"/>
                  </a:lnTo>
                  <a:lnTo>
                    <a:pt x="698" y="1258"/>
                  </a:lnTo>
                  <a:lnTo>
                    <a:pt x="751" y="1270"/>
                  </a:lnTo>
                  <a:lnTo>
                    <a:pt x="804" y="1278"/>
                  </a:lnTo>
                  <a:lnTo>
                    <a:pt x="859" y="1280"/>
                  </a:lnTo>
                  <a:lnTo>
                    <a:pt x="914" y="1278"/>
                  </a:lnTo>
                  <a:lnTo>
                    <a:pt x="968" y="1270"/>
                  </a:lnTo>
                  <a:lnTo>
                    <a:pt x="1020" y="1258"/>
                  </a:lnTo>
                  <a:lnTo>
                    <a:pt x="1070" y="1241"/>
                  </a:lnTo>
                  <a:lnTo>
                    <a:pt x="1119" y="1223"/>
                  </a:lnTo>
                  <a:lnTo>
                    <a:pt x="1167" y="1201"/>
                  </a:lnTo>
                  <a:lnTo>
                    <a:pt x="1211" y="1176"/>
                  </a:lnTo>
                  <a:lnTo>
                    <a:pt x="1253" y="1151"/>
                  </a:lnTo>
                  <a:lnTo>
                    <a:pt x="1293" y="1124"/>
                  </a:lnTo>
                  <a:lnTo>
                    <a:pt x="1330" y="1097"/>
                  </a:lnTo>
                  <a:lnTo>
                    <a:pt x="1365" y="1068"/>
                  </a:lnTo>
                  <a:lnTo>
                    <a:pt x="1398" y="1040"/>
                  </a:lnTo>
                  <a:lnTo>
                    <a:pt x="1426" y="1014"/>
                  </a:lnTo>
                  <a:lnTo>
                    <a:pt x="1453" y="989"/>
                  </a:lnTo>
                  <a:lnTo>
                    <a:pt x="1475" y="967"/>
                  </a:lnTo>
                  <a:lnTo>
                    <a:pt x="1494" y="947"/>
                  </a:lnTo>
                  <a:lnTo>
                    <a:pt x="1509" y="929"/>
                  </a:lnTo>
                  <a:lnTo>
                    <a:pt x="1521" y="916"/>
                  </a:lnTo>
                  <a:lnTo>
                    <a:pt x="1529" y="906"/>
                  </a:lnTo>
                  <a:lnTo>
                    <a:pt x="1532" y="901"/>
                  </a:lnTo>
                  <a:lnTo>
                    <a:pt x="1542" y="884"/>
                  </a:lnTo>
                  <a:lnTo>
                    <a:pt x="1546" y="867"/>
                  </a:lnTo>
                  <a:lnTo>
                    <a:pt x="1546" y="849"/>
                  </a:lnTo>
                  <a:lnTo>
                    <a:pt x="1542" y="832"/>
                  </a:lnTo>
                  <a:lnTo>
                    <a:pt x="1532" y="816"/>
                  </a:lnTo>
                  <a:lnTo>
                    <a:pt x="1529" y="811"/>
                  </a:lnTo>
                  <a:lnTo>
                    <a:pt x="1521" y="802"/>
                  </a:lnTo>
                  <a:lnTo>
                    <a:pt x="1509" y="788"/>
                  </a:lnTo>
                  <a:lnTo>
                    <a:pt x="1494" y="771"/>
                  </a:lnTo>
                  <a:lnTo>
                    <a:pt x="1475" y="750"/>
                  </a:lnTo>
                  <a:lnTo>
                    <a:pt x="1453" y="727"/>
                  </a:lnTo>
                  <a:lnTo>
                    <a:pt x="1426" y="702"/>
                  </a:lnTo>
                  <a:lnTo>
                    <a:pt x="1398" y="676"/>
                  </a:lnTo>
                  <a:lnTo>
                    <a:pt x="1365" y="649"/>
                  </a:lnTo>
                  <a:lnTo>
                    <a:pt x="1330" y="621"/>
                  </a:lnTo>
                  <a:lnTo>
                    <a:pt x="1293" y="592"/>
                  </a:lnTo>
                  <a:lnTo>
                    <a:pt x="1253" y="566"/>
                  </a:lnTo>
                  <a:lnTo>
                    <a:pt x="1211" y="540"/>
                  </a:lnTo>
                  <a:lnTo>
                    <a:pt x="1167" y="516"/>
                  </a:lnTo>
                  <a:lnTo>
                    <a:pt x="1119" y="494"/>
                  </a:lnTo>
                  <a:lnTo>
                    <a:pt x="1070" y="475"/>
                  </a:lnTo>
                  <a:lnTo>
                    <a:pt x="1020" y="459"/>
                  </a:lnTo>
                  <a:lnTo>
                    <a:pt x="968" y="448"/>
                  </a:lnTo>
                  <a:lnTo>
                    <a:pt x="914" y="440"/>
                  </a:lnTo>
                  <a:lnTo>
                    <a:pt x="859" y="436"/>
                  </a:lnTo>
                  <a:close/>
                  <a:moveTo>
                    <a:pt x="859" y="0"/>
                  </a:moveTo>
                  <a:lnTo>
                    <a:pt x="942" y="3"/>
                  </a:lnTo>
                  <a:lnTo>
                    <a:pt x="1023" y="15"/>
                  </a:lnTo>
                  <a:lnTo>
                    <a:pt x="1100" y="33"/>
                  </a:lnTo>
                  <a:lnTo>
                    <a:pt x="1177" y="60"/>
                  </a:lnTo>
                  <a:lnTo>
                    <a:pt x="1248" y="92"/>
                  </a:lnTo>
                  <a:lnTo>
                    <a:pt x="1316" y="129"/>
                  </a:lnTo>
                  <a:lnTo>
                    <a:pt x="1380" y="174"/>
                  </a:lnTo>
                  <a:lnTo>
                    <a:pt x="1440" y="224"/>
                  </a:lnTo>
                  <a:lnTo>
                    <a:pt x="1495" y="279"/>
                  </a:lnTo>
                  <a:lnTo>
                    <a:pt x="1544" y="339"/>
                  </a:lnTo>
                  <a:lnTo>
                    <a:pt x="1589" y="403"/>
                  </a:lnTo>
                  <a:lnTo>
                    <a:pt x="1627" y="470"/>
                  </a:lnTo>
                  <a:lnTo>
                    <a:pt x="1660" y="543"/>
                  </a:lnTo>
                  <a:lnTo>
                    <a:pt x="1685" y="617"/>
                  </a:lnTo>
                  <a:lnTo>
                    <a:pt x="1704" y="695"/>
                  </a:lnTo>
                  <a:lnTo>
                    <a:pt x="1716" y="776"/>
                  </a:lnTo>
                  <a:lnTo>
                    <a:pt x="1720" y="858"/>
                  </a:lnTo>
                  <a:lnTo>
                    <a:pt x="1716" y="941"/>
                  </a:lnTo>
                  <a:lnTo>
                    <a:pt x="1704" y="1022"/>
                  </a:lnTo>
                  <a:lnTo>
                    <a:pt x="1685" y="1099"/>
                  </a:lnTo>
                  <a:lnTo>
                    <a:pt x="1660" y="1175"/>
                  </a:lnTo>
                  <a:lnTo>
                    <a:pt x="1627" y="1246"/>
                  </a:lnTo>
                  <a:lnTo>
                    <a:pt x="1589" y="1314"/>
                  </a:lnTo>
                  <a:lnTo>
                    <a:pt x="1544" y="1379"/>
                  </a:lnTo>
                  <a:lnTo>
                    <a:pt x="1495" y="1438"/>
                  </a:lnTo>
                  <a:lnTo>
                    <a:pt x="1440" y="1493"/>
                  </a:lnTo>
                  <a:lnTo>
                    <a:pt x="1380" y="1542"/>
                  </a:lnTo>
                  <a:lnTo>
                    <a:pt x="1316" y="1587"/>
                  </a:lnTo>
                  <a:lnTo>
                    <a:pt x="1248" y="1626"/>
                  </a:lnTo>
                  <a:lnTo>
                    <a:pt x="1177" y="1658"/>
                  </a:lnTo>
                  <a:lnTo>
                    <a:pt x="1100" y="1683"/>
                  </a:lnTo>
                  <a:lnTo>
                    <a:pt x="1023" y="1702"/>
                  </a:lnTo>
                  <a:lnTo>
                    <a:pt x="942" y="1714"/>
                  </a:lnTo>
                  <a:lnTo>
                    <a:pt x="859" y="1718"/>
                  </a:lnTo>
                  <a:lnTo>
                    <a:pt x="777" y="1714"/>
                  </a:lnTo>
                  <a:lnTo>
                    <a:pt x="696" y="1702"/>
                  </a:lnTo>
                  <a:lnTo>
                    <a:pt x="618" y="1683"/>
                  </a:lnTo>
                  <a:lnTo>
                    <a:pt x="543" y="1658"/>
                  </a:lnTo>
                  <a:lnTo>
                    <a:pt x="471" y="1626"/>
                  </a:lnTo>
                  <a:lnTo>
                    <a:pt x="404" y="1587"/>
                  </a:lnTo>
                  <a:lnTo>
                    <a:pt x="340" y="1542"/>
                  </a:lnTo>
                  <a:lnTo>
                    <a:pt x="280" y="1493"/>
                  </a:lnTo>
                  <a:lnTo>
                    <a:pt x="225" y="1438"/>
                  </a:lnTo>
                  <a:lnTo>
                    <a:pt x="175" y="1379"/>
                  </a:lnTo>
                  <a:lnTo>
                    <a:pt x="130" y="1314"/>
                  </a:lnTo>
                  <a:lnTo>
                    <a:pt x="93" y="1246"/>
                  </a:lnTo>
                  <a:lnTo>
                    <a:pt x="60" y="1175"/>
                  </a:lnTo>
                  <a:lnTo>
                    <a:pt x="34" y="1099"/>
                  </a:lnTo>
                  <a:lnTo>
                    <a:pt x="15" y="1022"/>
                  </a:lnTo>
                  <a:lnTo>
                    <a:pt x="4" y="941"/>
                  </a:lnTo>
                  <a:lnTo>
                    <a:pt x="0" y="858"/>
                  </a:lnTo>
                  <a:lnTo>
                    <a:pt x="4" y="776"/>
                  </a:lnTo>
                  <a:lnTo>
                    <a:pt x="15" y="695"/>
                  </a:lnTo>
                  <a:lnTo>
                    <a:pt x="34" y="617"/>
                  </a:lnTo>
                  <a:lnTo>
                    <a:pt x="60" y="543"/>
                  </a:lnTo>
                  <a:lnTo>
                    <a:pt x="93" y="470"/>
                  </a:lnTo>
                  <a:lnTo>
                    <a:pt x="130" y="403"/>
                  </a:lnTo>
                  <a:lnTo>
                    <a:pt x="175" y="339"/>
                  </a:lnTo>
                  <a:lnTo>
                    <a:pt x="225" y="279"/>
                  </a:lnTo>
                  <a:lnTo>
                    <a:pt x="280" y="224"/>
                  </a:lnTo>
                  <a:lnTo>
                    <a:pt x="340" y="174"/>
                  </a:lnTo>
                  <a:lnTo>
                    <a:pt x="404" y="129"/>
                  </a:lnTo>
                  <a:lnTo>
                    <a:pt x="471" y="92"/>
                  </a:lnTo>
                  <a:lnTo>
                    <a:pt x="543" y="60"/>
                  </a:lnTo>
                  <a:lnTo>
                    <a:pt x="618" y="33"/>
                  </a:lnTo>
                  <a:lnTo>
                    <a:pt x="696" y="15"/>
                  </a:lnTo>
                  <a:lnTo>
                    <a:pt x="777" y="3"/>
                  </a:lnTo>
                  <a:lnTo>
                    <a:pt x="8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759">
            <a:extLst>
              <a:ext uri="{FF2B5EF4-FFF2-40B4-BE49-F238E27FC236}">
                <a16:creationId xmlns:a16="http://schemas.microsoft.com/office/drawing/2014/main" id="{99B854D5-53A5-4154-830D-F496E74022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18325" y="2461163"/>
            <a:ext cx="277957" cy="320825"/>
            <a:chOff x="7090" y="2220"/>
            <a:chExt cx="1634" cy="1886"/>
          </a:xfrm>
          <a:solidFill>
            <a:schemeClr val="bg1"/>
          </a:solidFill>
        </p:grpSpPr>
        <p:sp>
          <p:nvSpPr>
            <p:cNvPr id="38" name="Freeform 761">
              <a:extLst>
                <a:ext uri="{FF2B5EF4-FFF2-40B4-BE49-F238E27FC236}">
                  <a16:creationId xmlns:a16="http://schemas.microsoft.com/office/drawing/2014/main" id="{F578D913-77E2-4C95-B21D-E942FC49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" y="2220"/>
              <a:ext cx="1344" cy="1130"/>
            </a:xfrm>
            <a:custGeom>
              <a:avLst/>
              <a:gdLst>
                <a:gd name="T0" fmla="*/ 2600 w 2689"/>
                <a:gd name="T1" fmla="*/ 0 h 2261"/>
                <a:gd name="T2" fmla="*/ 2646 w 2689"/>
                <a:gd name="T3" fmla="*/ 7 h 2261"/>
                <a:gd name="T4" fmla="*/ 2676 w 2689"/>
                <a:gd name="T5" fmla="*/ 31 h 2261"/>
                <a:gd name="T6" fmla="*/ 2689 w 2689"/>
                <a:gd name="T7" fmla="*/ 71 h 2261"/>
                <a:gd name="T8" fmla="*/ 2658 w 2689"/>
                <a:gd name="T9" fmla="*/ 765 h 2261"/>
                <a:gd name="T10" fmla="*/ 2654 w 2689"/>
                <a:gd name="T11" fmla="*/ 803 h 2261"/>
                <a:gd name="T12" fmla="*/ 2638 w 2689"/>
                <a:gd name="T13" fmla="*/ 837 h 2261"/>
                <a:gd name="T14" fmla="*/ 2607 w 2689"/>
                <a:gd name="T15" fmla="*/ 863 h 2261"/>
                <a:gd name="T16" fmla="*/ 2573 w 2689"/>
                <a:gd name="T17" fmla="*/ 873 h 2261"/>
                <a:gd name="T18" fmla="*/ 2544 w 2689"/>
                <a:gd name="T19" fmla="*/ 864 h 2261"/>
                <a:gd name="T20" fmla="*/ 2520 w 2689"/>
                <a:gd name="T21" fmla="*/ 845 h 2261"/>
                <a:gd name="T22" fmla="*/ 2301 w 2689"/>
                <a:gd name="T23" fmla="*/ 629 h 2261"/>
                <a:gd name="T24" fmla="*/ 1595 w 2689"/>
                <a:gd name="T25" fmla="*/ 1336 h 2261"/>
                <a:gd name="T26" fmla="*/ 753 w 2689"/>
                <a:gd name="T27" fmla="*/ 2179 h 2261"/>
                <a:gd name="T28" fmla="*/ 696 w 2689"/>
                <a:gd name="T29" fmla="*/ 2232 h 2261"/>
                <a:gd name="T30" fmla="*/ 653 w 2689"/>
                <a:gd name="T31" fmla="*/ 2254 h 2261"/>
                <a:gd name="T32" fmla="*/ 622 w 2689"/>
                <a:gd name="T33" fmla="*/ 2259 h 2261"/>
                <a:gd name="T34" fmla="*/ 610 w 2689"/>
                <a:gd name="T35" fmla="*/ 2261 h 2261"/>
                <a:gd name="T36" fmla="*/ 553 w 2689"/>
                <a:gd name="T37" fmla="*/ 2249 h 2261"/>
                <a:gd name="T38" fmla="*/ 503 w 2689"/>
                <a:gd name="T39" fmla="*/ 2216 h 2261"/>
                <a:gd name="T40" fmla="*/ 328 w 2689"/>
                <a:gd name="T41" fmla="*/ 2041 h 2261"/>
                <a:gd name="T42" fmla="*/ 6 w 2689"/>
                <a:gd name="T43" fmla="*/ 1645 h 2261"/>
                <a:gd name="T44" fmla="*/ 37 w 2689"/>
                <a:gd name="T45" fmla="*/ 1515 h 2261"/>
                <a:gd name="T46" fmla="*/ 92 w 2689"/>
                <a:gd name="T47" fmla="*/ 1396 h 2261"/>
                <a:gd name="T48" fmla="*/ 610 w 2689"/>
                <a:gd name="T49" fmla="*/ 1823 h 2261"/>
                <a:gd name="T50" fmla="*/ 2052 w 2689"/>
                <a:gd name="T51" fmla="*/ 379 h 2261"/>
                <a:gd name="T52" fmla="*/ 1844 w 2689"/>
                <a:gd name="T53" fmla="*/ 168 h 2261"/>
                <a:gd name="T54" fmla="*/ 1824 w 2689"/>
                <a:gd name="T55" fmla="*/ 147 h 2261"/>
                <a:gd name="T56" fmla="*/ 1812 w 2689"/>
                <a:gd name="T57" fmla="*/ 124 h 2261"/>
                <a:gd name="T58" fmla="*/ 1811 w 2689"/>
                <a:gd name="T59" fmla="*/ 94 h 2261"/>
                <a:gd name="T60" fmla="*/ 1828 w 2689"/>
                <a:gd name="T61" fmla="*/ 60 h 2261"/>
                <a:gd name="T62" fmla="*/ 1855 w 2689"/>
                <a:gd name="T63" fmla="*/ 39 h 2261"/>
                <a:gd name="T64" fmla="*/ 1889 w 2689"/>
                <a:gd name="T65" fmla="*/ 33 h 2261"/>
                <a:gd name="T66" fmla="*/ 2590 w 2689"/>
                <a:gd name="T67" fmla="*/ 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89" h="2261">
                  <a:moveTo>
                    <a:pt x="2590" y="0"/>
                  </a:moveTo>
                  <a:lnTo>
                    <a:pt x="2600" y="0"/>
                  </a:lnTo>
                  <a:lnTo>
                    <a:pt x="2625" y="1"/>
                  </a:lnTo>
                  <a:lnTo>
                    <a:pt x="2646" y="7"/>
                  </a:lnTo>
                  <a:lnTo>
                    <a:pt x="2663" y="17"/>
                  </a:lnTo>
                  <a:lnTo>
                    <a:pt x="2676" y="31"/>
                  </a:lnTo>
                  <a:lnTo>
                    <a:pt x="2684" y="49"/>
                  </a:lnTo>
                  <a:lnTo>
                    <a:pt x="2689" y="71"/>
                  </a:lnTo>
                  <a:lnTo>
                    <a:pt x="2689" y="98"/>
                  </a:lnTo>
                  <a:lnTo>
                    <a:pt x="2658" y="765"/>
                  </a:lnTo>
                  <a:lnTo>
                    <a:pt x="2657" y="785"/>
                  </a:lnTo>
                  <a:lnTo>
                    <a:pt x="2654" y="803"/>
                  </a:lnTo>
                  <a:lnTo>
                    <a:pt x="2647" y="821"/>
                  </a:lnTo>
                  <a:lnTo>
                    <a:pt x="2638" y="837"/>
                  </a:lnTo>
                  <a:lnTo>
                    <a:pt x="2625" y="851"/>
                  </a:lnTo>
                  <a:lnTo>
                    <a:pt x="2607" y="863"/>
                  </a:lnTo>
                  <a:lnTo>
                    <a:pt x="2589" y="872"/>
                  </a:lnTo>
                  <a:lnTo>
                    <a:pt x="2573" y="873"/>
                  </a:lnTo>
                  <a:lnTo>
                    <a:pt x="2558" y="870"/>
                  </a:lnTo>
                  <a:lnTo>
                    <a:pt x="2544" y="864"/>
                  </a:lnTo>
                  <a:lnTo>
                    <a:pt x="2531" y="856"/>
                  </a:lnTo>
                  <a:lnTo>
                    <a:pt x="2520" y="845"/>
                  </a:lnTo>
                  <a:lnTo>
                    <a:pt x="2508" y="834"/>
                  </a:lnTo>
                  <a:lnTo>
                    <a:pt x="2301" y="629"/>
                  </a:lnTo>
                  <a:lnTo>
                    <a:pt x="2225" y="706"/>
                  </a:lnTo>
                  <a:lnTo>
                    <a:pt x="1595" y="1336"/>
                  </a:lnTo>
                  <a:lnTo>
                    <a:pt x="1402" y="1530"/>
                  </a:lnTo>
                  <a:lnTo>
                    <a:pt x="753" y="2179"/>
                  </a:lnTo>
                  <a:lnTo>
                    <a:pt x="715" y="2216"/>
                  </a:lnTo>
                  <a:lnTo>
                    <a:pt x="696" y="2232"/>
                  </a:lnTo>
                  <a:lnTo>
                    <a:pt x="675" y="2246"/>
                  </a:lnTo>
                  <a:lnTo>
                    <a:pt x="653" y="2254"/>
                  </a:lnTo>
                  <a:lnTo>
                    <a:pt x="628" y="2259"/>
                  </a:lnTo>
                  <a:lnTo>
                    <a:pt x="622" y="2259"/>
                  </a:lnTo>
                  <a:lnTo>
                    <a:pt x="616" y="2261"/>
                  </a:lnTo>
                  <a:lnTo>
                    <a:pt x="610" y="2261"/>
                  </a:lnTo>
                  <a:lnTo>
                    <a:pt x="580" y="2258"/>
                  </a:lnTo>
                  <a:lnTo>
                    <a:pt x="553" y="2249"/>
                  </a:lnTo>
                  <a:lnTo>
                    <a:pt x="526" y="2236"/>
                  </a:lnTo>
                  <a:lnTo>
                    <a:pt x="503" y="2216"/>
                  </a:lnTo>
                  <a:lnTo>
                    <a:pt x="466" y="2179"/>
                  </a:lnTo>
                  <a:lnTo>
                    <a:pt x="328" y="2041"/>
                  </a:lnTo>
                  <a:lnTo>
                    <a:pt x="0" y="1713"/>
                  </a:lnTo>
                  <a:lnTo>
                    <a:pt x="6" y="1645"/>
                  </a:lnTo>
                  <a:lnTo>
                    <a:pt x="19" y="1579"/>
                  </a:lnTo>
                  <a:lnTo>
                    <a:pt x="37" y="1515"/>
                  </a:lnTo>
                  <a:lnTo>
                    <a:pt x="62" y="1454"/>
                  </a:lnTo>
                  <a:lnTo>
                    <a:pt x="92" y="1396"/>
                  </a:lnTo>
                  <a:lnTo>
                    <a:pt x="128" y="1341"/>
                  </a:lnTo>
                  <a:lnTo>
                    <a:pt x="610" y="1823"/>
                  </a:lnTo>
                  <a:lnTo>
                    <a:pt x="628" y="1804"/>
                  </a:lnTo>
                  <a:lnTo>
                    <a:pt x="2052" y="379"/>
                  </a:lnTo>
                  <a:lnTo>
                    <a:pt x="1947" y="274"/>
                  </a:lnTo>
                  <a:lnTo>
                    <a:pt x="1844" y="168"/>
                  </a:lnTo>
                  <a:lnTo>
                    <a:pt x="1833" y="158"/>
                  </a:lnTo>
                  <a:lnTo>
                    <a:pt x="1824" y="147"/>
                  </a:lnTo>
                  <a:lnTo>
                    <a:pt x="1817" y="136"/>
                  </a:lnTo>
                  <a:lnTo>
                    <a:pt x="1812" y="124"/>
                  </a:lnTo>
                  <a:lnTo>
                    <a:pt x="1810" y="110"/>
                  </a:lnTo>
                  <a:lnTo>
                    <a:pt x="1811" y="94"/>
                  </a:lnTo>
                  <a:lnTo>
                    <a:pt x="1817" y="78"/>
                  </a:lnTo>
                  <a:lnTo>
                    <a:pt x="1828" y="60"/>
                  </a:lnTo>
                  <a:lnTo>
                    <a:pt x="1840" y="48"/>
                  </a:lnTo>
                  <a:lnTo>
                    <a:pt x="1855" y="39"/>
                  </a:lnTo>
                  <a:lnTo>
                    <a:pt x="1872" y="35"/>
                  </a:lnTo>
                  <a:lnTo>
                    <a:pt x="1889" y="33"/>
                  </a:lnTo>
                  <a:lnTo>
                    <a:pt x="1906" y="32"/>
                  </a:lnTo>
                  <a:lnTo>
                    <a:pt x="25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9" name="Freeform 763">
              <a:extLst>
                <a:ext uri="{FF2B5EF4-FFF2-40B4-BE49-F238E27FC236}">
                  <a16:creationId xmlns:a16="http://schemas.microsoft.com/office/drawing/2014/main" id="{9152E7C7-471A-4BD1-BBF5-742A2AFA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" y="2471"/>
              <a:ext cx="1634" cy="1635"/>
            </a:xfrm>
            <a:custGeom>
              <a:avLst/>
              <a:gdLst>
                <a:gd name="T0" fmla="*/ 1418 w 3267"/>
                <a:gd name="T1" fmla="*/ 12 h 3270"/>
                <a:gd name="T2" fmla="*/ 1672 w 3267"/>
                <a:gd name="T3" fmla="*/ 79 h 3270"/>
                <a:gd name="T4" fmla="*/ 1902 w 3267"/>
                <a:gd name="T5" fmla="*/ 194 h 3270"/>
                <a:gd name="T6" fmla="*/ 1648 w 3267"/>
                <a:gd name="T7" fmla="*/ 473 h 3270"/>
                <a:gd name="T8" fmla="*/ 1452 w 3267"/>
                <a:gd name="T9" fmla="*/ 395 h 3270"/>
                <a:gd name="T10" fmla="*/ 1237 w 3267"/>
                <a:gd name="T11" fmla="*/ 368 h 3270"/>
                <a:gd name="T12" fmla="*/ 1007 w 3267"/>
                <a:gd name="T13" fmla="*/ 400 h 3270"/>
                <a:gd name="T14" fmla="*/ 798 w 3267"/>
                <a:gd name="T15" fmla="*/ 488 h 3270"/>
                <a:gd name="T16" fmla="*/ 623 w 3267"/>
                <a:gd name="T17" fmla="*/ 624 h 3270"/>
                <a:gd name="T18" fmla="*/ 487 w 3267"/>
                <a:gd name="T19" fmla="*/ 799 h 3270"/>
                <a:gd name="T20" fmla="*/ 399 w 3267"/>
                <a:gd name="T21" fmla="*/ 1007 h 3270"/>
                <a:gd name="T22" fmla="*/ 369 w 3267"/>
                <a:gd name="T23" fmla="*/ 1238 h 3270"/>
                <a:gd name="T24" fmla="*/ 399 w 3267"/>
                <a:gd name="T25" fmla="*/ 1469 h 3270"/>
                <a:gd name="T26" fmla="*/ 487 w 3267"/>
                <a:gd name="T27" fmla="*/ 1677 h 3270"/>
                <a:gd name="T28" fmla="*/ 623 w 3267"/>
                <a:gd name="T29" fmla="*/ 1853 h 3270"/>
                <a:gd name="T30" fmla="*/ 798 w 3267"/>
                <a:gd name="T31" fmla="*/ 1989 h 3270"/>
                <a:gd name="T32" fmla="*/ 1005 w 3267"/>
                <a:gd name="T33" fmla="*/ 2077 h 3270"/>
                <a:gd name="T34" fmla="*/ 1237 w 3267"/>
                <a:gd name="T35" fmla="*/ 2107 h 3270"/>
                <a:gd name="T36" fmla="*/ 1468 w 3267"/>
                <a:gd name="T37" fmla="*/ 2077 h 3270"/>
                <a:gd name="T38" fmla="*/ 1675 w 3267"/>
                <a:gd name="T39" fmla="*/ 1989 h 3270"/>
                <a:gd name="T40" fmla="*/ 1851 w 3267"/>
                <a:gd name="T41" fmla="*/ 1853 h 3270"/>
                <a:gd name="T42" fmla="*/ 1987 w 3267"/>
                <a:gd name="T43" fmla="*/ 1677 h 3270"/>
                <a:gd name="T44" fmla="*/ 2074 w 3267"/>
                <a:gd name="T45" fmla="*/ 1470 h 3270"/>
                <a:gd name="T46" fmla="*/ 2106 w 3267"/>
                <a:gd name="T47" fmla="*/ 1238 h 3270"/>
                <a:gd name="T48" fmla="*/ 2410 w 3267"/>
                <a:gd name="T49" fmla="*/ 846 h 3270"/>
                <a:gd name="T50" fmla="*/ 2463 w 3267"/>
                <a:gd name="T51" fmla="*/ 1077 h 3270"/>
                <a:gd name="T52" fmla="*/ 2470 w 3267"/>
                <a:gd name="T53" fmla="*/ 1330 h 3270"/>
                <a:gd name="T54" fmla="*/ 2422 w 3267"/>
                <a:gd name="T55" fmla="*/ 1592 h 3270"/>
                <a:gd name="T56" fmla="*/ 2323 w 3267"/>
                <a:gd name="T57" fmla="*/ 1831 h 3270"/>
                <a:gd name="T58" fmla="*/ 2295 w 3267"/>
                <a:gd name="T59" fmla="*/ 2039 h 3270"/>
                <a:gd name="T60" fmla="*/ 3221 w 3267"/>
                <a:gd name="T61" fmla="*/ 2877 h 3270"/>
                <a:gd name="T62" fmla="*/ 3264 w 3267"/>
                <a:gd name="T63" fmla="*/ 2984 h 3270"/>
                <a:gd name="T64" fmla="*/ 3256 w 3267"/>
                <a:gd name="T65" fmla="*/ 3097 h 3270"/>
                <a:gd name="T66" fmla="*/ 3196 w 3267"/>
                <a:gd name="T67" fmla="*/ 3198 h 3270"/>
                <a:gd name="T68" fmla="*/ 3096 w 3267"/>
                <a:gd name="T69" fmla="*/ 3258 h 3270"/>
                <a:gd name="T70" fmla="*/ 2983 w 3267"/>
                <a:gd name="T71" fmla="*/ 3266 h 3270"/>
                <a:gd name="T72" fmla="*/ 2876 w 3267"/>
                <a:gd name="T73" fmla="*/ 3224 h 3270"/>
                <a:gd name="T74" fmla="*/ 2040 w 3267"/>
                <a:gd name="T75" fmla="*/ 2296 h 3270"/>
                <a:gd name="T76" fmla="*/ 1831 w 3267"/>
                <a:gd name="T77" fmla="*/ 2326 h 3270"/>
                <a:gd name="T78" fmla="*/ 1591 w 3267"/>
                <a:gd name="T79" fmla="*/ 2425 h 3270"/>
                <a:gd name="T80" fmla="*/ 1328 w 3267"/>
                <a:gd name="T81" fmla="*/ 2473 h 3270"/>
                <a:gd name="T82" fmla="*/ 1046 w 3267"/>
                <a:gd name="T83" fmla="*/ 2462 h 3270"/>
                <a:gd name="T84" fmla="*/ 776 w 3267"/>
                <a:gd name="T85" fmla="*/ 2388 h 3270"/>
                <a:gd name="T86" fmla="*/ 536 w 3267"/>
                <a:gd name="T87" fmla="*/ 2260 h 3270"/>
                <a:gd name="T88" fmla="*/ 331 w 3267"/>
                <a:gd name="T89" fmla="*/ 2081 h 3270"/>
                <a:gd name="T90" fmla="*/ 169 w 3267"/>
                <a:gd name="T91" fmla="*/ 1863 h 3270"/>
                <a:gd name="T92" fmla="*/ 57 w 3267"/>
                <a:gd name="T93" fmla="*/ 1612 h 3270"/>
                <a:gd name="T94" fmla="*/ 3 w 3267"/>
                <a:gd name="T95" fmla="*/ 1335 h 3270"/>
                <a:gd name="T96" fmla="*/ 14 w 3267"/>
                <a:gd name="T97" fmla="*/ 1046 h 3270"/>
                <a:gd name="T98" fmla="*/ 88 w 3267"/>
                <a:gd name="T99" fmla="*/ 777 h 3270"/>
                <a:gd name="T100" fmla="*/ 217 w 3267"/>
                <a:gd name="T101" fmla="*/ 537 h 3270"/>
                <a:gd name="T102" fmla="*/ 395 w 3267"/>
                <a:gd name="T103" fmla="*/ 332 h 3270"/>
                <a:gd name="T104" fmla="*/ 613 w 3267"/>
                <a:gd name="T105" fmla="*/ 168 h 3270"/>
                <a:gd name="T106" fmla="*/ 863 w 3267"/>
                <a:gd name="T107" fmla="*/ 58 h 3270"/>
                <a:gd name="T108" fmla="*/ 1140 w 3267"/>
                <a:gd name="T109" fmla="*/ 4 h 3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67" h="3270">
                  <a:moveTo>
                    <a:pt x="1237" y="0"/>
                  </a:moveTo>
                  <a:lnTo>
                    <a:pt x="1328" y="3"/>
                  </a:lnTo>
                  <a:lnTo>
                    <a:pt x="1418" y="12"/>
                  </a:lnTo>
                  <a:lnTo>
                    <a:pt x="1505" y="28"/>
                  </a:lnTo>
                  <a:lnTo>
                    <a:pt x="1589" y="50"/>
                  </a:lnTo>
                  <a:lnTo>
                    <a:pt x="1672" y="79"/>
                  </a:lnTo>
                  <a:lnTo>
                    <a:pt x="1751" y="112"/>
                  </a:lnTo>
                  <a:lnTo>
                    <a:pt x="1829" y="151"/>
                  </a:lnTo>
                  <a:lnTo>
                    <a:pt x="1902" y="194"/>
                  </a:lnTo>
                  <a:lnTo>
                    <a:pt x="1972" y="242"/>
                  </a:lnTo>
                  <a:lnTo>
                    <a:pt x="1707" y="507"/>
                  </a:lnTo>
                  <a:lnTo>
                    <a:pt x="1648" y="473"/>
                  </a:lnTo>
                  <a:lnTo>
                    <a:pt x="1586" y="442"/>
                  </a:lnTo>
                  <a:lnTo>
                    <a:pt x="1521" y="416"/>
                  </a:lnTo>
                  <a:lnTo>
                    <a:pt x="1452" y="395"/>
                  </a:lnTo>
                  <a:lnTo>
                    <a:pt x="1382" y="381"/>
                  </a:lnTo>
                  <a:lnTo>
                    <a:pt x="1311" y="372"/>
                  </a:lnTo>
                  <a:lnTo>
                    <a:pt x="1237" y="368"/>
                  </a:lnTo>
                  <a:lnTo>
                    <a:pt x="1158" y="372"/>
                  </a:lnTo>
                  <a:lnTo>
                    <a:pt x="1080" y="383"/>
                  </a:lnTo>
                  <a:lnTo>
                    <a:pt x="1007" y="400"/>
                  </a:lnTo>
                  <a:lnTo>
                    <a:pt x="934" y="424"/>
                  </a:lnTo>
                  <a:lnTo>
                    <a:pt x="864" y="452"/>
                  </a:lnTo>
                  <a:lnTo>
                    <a:pt x="798" y="488"/>
                  </a:lnTo>
                  <a:lnTo>
                    <a:pt x="736" y="528"/>
                  </a:lnTo>
                  <a:lnTo>
                    <a:pt x="678" y="574"/>
                  </a:lnTo>
                  <a:lnTo>
                    <a:pt x="623" y="624"/>
                  </a:lnTo>
                  <a:lnTo>
                    <a:pt x="572" y="678"/>
                  </a:lnTo>
                  <a:lnTo>
                    <a:pt x="527" y="737"/>
                  </a:lnTo>
                  <a:lnTo>
                    <a:pt x="487" y="799"/>
                  </a:lnTo>
                  <a:lnTo>
                    <a:pt x="452" y="866"/>
                  </a:lnTo>
                  <a:lnTo>
                    <a:pt x="423" y="935"/>
                  </a:lnTo>
                  <a:lnTo>
                    <a:pt x="399" y="1007"/>
                  </a:lnTo>
                  <a:lnTo>
                    <a:pt x="382" y="1082"/>
                  </a:lnTo>
                  <a:lnTo>
                    <a:pt x="371" y="1159"/>
                  </a:lnTo>
                  <a:lnTo>
                    <a:pt x="369" y="1238"/>
                  </a:lnTo>
                  <a:lnTo>
                    <a:pt x="371" y="1318"/>
                  </a:lnTo>
                  <a:lnTo>
                    <a:pt x="382" y="1395"/>
                  </a:lnTo>
                  <a:lnTo>
                    <a:pt x="399" y="1469"/>
                  </a:lnTo>
                  <a:lnTo>
                    <a:pt x="423" y="1541"/>
                  </a:lnTo>
                  <a:lnTo>
                    <a:pt x="452" y="1611"/>
                  </a:lnTo>
                  <a:lnTo>
                    <a:pt x="487" y="1677"/>
                  </a:lnTo>
                  <a:lnTo>
                    <a:pt x="527" y="1740"/>
                  </a:lnTo>
                  <a:lnTo>
                    <a:pt x="572" y="1798"/>
                  </a:lnTo>
                  <a:lnTo>
                    <a:pt x="623" y="1853"/>
                  </a:lnTo>
                  <a:lnTo>
                    <a:pt x="677" y="1903"/>
                  </a:lnTo>
                  <a:lnTo>
                    <a:pt x="736" y="1949"/>
                  </a:lnTo>
                  <a:lnTo>
                    <a:pt x="798" y="1989"/>
                  </a:lnTo>
                  <a:lnTo>
                    <a:pt x="864" y="2024"/>
                  </a:lnTo>
                  <a:lnTo>
                    <a:pt x="933" y="2053"/>
                  </a:lnTo>
                  <a:lnTo>
                    <a:pt x="1005" y="2077"/>
                  </a:lnTo>
                  <a:lnTo>
                    <a:pt x="1080" y="2094"/>
                  </a:lnTo>
                  <a:lnTo>
                    <a:pt x="1158" y="2105"/>
                  </a:lnTo>
                  <a:lnTo>
                    <a:pt x="1237" y="2107"/>
                  </a:lnTo>
                  <a:lnTo>
                    <a:pt x="1316" y="2105"/>
                  </a:lnTo>
                  <a:lnTo>
                    <a:pt x="1393" y="2094"/>
                  </a:lnTo>
                  <a:lnTo>
                    <a:pt x="1468" y="2077"/>
                  </a:lnTo>
                  <a:lnTo>
                    <a:pt x="1540" y="2053"/>
                  </a:lnTo>
                  <a:lnTo>
                    <a:pt x="1609" y="2024"/>
                  </a:lnTo>
                  <a:lnTo>
                    <a:pt x="1675" y="1989"/>
                  </a:lnTo>
                  <a:lnTo>
                    <a:pt x="1738" y="1949"/>
                  </a:lnTo>
                  <a:lnTo>
                    <a:pt x="1797" y="1903"/>
                  </a:lnTo>
                  <a:lnTo>
                    <a:pt x="1851" y="1853"/>
                  </a:lnTo>
                  <a:lnTo>
                    <a:pt x="1901" y="1799"/>
                  </a:lnTo>
                  <a:lnTo>
                    <a:pt x="1946" y="1740"/>
                  </a:lnTo>
                  <a:lnTo>
                    <a:pt x="1987" y="1677"/>
                  </a:lnTo>
                  <a:lnTo>
                    <a:pt x="2021" y="1611"/>
                  </a:lnTo>
                  <a:lnTo>
                    <a:pt x="2051" y="1542"/>
                  </a:lnTo>
                  <a:lnTo>
                    <a:pt x="2074" y="1470"/>
                  </a:lnTo>
                  <a:lnTo>
                    <a:pt x="2091" y="1395"/>
                  </a:lnTo>
                  <a:lnTo>
                    <a:pt x="2102" y="1318"/>
                  </a:lnTo>
                  <a:lnTo>
                    <a:pt x="2106" y="1238"/>
                  </a:lnTo>
                  <a:lnTo>
                    <a:pt x="2105" y="1196"/>
                  </a:lnTo>
                  <a:lnTo>
                    <a:pt x="2101" y="1156"/>
                  </a:lnTo>
                  <a:lnTo>
                    <a:pt x="2410" y="846"/>
                  </a:lnTo>
                  <a:lnTo>
                    <a:pt x="2432" y="921"/>
                  </a:lnTo>
                  <a:lnTo>
                    <a:pt x="2450" y="997"/>
                  </a:lnTo>
                  <a:lnTo>
                    <a:pt x="2463" y="1077"/>
                  </a:lnTo>
                  <a:lnTo>
                    <a:pt x="2470" y="1157"/>
                  </a:lnTo>
                  <a:lnTo>
                    <a:pt x="2474" y="1238"/>
                  </a:lnTo>
                  <a:lnTo>
                    <a:pt x="2470" y="1330"/>
                  </a:lnTo>
                  <a:lnTo>
                    <a:pt x="2460" y="1418"/>
                  </a:lnTo>
                  <a:lnTo>
                    <a:pt x="2444" y="1506"/>
                  </a:lnTo>
                  <a:lnTo>
                    <a:pt x="2422" y="1592"/>
                  </a:lnTo>
                  <a:lnTo>
                    <a:pt x="2394" y="1674"/>
                  </a:lnTo>
                  <a:lnTo>
                    <a:pt x="2361" y="1754"/>
                  </a:lnTo>
                  <a:lnTo>
                    <a:pt x="2323" y="1831"/>
                  </a:lnTo>
                  <a:lnTo>
                    <a:pt x="2279" y="1905"/>
                  </a:lnTo>
                  <a:lnTo>
                    <a:pt x="2231" y="1975"/>
                  </a:lnTo>
                  <a:lnTo>
                    <a:pt x="2295" y="2039"/>
                  </a:lnTo>
                  <a:lnTo>
                    <a:pt x="2341" y="1992"/>
                  </a:lnTo>
                  <a:lnTo>
                    <a:pt x="3195" y="2847"/>
                  </a:lnTo>
                  <a:lnTo>
                    <a:pt x="3221" y="2877"/>
                  </a:lnTo>
                  <a:lnTo>
                    <a:pt x="3242" y="2910"/>
                  </a:lnTo>
                  <a:lnTo>
                    <a:pt x="3255" y="2947"/>
                  </a:lnTo>
                  <a:lnTo>
                    <a:pt x="3264" y="2984"/>
                  </a:lnTo>
                  <a:lnTo>
                    <a:pt x="3267" y="3022"/>
                  </a:lnTo>
                  <a:lnTo>
                    <a:pt x="3265" y="3060"/>
                  </a:lnTo>
                  <a:lnTo>
                    <a:pt x="3256" y="3097"/>
                  </a:lnTo>
                  <a:lnTo>
                    <a:pt x="3242" y="3133"/>
                  </a:lnTo>
                  <a:lnTo>
                    <a:pt x="3222" y="3167"/>
                  </a:lnTo>
                  <a:lnTo>
                    <a:pt x="3196" y="3198"/>
                  </a:lnTo>
                  <a:lnTo>
                    <a:pt x="3166" y="3224"/>
                  </a:lnTo>
                  <a:lnTo>
                    <a:pt x="3131" y="3244"/>
                  </a:lnTo>
                  <a:lnTo>
                    <a:pt x="3096" y="3258"/>
                  </a:lnTo>
                  <a:lnTo>
                    <a:pt x="3059" y="3266"/>
                  </a:lnTo>
                  <a:lnTo>
                    <a:pt x="3021" y="3270"/>
                  </a:lnTo>
                  <a:lnTo>
                    <a:pt x="2983" y="3266"/>
                  </a:lnTo>
                  <a:lnTo>
                    <a:pt x="2946" y="3258"/>
                  </a:lnTo>
                  <a:lnTo>
                    <a:pt x="2910" y="3244"/>
                  </a:lnTo>
                  <a:lnTo>
                    <a:pt x="2876" y="3224"/>
                  </a:lnTo>
                  <a:lnTo>
                    <a:pt x="2847" y="3198"/>
                  </a:lnTo>
                  <a:lnTo>
                    <a:pt x="1993" y="2343"/>
                  </a:lnTo>
                  <a:lnTo>
                    <a:pt x="2040" y="2296"/>
                  </a:lnTo>
                  <a:lnTo>
                    <a:pt x="1975" y="2233"/>
                  </a:lnTo>
                  <a:lnTo>
                    <a:pt x="1905" y="2282"/>
                  </a:lnTo>
                  <a:lnTo>
                    <a:pt x="1831" y="2326"/>
                  </a:lnTo>
                  <a:lnTo>
                    <a:pt x="1754" y="2364"/>
                  </a:lnTo>
                  <a:lnTo>
                    <a:pt x="1674" y="2397"/>
                  </a:lnTo>
                  <a:lnTo>
                    <a:pt x="1591" y="2425"/>
                  </a:lnTo>
                  <a:lnTo>
                    <a:pt x="1506" y="2447"/>
                  </a:lnTo>
                  <a:lnTo>
                    <a:pt x="1418" y="2463"/>
                  </a:lnTo>
                  <a:lnTo>
                    <a:pt x="1328" y="2473"/>
                  </a:lnTo>
                  <a:lnTo>
                    <a:pt x="1237" y="2477"/>
                  </a:lnTo>
                  <a:lnTo>
                    <a:pt x="1140" y="2473"/>
                  </a:lnTo>
                  <a:lnTo>
                    <a:pt x="1046" y="2462"/>
                  </a:lnTo>
                  <a:lnTo>
                    <a:pt x="953" y="2444"/>
                  </a:lnTo>
                  <a:lnTo>
                    <a:pt x="863" y="2419"/>
                  </a:lnTo>
                  <a:lnTo>
                    <a:pt x="776" y="2388"/>
                  </a:lnTo>
                  <a:lnTo>
                    <a:pt x="693" y="2350"/>
                  </a:lnTo>
                  <a:lnTo>
                    <a:pt x="613" y="2307"/>
                  </a:lnTo>
                  <a:lnTo>
                    <a:pt x="536" y="2260"/>
                  </a:lnTo>
                  <a:lnTo>
                    <a:pt x="463" y="2204"/>
                  </a:lnTo>
                  <a:lnTo>
                    <a:pt x="395" y="2145"/>
                  </a:lnTo>
                  <a:lnTo>
                    <a:pt x="331" y="2081"/>
                  </a:lnTo>
                  <a:lnTo>
                    <a:pt x="272" y="2013"/>
                  </a:lnTo>
                  <a:lnTo>
                    <a:pt x="217" y="1940"/>
                  </a:lnTo>
                  <a:lnTo>
                    <a:pt x="169" y="1863"/>
                  </a:lnTo>
                  <a:lnTo>
                    <a:pt x="126" y="1783"/>
                  </a:lnTo>
                  <a:lnTo>
                    <a:pt x="88" y="1700"/>
                  </a:lnTo>
                  <a:lnTo>
                    <a:pt x="57" y="1612"/>
                  </a:lnTo>
                  <a:lnTo>
                    <a:pt x="33" y="1523"/>
                  </a:lnTo>
                  <a:lnTo>
                    <a:pt x="14" y="1429"/>
                  </a:lnTo>
                  <a:lnTo>
                    <a:pt x="3" y="1335"/>
                  </a:lnTo>
                  <a:lnTo>
                    <a:pt x="0" y="1238"/>
                  </a:lnTo>
                  <a:lnTo>
                    <a:pt x="3" y="1142"/>
                  </a:lnTo>
                  <a:lnTo>
                    <a:pt x="14" y="1046"/>
                  </a:lnTo>
                  <a:lnTo>
                    <a:pt x="33" y="954"/>
                  </a:lnTo>
                  <a:lnTo>
                    <a:pt x="57" y="865"/>
                  </a:lnTo>
                  <a:lnTo>
                    <a:pt x="88" y="777"/>
                  </a:lnTo>
                  <a:lnTo>
                    <a:pt x="126" y="694"/>
                  </a:lnTo>
                  <a:lnTo>
                    <a:pt x="169" y="613"/>
                  </a:lnTo>
                  <a:lnTo>
                    <a:pt x="217" y="537"/>
                  </a:lnTo>
                  <a:lnTo>
                    <a:pt x="272" y="464"/>
                  </a:lnTo>
                  <a:lnTo>
                    <a:pt x="331" y="395"/>
                  </a:lnTo>
                  <a:lnTo>
                    <a:pt x="395" y="332"/>
                  </a:lnTo>
                  <a:lnTo>
                    <a:pt x="463" y="271"/>
                  </a:lnTo>
                  <a:lnTo>
                    <a:pt x="536" y="217"/>
                  </a:lnTo>
                  <a:lnTo>
                    <a:pt x="613" y="168"/>
                  </a:lnTo>
                  <a:lnTo>
                    <a:pt x="693" y="125"/>
                  </a:lnTo>
                  <a:lnTo>
                    <a:pt x="776" y="88"/>
                  </a:lnTo>
                  <a:lnTo>
                    <a:pt x="863" y="58"/>
                  </a:lnTo>
                  <a:lnTo>
                    <a:pt x="953" y="32"/>
                  </a:lnTo>
                  <a:lnTo>
                    <a:pt x="1046" y="15"/>
                  </a:lnTo>
                  <a:lnTo>
                    <a:pt x="1140" y="4"/>
                  </a:lnTo>
                  <a:lnTo>
                    <a:pt x="1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119">
            <a:extLst>
              <a:ext uri="{FF2B5EF4-FFF2-40B4-BE49-F238E27FC236}">
                <a16:creationId xmlns:a16="http://schemas.microsoft.com/office/drawing/2014/main" id="{B0473957-2CA7-4245-982C-946BE13CF5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1938" y="3254996"/>
            <a:ext cx="271463" cy="246460"/>
            <a:chOff x="3928" y="2319"/>
            <a:chExt cx="228" cy="207"/>
          </a:xfrm>
          <a:solidFill>
            <a:schemeClr val="bg1"/>
          </a:solidFill>
        </p:grpSpPr>
        <p:sp>
          <p:nvSpPr>
            <p:cNvPr id="41" name="Freeform 121">
              <a:extLst>
                <a:ext uri="{FF2B5EF4-FFF2-40B4-BE49-F238E27FC236}">
                  <a16:creationId xmlns:a16="http://schemas.microsoft.com/office/drawing/2014/main" id="{FB6AF3FD-33A6-4D65-B3FD-750287C8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2319"/>
              <a:ext cx="63" cy="63"/>
            </a:xfrm>
            <a:custGeom>
              <a:avLst/>
              <a:gdLst>
                <a:gd name="T0" fmla="*/ 130 w 938"/>
                <a:gd name="T1" fmla="*/ 2 h 939"/>
                <a:gd name="T2" fmla="*/ 169 w 938"/>
                <a:gd name="T3" fmla="*/ 18 h 939"/>
                <a:gd name="T4" fmla="*/ 469 w 938"/>
                <a:gd name="T5" fmla="*/ 316 h 939"/>
                <a:gd name="T6" fmla="*/ 769 w 938"/>
                <a:gd name="T7" fmla="*/ 18 h 939"/>
                <a:gd name="T8" fmla="*/ 808 w 938"/>
                <a:gd name="T9" fmla="*/ 2 h 939"/>
                <a:gd name="T10" fmla="*/ 850 w 938"/>
                <a:gd name="T11" fmla="*/ 2 h 939"/>
                <a:gd name="T12" fmla="*/ 889 w 938"/>
                <a:gd name="T13" fmla="*/ 18 h 939"/>
                <a:gd name="T14" fmla="*/ 920 w 938"/>
                <a:gd name="T15" fmla="*/ 49 h 939"/>
                <a:gd name="T16" fmla="*/ 936 w 938"/>
                <a:gd name="T17" fmla="*/ 88 h 939"/>
                <a:gd name="T18" fmla="*/ 936 w 938"/>
                <a:gd name="T19" fmla="*/ 130 h 939"/>
                <a:gd name="T20" fmla="*/ 920 w 938"/>
                <a:gd name="T21" fmla="*/ 169 h 939"/>
                <a:gd name="T22" fmla="*/ 623 w 938"/>
                <a:gd name="T23" fmla="*/ 469 h 939"/>
                <a:gd name="T24" fmla="*/ 920 w 938"/>
                <a:gd name="T25" fmla="*/ 770 h 939"/>
                <a:gd name="T26" fmla="*/ 936 w 938"/>
                <a:gd name="T27" fmla="*/ 809 h 939"/>
                <a:gd name="T28" fmla="*/ 936 w 938"/>
                <a:gd name="T29" fmla="*/ 851 h 939"/>
                <a:gd name="T30" fmla="*/ 920 w 938"/>
                <a:gd name="T31" fmla="*/ 890 h 939"/>
                <a:gd name="T32" fmla="*/ 889 w 938"/>
                <a:gd name="T33" fmla="*/ 921 h 939"/>
                <a:gd name="T34" fmla="*/ 850 w 938"/>
                <a:gd name="T35" fmla="*/ 937 h 939"/>
                <a:gd name="T36" fmla="*/ 808 w 938"/>
                <a:gd name="T37" fmla="*/ 937 h 939"/>
                <a:gd name="T38" fmla="*/ 769 w 938"/>
                <a:gd name="T39" fmla="*/ 921 h 939"/>
                <a:gd name="T40" fmla="*/ 469 w 938"/>
                <a:gd name="T41" fmla="*/ 624 h 939"/>
                <a:gd name="T42" fmla="*/ 169 w 938"/>
                <a:gd name="T43" fmla="*/ 921 h 939"/>
                <a:gd name="T44" fmla="*/ 130 w 938"/>
                <a:gd name="T45" fmla="*/ 937 h 939"/>
                <a:gd name="T46" fmla="*/ 88 w 938"/>
                <a:gd name="T47" fmla="*/ 937 h 939"/>
                <a:gd name="T48" fmla="*/ 49 w 938"/>
                <a:gd name="T49" fmla="*/ 921 h 939"/>
                <a:gd name="T50" fmla="*/ 18 w 938"/>
                <a:gd name="T51" fmla="*/ 890 h 939"/>
                <a:gd name="T52" fmla="*/ 2 w 938"/>
                <a:gd name="T53" fmla="*/ 851 h 939"/>
                <a:gd name="T54" fmla="*/ 2 w 938"/>
                <a:gd name="T55" fmla="*/ 809 h 939"/>
                <a:gd name="T56" fmla="*/ 18 w 938"/>
                <a:gd name="T57" fmla="*/ 770 h 939"/>
                <a:gd name="T58" fmla="*/ 315 w 938"/>
                <a:gd name="T59" fmla="*/ 469 h 939"/>
                <a:gd name="T60" fmla="*/ 18 w 938"/>
                <a:gd name="T61" fmla="*/ 169 h 939"/>
                <a:gd name="T62" fmla="*/ 2 w 938"/>
                <a:gd name="T63" fmla="*/ 130 h 939"/>
                <a:gd name="T64" fmla="*/ 2 w 938"/>
                <a:gd name="T65" fmla="*/ 88 h 939"/>
                <a:gd name="T66" fmla="*/ 18 w 938"/>
                <a:gd name="T67" fmla="*/ 49 h 939"/>
                <a:gd name="T68" fmla="*/ 49 w 938"/>
                <a:gd name="T69" fmla="*/ 18 h 939"/>
                <a:gd name="T70" fmla="*/ 88 w 938"/>
                <a:gd name="T71" fmla="*/ 2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8" h="939">
                  <a:moveTo>
                    <a:pt x="109" y="0"/>
                  </a:moveTo>
                  <a:lnTo>
                    <a:pt x="130" y="2"/>
                  </a:lnTo>
                  <a:lnTo>
                    <a:pt x="150" y="8"/>
                  </a:lnTo>
                  <a:lnTo>
                    <a:pt x="169" y="18"/>
                  </a:lnTo>
                  <a:lnTo>
                    <a:pt x="186" y="32"/>
                  </a:lnTo>
                  <a:lnTo>
                    <a:pt x="469" y="316"/>
                  </a:lnTo>
                  <a:lnTo>
                    <a:pt x="752" y="32"/>
                  </a:lnTo>
                  <a:lnTo>
                    <a:pt x="769" y="18"/>
                  </a:lnTo>
                  <a:lnTo>
                    <a:pt x="788" y="8"/>
                  </a:lnTo>
                  <a:lnTo>
                    <a:pt x="808" y="2"/>
                  </a:lnTo>
                  <a:lnTo>
                    <a:pt x="829" y="0"/>
                  </a:lnTo>
                  <a:lnTo>
                    <a:pt x="850" y="2"/>
                  </a:lnTo>
                  <a:lnTo>
                    <a:pt x="871" y="8"/>
                  </a:lnTo>
                  <a:lnTo>
                    <a:pt x="889" y="18"/>
                  </a:lnTo>
                  <a:lnTo>
                    <a:pt x="906" y="32"/>
                  </a:lnTo>
                  <a:lnTo>
                    <a:pt x="920" y="49"/>
                  </a:lnTo>
                  <a:lnTo>
                    <a:pt x="930" y="68"/>
                  </a:lnTo>
                  <a:lnTo>
                    <a:pt x="936" y="88"/>
                  </a:lnTo>
                  <a:lnTo>
                    <a:pt x="938" y="109"/>
                  </a:lnTo>
                  <a:lnTo>
                    <a:pt x="936" y="130"/>
                  </a:lnTo>
                  <a:lnTo>
                    <a:pt x="930" y="150"/>
                  </a:lnTo>
                  <a:lnTo>
                    <a:pt x="920" y="169"/>
                  </a:lnTo>
                  <a:lnTo>
                    <a:pt x="906" y="186"/>
                  </a:lnTo>
                  <a:lnTo>
                    <a:pt x="623" y="469"/>
                  </a:lnTo>
                  <a:lnTo>
                    <a:pt x="906" y="752"/>
                  </a:lnTo>
                  <a:lnTo>
                    <a:pt x="920" y="770"/>
                  </a:lnTo>
                  <a:lnTo>
                    <a:pt x="930" y="788"/>
                  </a:lnTo>
                  <a:lnTo>
                    <a:pt x="936" y="809"/>
                  </a:lnTo>
                  <a:lnTo>
                    <a:pt x="938" y="830"/>
                  </a:lnTo>
                  <a:lnTo>
                    <a:pt x="936" y="851"/>
                  </a:lnTo>
                  <a:lnTo>
                    <a:pt x="930" y="870"/>
                  </a:lnTo>
                  <a:lnTo>
                    <a:pt x="920" y="890"/>
                  </a:lnTo>
                  <a:lnTo>
                    <a:pt x="906" y="907"/>
                  </a:lnTo>
                  <a:lnTo>
                    <a:pt x="889" y="921"/>
                  </a:lnTo>
                  <a:lnTo>
                    <a:pt x="871" y="931"/>
                  </a:lnTo>
                  <a:lnTo>
                    <a:pt x="850" y="937"/>
                  </a:lnTo>
                  <a:lnTo>
                    <a:pt x="829" y="939"/>
                  </a:lnTo>
                  <a:lnTo>
                    <a:pt x="808" y="937"/>
                  </a:lnTo>
                  <a:lnTo>
                    <a:pt x="788" y="931"/>
                  </a:lnTo>
                  <a:lnTo>
                    <a:pt x="769" y="921"/>
                  </a:lnTo>
                  <a:lnTo>
                    <a:pt x="752" y="907"/>
                  </a:lnTo>
                  <a:lnTo>
                    <a:pt x="469" y="624"/>
                  </a:lnTo>
                  <a:lnTo>
                    <a:pt x="186" y="907"/>
                  </a:lnTo>
                  <a:lnTo>
                    <a:pt x="169" y="921"/>
                  </a:lnTo>
                  <a:lnTo>
                    <a:pt x="150" y="931"/>
                  </a:lnTo>
                  <a:lnTo>
                    <a:pt x="130" y="937"/>
                  </a:lnTo>
                  <a:lnTo>
                    <a:pt x="109" y="939"/>
                  </a:lnTo>
                  <a:lnTo>
                    <a:pt x="88" y="937"/>
                  </a:lnTo>
                  <a:lnTo>
                    <a:pt x="68" y="931"/>
                  </a:lnTo>
                  <a:lnTo>
                    <a:pt x="49" y="921"/>
                  </a:lnTo>
                  <a:lnTo>
                    <a:pt x="32" y="907"/>
                  </a:lnTo>
                  <a:lnTo>
                    <a:pt x="18" y="890"/>
                  </a:lnTo>
                  <a:lnTo>
                    <a:pt x="8" y="870"/>
                  </a:lnTo>
                  <a:lnTo>
                    <a:pt x="2" y="851"/>
                  </a:lnTo>
                  <a:lnTo>
                    <a:pt x="0" y="830"/>
                  </a:lnTo>
                  <a:lnTo>
                    <a:pt x="2" y="809"/>
                  </a:lnTo>
                  <a:lnTo>
                    <a:pt x="8" y="788"/>
                  </a:lnTo>
                  <a:lnTo>
                    <a:pt x="18" y="770"/>
                  </a:lnTo>
                  <a:lnTo>
                    <a:pt x="32" y="752"/>
                  </a:lnTo>
                  <a:lnTo>
                    <a:pt x="315" y="469"/>
                  </a:lnTo>
                  <a:lnTo>
                    <a:pt x="32" y="186"/>
                  </a:lnTo>
                  <a:lnTo>
                    <a:pt x="18" y="169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09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8" y="49"/>
                  </a:lnTo>
                  <a:lnTo>
                    <a:pt x="32" y="32"/>
                  </a:lnTo>
                  <a:lnTo>
                    <a:pt x="49" y="18"/>
                  </a:lnTo>
                  <a:lnTo>
                    <a:pt x="68" y="8"/>
                  </a:lnTo>
                  <a:lnTo>
                    <a:pt x="88" y="2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2" name="Freeform 122">
              <a:extLst>
                <a:ext uri="{FF2B5EF4-FFF2-40B4-BE49-F238E27FC236}">
                  <a16:creationId xmlns:a16="http://schemas.microsoft.com/office/drawing/2014/main" id="{FCF31581-18D4-459A-AD73-FD7DAC15E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463"/>
              <a:ext cx="63" cy="63"/>
            </a:xfrm>
            <a:custGeom>
              <a:avLst/>
              <a:gdLst>
                <a:gd name="T0" fmla="*/ 129 w 937"/>
                <a:gd name="T1" fmla="*/ 2 h 940"/>
                <a:gd name="T2" fmla="*/ 168 w 937"/>
                <a:gd name="T3" fmla="*/ 18 h 940"/>
                <a:gd name="T4" fmla="*/ 468 w 937"/>
                <a:gd name="T5" fmla="*/ 315 h 940"/>
                <a:gd name="T6" fmla="*/ 769 w 937"/>
                <a:gd name="T7" fmla="*/ 18 h 940"/>
                <a:gd name="T8" fmla="*/ 808 w 937"/>
                <a:gd name="T9" fmla="*/ 2 h 940"/>
                <a:gd name="T10" fmla="*/ 849 w 937"/>
                <a:gd name="T11" fmla="*/ 2 h 940"/>
                <a:gd name="T12" fmla="*/ 889 w 937"/>
                <a:gd name="T13" fmla="*/ 18 h 940"/>
                <a:gd name="T14" fmla="*/ 920 w 937"/>
                <a:gd name="T15" fmla="*/ 50 h 940"/>
                <a:gd name="T16" fmla="*/ 935 w 937"/>
                <a:gd name="T17" fmla="*/ 88 h 940"/>
                <a:gd name="T18" fmla="*/ 935 w 937"/>
                <a:gd name="T19" fmla="*/ 130 h 940"/>
                <a:gd name="T20" fmla="*/ 920 w 937"/>
                <a:gd name="T21" fmla="*/ 169 h 940"/>
                <a:gd name="T22" fmla="*/ 622 w 937"/>
                <a:gd name="T23" fmla="*/ 470 h 940"/>
                <a:gd name="T24" fmla="*/ 920 w 937"/>
                <a:gd name="T25" fmla="*/ 770 h 940"/>
                <a:gd name="T26" fmla="*/ 935 w 937"/>
                <a:gd name="T27" fmla="*/ 809 h 940"/>
                <a:gd name="T28" fmla="*/ 935 w 937"/>
                <a:gd name="T29" fmla="*/ 851 h 940"/>
                <a:gd name="T30" fmla="*/ 920 w 937"/>
                <a:gd name="T31" fmla="*/ 890 h 940"/>
                <a:gd name="T32" fmla="*/ 889 w 937"/>
                <a:gd name="T33" fmla="*/ 921 h 940"/>
                <a:gd name="T34" fmla="*/ 849 w 937"/>
                <a:gd name="T35" fmla="*/ 937 h 940"/>
                <a:gd name="T36" fmla="*/ 808 w 937"/>
                <a:gd name="T37" fmla="*/ 937 h 940"/>
                <a:gd name="T38" fmla="*/ 769 w 937"/>
                <a:gd name="T39" fmla="*/ 921 h 940"/>
                <a:gd name="T40" fmla="*/ 468 w 937"/>
                <a:gd name="T41" fmla="*/ 624 h 940"/>
                <a:gd name="T42" fmla="*/ 168 w 937"/>
                <a:gd name="T43" fmla="*/ 921 h 940"/>
                <a:gd name="T44" fmla="*/ 129 w 937"/>
                <a:gd name="T45" fmla="*/ 937 h 940"/>
                <a:gd name="T46" fmla="*/ 88 w 937"/>
                <a:gd name="T47" fmla="*/ 937 h 940"/>
                <a:gd name="T48" fmla="*/ 48 w 937"/>
                <a:gd name="T49" fmla="*/ 921 h 940"/>
                <a:gd name="T50" fmla="*/ 17 w 937"/>
                <a:gd name="T51" fmla="*/ 890 h 940"/>
                <a:gd name="T52" fmla="*/ 2 w 937"/>
                <a:gd name="T53" fmla="*/ 851 h 940"/>
                <a:gd name="T54" fmla="*/ 2 w 937"/>
                <a:gd name="T55" fmla="*/ 809 h 940"/>
                <a:gd name="T56" fmla="*/ 17 w 937"/>
                <a:gd name="T57" fmla="*/ 770 h 940"/>
                <a:gd name="T58" fmla="*/ 315 w 937"/>
                <a:gd name="T59" fmla="*/ 470 h 940"/>
                <a:gd name="T60" fmla="*/ 17 w 937"/>
                <a:gd name="T61" fmla="*/ 169 h 940"/>
                <a:gd name="T62" fmla="*/ 2 w 937"/>
                <a:gd name="T63" fmla="*/ 130 h 940"/>
                <a:gd name="T64" fmla="*/ 2 w 937"/>
                <a:gd name="T65" fmla="*/ 89 h 940"/>
                <a:gd name="T66" fmla="*/ 17 w 937"/>
                <a:gd name="T67" fmla="*/ 50 h 940"/>
                <a:gd name="T68" fmla="*/ 48 w 937"/>
                <a:gd name="T69" fmla="*/ 18 h 940"/>
                <a:gd name="T70" fmla="*/ 88 w 937"/>
                <a:gd name="T71" fmla="*/ 2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7" h="940">
                  <a:moveTo>
                    <a:pt x="108" y="0"/>
                  </a:moveTo>
                  <a:lnTo>
                    <a:pt x="129" y="2"/>
                  </a:lnTo>
                  <a:lnTo>
                    <a:pt x="149" y="8"/>
                  </a:lnTo>
                  <a:lnTo>
                    <a:pt x="168" y="18"/>
                  </a:lnTo>
                  <a:lnTo>
                    <a:pt x="185" y="32"/>
                  </a:lnTo>
                  <a:lnTo>
                    <a:pt x="468" y="315"/>
                  </a:lnTo>
                  <a:lnTo>
                    <a:pt x="751" y="32"/>
                  </a:lnTo>
                  <a:lnTo>
                    <a:pt x="769" y="18"/>
                  </a:lnTo>
                  <a:lnTo>
                    <a:pt x="787" y="8"/>
                  </a:lnTo>
                  <a:lnTo>
                    <a:pt x="808" y="2"/>
                  </a:lnTo>
                  <a:lnTo>
                    <a:pt x="829" y="0"/>
                  </a:lnTo>
                  <a:lnTo>
                    <a:pt x="849" y="2"/>
                  </a:lnTo>
                  <a:lnTo>
                    <a:pt x="869" y="8"/>
                  </a:lnTo>
                  <a:lnTo>
                    <a:pt x="889" y="18"/>
                  </a:lnTo>
                  <a:lnTo>
                    <a:pt x="905" y="32"/>
                  </a:lnTo>
                  <a:lnTo>
                    <a:pt x="920" y="50"/>
                  </a:lnTo>
                  <a:lnTo>
                    <a:pt x="929" y="68"/>
                  </a:lnTo>
                  <a:lnTo>
                    <a:pt x="935" y="88"/>
                  </a:lnTo>
                  <a:lnTo>
                    <a:pt x="937" y="110"/>
                  </a:lnTo>
                  <a:lnTo>
                    <a:pt x="935" y="130"/>
                  </a:lnTo>
                  <a:lnTo>
                    <a:pt x="929" y="150"/>
                  </a:lnTo>
                  <a:lnTo>
                    <a:pt x="920" y="169"/>
                  </a:lnTo>
                  <a:lnTo>
                    <a:pt x="905" y="186"/>
                  </a:lnTo>
                  <a:lnTo>
                    <a:pt x="622" y="470"/>
                  </a:lnTo>
                  <a:lnTo>
                    <a:pt x="905" y="753"/>
                  </a:lnTo>
                  <a:lnTo>
                    <a:pt x="920" y="770"/>
                  </a:lnTo>
                  <a:lnTo>
                    <a:pt x="929" y="789"/>
                  </a:lnTo>
                  <a:lnTo>
                    <a:pt x="935" y="809"/>
                  </a:lnTo>
                  <a:lnTo>
                    <a:pt x="937" y="830"/>
                  </a:lnTo>
                  <a:lnTo>
                    <a:pt x="935" y="851"/>
                  </a:lnTo>
                  <a:lnTo>
                    <a:pt x="929" y="871"/>
                  </a:lnTo>
                  <a:lnTo>
                    <a:pt x="920" y="890"/>
                  </a:lnTo>
                  <a:lnTo>
                    <a:pt x="905" y="907"/>
                  </a:lnTo>
                  <a:lnTo>
                    <a:pt x="889" y="921"/>
                  </a:lnTo>
                  <a:lnTo>
                    <a:pt x="869" y="931"/>
                  </a:lnTo>
                  <a:lnTo>
                    <a:pt x="849" y="937"/>
                  </a:lnTo>
                  <a:lnTo>
                    <a:pt x="829" y="940"/>
                  </a:lnTo>
                  <a:lnTo>
                    <a:pt x="808" y="937"/>
                  </a:lnTo>
                  <a:lnTo>
                    <a:pt x="787" y="931"/>
                  </a:lnTo>
                  <a:lnTo>
                    <a:pt x="769" y="921"/>
                  </a:lnTo>
                  <a:lnTo>
                    <a:pt x="751" y="907"/>
                  </a:lnTo>
                  <a:lnTo>
                    <a:pt x="468" y="624"/>
                  </a:lnTo>
                  <a:lnTo>
                    <a:pt x="185" y="907"/>
                  </a:lnTo>
                  <a:lnTo>
                    <a:pt x="168" y="921"/>
                  </a:lnTo>
                  <a:lnTo>
                    <a:pt x="149" y="931"/>
                  </a:lnTo>
                  <a:lnTo>
                    <a:pt x="129" y="937"/>
                  </a:lnTo>
                  <a:lnTo>
                    <a:pt x="108" y="940"/>
                  </a:lnTo>
                  <a:lnTo>
                    <a:pt x="88" y="937"/>
                  </a:lnTo>
                  <a:lnTo>
                    <a:pt x="67" y="931"/>
                  </a:lnTo>
                  <a:lnTo>
                    <a:pt x="48" y="921"/>
                  </a:lnTo>
                  <a:lnTo>
                    <a:pt x="32" y="907"/>
                  </a:lnTo>
                  <a:lnTo>
                    <a:pt x="17" y="890"/>
                  </a:lnTo>
                  <a:lnTo>
                    <a:pt x="7" y="871"/>
                  </a:lnTo>
                  <a:lnTo>
                    <a:pt x="2" y="851"/>
                  </a:lnTo>
                  <a:lnTo>
                    <a:pt x="0" y="830"/>
                  </a:lnTo>
                  <a:lnTo>
                    <a:pt x="2" y="809"/>
                  </a:lnTo>
                  <a:lnTo>
                    <a:pt x="7" y="789"/>
                  </a:lnTo>
                  <a:lnTo>
                    <a:pt x="17" y="770"/>
                  </a:lnTo>
                  <a:lnTo>
                    <a:pt x="32" y="753"/>
                  </a:lnTo>
                  <a:lnTo>
                    <a:pt x="315" y="470"/>
                  </a:lnTo>
                  <a:lnTo>
                    <a:pt x="32" y="186"/>
                  </a:lnTo>
                  <a:lnTo>
                    <a:pt x="17" y="169"/>
                  </a:lnTo>
                  <a:lnTo>
                    <a:pt x="7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2" y="89"/>
                  </a:lnTo>
                  <a:lnTo>
                    <a:pt x="7" y="68"/>
                  </a:lnTo>
                  <a:lnTo>
                    <a:pt x="17" y="50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7" y="8"/>
                  </a:lnTo>
                  <a:lnTo>
                    <a:pt x="88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3" name="Freeform 123">
              <a:extLst>
                <a:ext uri="{FF2B5EF4-FFF2-40B4-BE49-F238E27FC236}">
                  <a16:creationId xmlns:a16="http://schemas.microsoft.com/office/drawing/2014/main" id="{0F0DD21A-5105-4EBC-9C81-861E0A981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336"/>
              <a:ext cx="136" cy="124"/>
            </a:xfrm>
            <a:custGeom>
              <a:avLst/>
              <a:gdLst>
                <a:gd name="T0" fmla="*/ 1506 w 2041"/>
                <a:gd name="T1" fmla="*/ 0 h 1846"/>
                <a:gd name="T2" fmla="*/ 1547 w 2041"/>
                <a:gd name="T3" fmla="*/ 14 h 1846"/>
                <a:gd name="T4" fmla="*/ 2004 w 2041"/>
                <a:gd name="T5" fmla="*/ 409 h 1846"/>
                <a:gd name="T6" fmla="*/ 2031 w 2041"/>
                <a:gd name="T7" fmla="*/ 443 h 1846"/>
                <a:gd name="T8" fmla="*/ 2041 w 2041"/>
                <a:gd name="T9" fmla="*/ 484 h 1846"/>
                <a:gd name="T10" fmla="*/ 2036 w 2041"/>
                <a:gd name="T11" fmla="*/ 525 h 1846"/>
                <a:gd name="T12" fmla="*/ 2015 w 2041"/>
                <a:gd name="T13" fmla="*/ 563 h 1846"/>
                <a:gd name="T14" fmla="*/ 1615 w 2041"/>
                <a:gd name="T15" fmla="*/ 1018 h 1846"/>
                <a:gd name="T16" fmla="*/ 1574 w 2041"/>
                <a:gd name="T17" fmla="*/ 1038 h 1846"/>
                <a:gd name="T18" fmla="*/ 1532 w 2041"/>
                <a:gd name="T19" fmla="*/ 1038 h 1846"/>
                <a:gd name="T20" fmla="*/ 1496 w 2041"/>
                <a:gd name="T21" fmla="*/ 1024 h 1846"/>
                <a:gd name="T22" fmla="*/ 1464 w 2041"/>
                <a:gd name="T23" fmla="*/ 997 h 1846"/>
                <a:gd name="T24" fmla="*/ 1445 w 2041"/>
                <a:gd name="T25" fmla="*/ 959 h 1846"/>
                <a:gd name="T26" fmla="*/ 1443 w 2041"/>
                <a:gd name="T27" fmla="*/ 917 h 1846"/>
                <a:gd name="T28" fmla="*/ 1455 w 2041"/>
                <a:gd name="T29" fmla="*/ 877 h 1846"/>
                <a:gd name="T30" fmla="*/ 1685 w 2041"/>
                <a:gd name="T31" fmla="*/ 609 h 1846"/>
                <a:gd name="T32" fmla="*/ 1479 w 2041"/>
                <a:gd name="T33" fmla="*/ 646 h 1846"/>
                <a:gd name="T34" fmla="*/ 1286 w 2041"/>
                <a:gd name="T35" fmla="*/ 702 h 1846"/>
                <a:gd name="T36" fmla="*/ 1106 w 2041"/>
                <a:gd name="T37" fmla="*/ 777 h 1846"/>
                <a:gd name="T38" fmla="*/ 938 w 2041"/>
                <a:gd name="T39" fmla="*/ 872 h 1846"/>
                <a:gd name="T40" fmla="*/ 784 w 2041"/>
                <a:gd name="T41" fmla="*/ 986 h 1846"/>
                <a:gd name="T42" fmla="*/ 642 w 2041"/>
                <a:gd name="T43" fmla="*/ 1119 h 1846"/>
                <a:gd name="T44" fmla="*/ 513 w 2041"/>
                <a:gd name="T45" fmla="*/ 1271 h 1846"/>
                <a:gd name="T46" fmla="*/ 428 w 2041"/>
                <a:gd name="T47" fmla="*/ 1394 h 1846"/>
                <a:gd name="T48" fmla="*/ 360 w 2041"/>
                <a:gd name="T49" fmla="*/ 1514 h 1846"/>
                <a:gd name="T50" fmla="*/ 305 w 2041"/>
                <a:gd name="T51" fmla="*/ 1626 h 1846"/>
                <a:gd name="T52" fmla="*/ 263 w 2041"/>
                <a:gd name="T53" fmla="*/ 1726 h 1846"/>
                <a:gd name="T54" fmla="*/ 232 w 2041"/>
                <a:gd name="T55" fmla="*/ 1810 h 1846"/>
                <a:gd name="T56" fmla="*/ 171 w 2041"/>
                <a:gd name="T57" fmla="*/ 1832 h 1846"/>
                <a:gd name="T58" fmla="*/ 67 w 2041"/>
                <a:gd name="T59" fmla="*/ 1822 h 1846"/>
                <a:gd name="T60" fmla="*/ 0 w 2041"/>
                <a:gd name="T61" fmla="*/ 1826 h 1846"/>
                <a:gd name="T62" fmla="*/ 20 w 2041"/>
                <a:gd name="T63" fmla="*/ 1760 h 1846"/>
                <a:gd name="T64" fmla="*/ 49 w 2041"/>
                <a:gd name="T65" fmla="*/ 1675 h 1846"/>
                <a:gd name="T66" fmla="*/ 89 w 2041"/>
                <a:gd name="T67" fmla="*/ 1574 h 1846"/>
                <a:gd name="T68" fmla="*/ 141 w 2041"/>
                <a:gd name="T69" fmla="*/ 1461 h 1846"/>
                <a:gd name="T70" fmla="*/ 208 w 2041"/>
                <a:gd name="T71" fmla="*/ 1339 h 1846"/>
                <a:gd name="T72" fmla="*/ 287 w 2041"/>
                <a:gd name="T73" fmla="*/ 1212 h 1846"/>
                <a:gd name="T74" fmla="*/ 369 w 2041"/>
                <a:gd name="T75" fmla="*/ 1101 h 1846"/>
                <a:gd name="T76" fmla="*/ 448 w 2041"/>
                <a:gd name="T77" fmla="*/ 1008 h 1846"/>
                <a:gd name="T78" fmla="*/ 539 w 2041"/>
                <a:gd name="T79" fmla="*/ 914 h 1846"/>
                <a:gd name="T80" fmla="*/ 642 w 2041"/>
                <a:gd name="T81" fmla="*/ 822 h 1846"/>
                <a:gd name="T82" fmla="*/ 758 w 2041"/>
                <a:gd name="T83" fmla="*/ 733 h 1846"/>
                <a:gd name="T84" fmla="*/ 887 w 2041"/>
                <a:gd name="T85" fmla="*/ 650 h 1846"/>
                <a:gd name="T86" fmla="*/ 1032 w 2041"/>
                <a:gd name="T87" fmla="*/ 573 h 1846"/>
                <a:gd name="T88" fmla="*/ 1190 w 2041"/>
                <a:gd name="T89" fmla="*/ 507 h 1846"/>
                <a:gd name="T90" fmla="*/ 1364 w 2041"/>
                <a:gd name="T91" fmla="*/ 452 h 1846"/>
                <a:gd name="T92" fmla="*/ 1554 w 2041"/>
                <a:gd name="T93" fmla="*/ 409 h 1846"/>
                <a:gd name="T94" fmla="*/ 1422 w 2041"/>
                <a:gd name="T95" fmla="*/ 191 h 1846"/>
                <a:gd name="T96" fmla="*/ 1395 w 2041"/>
                <a:gd name="T97" fmla="*/ 157 h 1846"/>
                <a:gd name="T98" fmla="*/ 1385 w 2041"/>
                <a:gd name="T99" fmla="*/ 117 h 1846"/>
                <a:gd name="T100" fmla="*/ 1390 w 2041"/>
                <a:gd name="T101" fmla="*/ 75 h 1846"/>
                <a:gd name="T102" fmla="*/ 1411 w 2041"/>
                <a:gd name="T103" fmla="*/ 38 h 1846"/>
                <a:gd name="T104" fmla="*/ 1445 w 2041"/>
                <a:gd name="T105" fmla="*/ 11 h 1846"/>
                <a:gd name="T106" fmla="*/ 1485 w 2041"/>
                <a:gd name="T107" fmla="*/ 0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1" h="1846">
                  <a:moveTo>
                    <a:pt x="1485" y="0"/>
                  </a:moveTo>
                  <a:lnTo>
                    <a:pt x="1506" y="0"/>
                  </a:lnTo>
                  <a:lnTo>
                    <a:pt x="1527" y="6"/>
                  </a:lnTo>
                  <a:lnTo>
                    <a:pt x="1547" y="14"/>
                  </a:lnTo>
                  <a:lnTo>
                    <a:pt x="1564" y="26"/>
                  </a:lnTo>
                  <a:lnTo>
                    <a:pt x="2004" y="409"/>
                  </a:lnTo>
                  <a:lnTo>
                    <a:pt x="2019" y="425"/>
                  </a:lnTo>
                  <a:lnTo>
                    <a:pt x="2031" y="443"/>
                  </a:lnTo>
                  <a:lnTo>
                    <a:pt x="2038" y="463"/>
                  </a:lnTo>
                  <a:lnTo>
                    <a:pt x="2041" y="484"/>
                  </a:lnTo>
                  <a:lnTo>
                    <a:pt x="2041" y="505"/>
                  </a:lnTo>
                  <a:lnTo>
                    <a:pt x="2036" y="525"/>
                  </a:lnTo>
                  <a:lnTo>
                    <a:pt x="2027" y="544"/>
                  </a:lnTo>
                  <a:lnTo>
                    <a:pt x="2015" y="563"/>
                  </a:lnTo>
                  <a:lnTo>
                    <a:pt x="1633" y="1002"/>
                  </a:lnTo>
                  <a:lnTo>
                    <a:pt x="1615" y="1018"/>
                  </a:lnTo>
                  <a:lnTo>
                    <a:pt x="1595" y="1030"/>
                  </a:lnTo>
                  <a:lnTo>
                    <a:pt x="1574" y="1038"/>
                  </a:lnTo>
                  <a:lnTo>
                    <a:pt x="1551" y="1040"/>
                  </a:lnTo>
                  <a:lnTo>
                    <a:pt x="1532" y="1038"/>
                  </a:lnTo>
                  <a:lnTo>
                    <a:pt x="1513" y="1032"/>
                  </a:lnTo>
                  <a:lnTo>
                    <a:pt x="1496" y="1024"/>
                  </a:lnTo>
                  <a:lnTo>
                    <a:pt x="1479" y="1013"/>
                  </a:lnTo>
                  <a:lnTo>
                    <a:pt x="1464" y="997"/>
                  </a:lnTo>
                  <a:lnTo>
                    <a:pt x="1453" y="979"/>
                  </a:lnTo>
                  <a:lnTo>
                    <a:pt x="1445" y="959"/>
                  </a:lnTo>
                  <a:lnTo>
                    <a:pt x="1442" y="938"/>
                  </a:lnTo>
                  <a:lnTo>
                    <a:pt x="1443" y="917"/>
                  </a:lnTo>
                  <a:lnTo>
                    <a:pt x="1447" y="897"/>
                  </a:lnTo>
                  <a:lnTo>
                    <a:pt x="1455" y="877"/>
                  </a:lnTo>
                  <a:lnTo>
                    <a:pt x="1469" y="859"/>
                  </a:lnTo>
                  <a:lnTo>
                    <a:pt x="1685" y="609"/>
                  </a:lnTo>
                  <a:lnTo>
                    <a:pt x="1581" y="625"/>
                  </a:lnTo>
                  <a:lnTo>
                    <a:pt x="1479" y="646"/>
                  </a:lnTo>
                  <a:lnTo>
                    <a:pt x="1382" y="672"/>
                  </a:lnTo>
                  <a:lnTo>
                    <a:pt x="1286" y="702"/>
                  </a:lnTo>
                  <a:lnTo>
                    <a:pt x="1194" y="737"/>
                  </a:lnTo>
                  <a:lnTo>
                    <a:pt x="1106" y="777"/>
                  </a:lnTo>
                  <a:lnTo>
                    <a:pt x="1020" y="822"/>
                  </a:lnTo>
                  <a:lnTo>
                    <a:pt x="938" y="872"/>
                  </a:lnTo>
                  <a:lnTo>
                    <a:pt x="859" y="927"/>
                  </a:lnTo>
                  <a:lnTo>
                    <a:pt x="784" y="986"/>
                  </a:lnTo>
                  <a:lnTo>
                    <a:pt x="711" y="1050"/>
                  </a:lnTo>
                  <a:lnTo>
                    <a:pt x="642" y="1119"/>
                  </a:lnTo>
                  <a:lnTo>
                    <a:pt x="577" y="1192"/>
                  </a:lnTo>
                  <a:lnTo>
                    <a:pt x="513" y="1271"/>
                  </a:lnTo>
                  <a:lnTo>
                    <a:pt x="469" y="1332"/>
                  </a:lnTo>
                  <a:lnTo>
                    <a:pt x="428" y="1394"/>
                  </a:lnTo>
                  <a:lnTo>
                    <a:pt x="392" y="1455"/>
                  </a:lnTo>
                  <a:lnTo>
                    <a:pt x="360" y="1514"/>
                  </a:lnTo>
                  <a:lnTo>
                    <a:pt x="330" y="1571"/>
                  </a:lnTo>
                  <a:lnTo>
                    <a:pt x="305" y="1626"/>
                  </a:lnTo>
                  <a:lnTo>
                    <a:pt x="282" y="1678"/>
                  </a:lnTo>
                  <a:lnTo>
                    <a:pt x="263" y="1726"/>
                  </a:lnTo>
                  <a:lnTo>
                    <a:pt x="246" y="1771"/>
                  </a:lnTo>
                  <a:lnTo>
                    <a:pt x="232" y="1810"/>
                  </a:lnTo>
                  <a:lnTo>
                    <a:pt x="221" y="1846"/>
                  </a:lnTo>
                  <a:lnTo>
                    <a:pt x="171" y="1832"/>
                  </a:lnTo>
                  <a:lnTo>
                    <a:pt x="120" y="1824"/>
                  </a:lnTo>
                  <a:lnTo>
                    <a:pt x="67" y="1822"/>
                  </a:lnTo>
                  <a:lnTo>
                    <a:pt x="33" y="1823"/>
                  </a:lnTo>
                  <a:lnTo>
                    <a:pt x="0" y="1826"/>
                  </a:lnTo>
                  <a:lnTo>
                    <a:pt x="9" y="1795"/>
                  </a:lnTo>
                  <a:lnTo>
                    <a:pt x="20" y="1760"/>
                  </a:lnTo>
                  <a:lnTo>
                    <a:pt x="33" y="1719"/>
                  </a:lnTo>
                  <a:lnTo>
                    <a:pt x="49" y="1675"/>
                  </a:lnTo>
                  <a:lnTo>
                    <a:pt x="68" y="1626"/>
                  </a:lnTo>
                  <a:lnTo>
                    <a:pt x="89" y="1574"/>
                  </a:lnTo>
                  <a:lnTo>
                    <a:pt x="113" y="1518"/>
                  </a:lnTo>
                  <a:lnTo>
                    <a:pt x="141" y="1461"/>
                  </a:lnTo>
                  <a:lnTo>
                    <a:pt x="172" y="1401"/>
                  </a:lnTo>
                  <a:lnTo>
                    <a:pt x="208" y="1339"/>
                  </a:lnTo>
                  <a:lnTo>
                    <a:pt x="246" y="1276"/>
                  </a:lnTo>
                  <a:lnTo>
                    <a:pt x="287" y="1212"/>
                  </a:lnTo>
                  <a:lnTo>
                    <a:pt x="334" y="1148"/>
                  </a:lnTo>
                  <a:lnTo>
                    <a:pt x="369" y="1101"/>
                  </a:lnTo>
                  <a:lnTo>
                    <a:pt x="408" y="1054"/>
                  </a:lnTo>
                  <a:lnTo>
                    <a:pt x="448" y="1008"/>
                  </a:lnTo>
                  <a:lnTo>
                    <a:pt x="493" y="961"/>
                  </a:lnTo>
                  <a:lnTo>
                    <a:pt x="539" y="914"/>
                  </a:lnTo>
                  <a:lnTo>
                    <a:pt x="589" y="868"/>
                  </a:lnTo>
                  <a:lnTo>
                    <a:pt x="642" y="822"/>
                  </a:lnTo>
                  <a:lnTo>
                    <a:pt x="699" y="776"/>
                  </a:lnTo>
                  <a:lnTo>
                    <a:pt x="758" y="733"/>
                  </a:lnTo>
                  <a:lnTo>
                    <a:pt x="821" y="690"/>
                  </a:lnTo>
                  <a:lnTo>
                    <a:pt x="887" y="650"/>
                  </a:lnTo>
                  <a:lnTo>
                    <a:pt x="958" y="610"/>
                  </a:lnTo>
                  <a:lnTo>
                    <a:pt x="1032" y="573"/>
                  </a:lnTo>
                  <a:lnTo>
                    <a:pt x="1109" y="539"/>
                  </a:lnTo>
                  <a:lnTo>
                    <a:pt x="1190" y="507"/>
                  </a:lnTo>
                  <a:lnTo>
                    <a:pt x="1275" y="478"/>
                  </a:lnTo>
                  <a:lnTo>
                    <a:pt x="1364" y="452"/>
                  </a:lnTo>
                  <a:lnTo>
                    <a:pt x="1456" y="429"/>
                  </a:lnTo>
                  <a:lnTo>
                    <a:pt x="1554" y="409"/>
                  </a:lnTo>
                  <a:lnTo>
                    <a:pt x="1654" y="394"/>
                  </a:lnTo>
                  <a:lnTo>
                    <a:pt x="1422" y="191"/>
                  </a:lnTo>
                  <a:lnTo>
                    <a:pt x="1407" y="175"/>
                  </a:lnTo>
                  <a:lnTo>
                    <a:pt x="1395" y="157"/>
                  </a:lnTo>
                  <a:lnTo>
                    <a:pt x="1388" y="137"/>
                  </a:lnTo>
                  <a:lnTo>
                    <a:pt x="1385" y="117"/>
                  </a:lnTo>
                  <a:lnTo>
                    <a:pt x="1385" y="96"/>
                  </a:lnTo>
                  <a:lnTo>
                    <a:pt x="1390" y="75"/>
                  </a:lnTo>
                  <a:lnTo>
                    <a:pt x="1398" y="55"/>
                  </a:lnTo>
                  <a:lnTo>
                    <a:pt x="1411" y="38"/>
                  </a:lnTo>
                  <a:lnTo>
                    <a:pt x="1427" y="22"/>
                  </a:lnTo>
                  <a:lnTo>
                    <a:pt x="1445" y="11"/>
                  </a:lnTo>
                  <a:lnTo>
                    <a:pt x="1465" y="4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124">
              <a:extLst>
                <a:ext uri="{FF2B5EF4-FFF2-40B4-BE49-F238E27FC236}">
                  <a16:creationId xmlns:a16="http://schemas.microsoft.com/office/drawing/2014/main" id="{9D2EE61B-BA36-4C51-B6A6-43D59EFC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2470"/>
              <a:ext cx="43" cy="43"/>
            </a:xfrm>
            <a:custGeom>
              <a:avLst/>
              <a:gdLst>
                <a:gd name="T0" fmla="*/ 323 w 644"/>
                <a:gd name="T1" fmla="*/ 0 h 644"/>
                <a:gd name="T2" fmla="*/ 366 w 644"/>
                <a:gd name="T3" fmla="*/ 3 h 644"/>
                <a:gd name="T4" fmla="*/ 408 w 644"/>
                <a:gd name="T5" fmla="*/ 12 h 644"/>
                <a:gd name="T6" fmla="*/ 448 w 644"/>
                <a:gd name="T7" fmla="*/ 25 h 644"/>
                <a:gd name="T8" fmla="*/ 485 w 644"/>
                <a:gd name="T9" fmla="*/ 44 h 644"/>
                <a:gd name="T10" fmla="*/ 520 w 644"/>
                <a:gd name="T11" fmla="*/ 68 h 644"/>
                <a:gd name="T12" fmla="*/ 550 w 644"/>
                <a:gd name="T13" fmla="*/ 95 h 644"/>
                <a:gd name="T14" fmla="*/ 578 w 644"/>
                <a:gd name="T15" fmla="*/ 126 h 644"/>
                <a:gd name="T16" fmla="*/ 600 w 644"/>
                <a:gd name="T17" fmla="*/ 160 h 644"/>
                <a:gd name="T18" fmla="*/ 619 w 644"/>
                <a:gd name="T19" fmla="*/ 197 h 644"/>
                <a:gd name="T20" fmla="*/ 633 w 644"/>
                <a:gd name="T21" fmla="*/ 237 h 644"/>
                <a:gd name="T22" fmla="*/ 642 w 644"/>
                <a:gd name="T23" fmla="*/ 278 h 644"/>
                <a:gd name="T24" fmla="*/ 644 w 644"/>
                <a:gd name="T25" fmla="*/ 322 h 644"/>
                <a:gd name="T26" fmla="*/ 642 w 644"/>
                <a:gd name="T27" fmla="*/ 365 h 644"/>
                <a:gd name="T28" fmla="*/ 633 w 644"/>
                <a:gd name="T29" fmla="*/ 408 h 644"/>
                <a:gd name="T30" fmla="*/ 619 w 644"/>
                <a:gd name="T31" fmla="*/ 447 h 644"/>
                <a:gd name="T32" fmla="*/ 600 w 644"/>
                <a:gd name="T33" fmla="*/ 485 h 644"/>
                <a:gd name="T34" fmla="*/ 578 w 644"/>
                <a:gd name="T35" fmla="*/ 519 h 644"/>
                <a:gd name="T36" fmla="*/ 550 w 644"/>
                <a:gd name="T37" fmla="*/ 550 h 644"/>
                <a:gd name="T38" fmla="*/ 520 w 644"/>
                <a:gd name="T39" fmla="*/ 577 h 644"/>
                <a:gd name="T40" fmla="*/ 485 w 644"/>
                <a:gd name="T41" fmla="*/ 600 h 644"/>
                <a:gd name="T42" fmla="*/ 448 w 644"/>
                <a:gd name="T43" fmla="*/ 618 h 644"/>
                <a:gd name="T44" fmla="*/ 408 w 644"/>
                <a:gd name="T45" fmla="*/ 633 h 644"/>
                <a:gd name="T46" fmla="*/ 366 w 644"/>
                <a:gd name="T47" fmla="*/ 641 h 644"/>
                <a:gd name="T48" fmla="*/ 323 w 644"/>
                <a:gd name="T49" fmla="*/ 644 h 644"/>
                <a:gd name="T50" fmla="*/ 279 w 644"/>
                <a:gd name="T51" fmla="*/ 641 h 644"/>
                <a:gd name="T52" fmla="*/ 237 w 644"/>
                <a:gd name="T53" fmla="*/ 633 h 644"/>
                <a:gd name="T54" fmla="*/ 197 w 644"/>
                <a:gd name="T55" fmla="*/ 618 h 644"/>
                <a:gd name="T56" fmla="*/ 160 w 644"/>
                <a:gd name="T57" fmla="*/ 600 h 644"/>
                <a:gd name="T58" fmla="*/ 126 w 644"/>
                <a:gd name="T59" fmla="*/ 577 h 644"/>
                <a:gd name="T60" fmla="*/ 95 w 644"/>
                <a:gd name="T61" fmla="*/ 550 h 644"/>
                <a:gd name="T62" fmla="*/ 68 w 644"/>
                <a:gd name="T63" fmla="*/ 519 h 644"/>
                <a:gd name="T64" fmla="*/ 45 w 644"/>
                <a:gd name="T65" fmla="*/ 485 h 644"/>
                <a:gd name="T66" fmla="*/ 26 w 644"/>
                <a:gd name="T67" fmla="*/ 447 h 644"/>
                <a:gd name="T68" fmla="*/ 13 w 644"/>
                <a:gd name="T69" fmla="*/ 408 h 644"/>
                <a:gd name="T70" fmla="*/ 3 w 644"/>
                <a:gd name="T71" fmla="*/ 365 h 644"/>
                <a:gd name="T72" fmla="*/ 0 w 644"/>
                <a:gd name="T73" fmla="*/ 322 h 644"/>
                <a:gd name="T74" fmla="*/ 3 w 644"/>
                <a:gd name="T75" fmla="*/ 278 h 644"/>
                <a:gd name="T76" fmla="*/ 13 w 644"/>
                <a:gd name="T77" fmla="*/ 237 h 644"/>
                <a:gd name="T78" fmla="*/ 26 w 644"/>
                <a:gd name="T79" fmla="*/ 197 h 644"/>
                <a:gd name="T80" fmla="*/ 45 w 644"/>
                <a:gd name="T81" fmla="*/ 160 h 644"/>
                <a:gd name="T82" fmla="*/ 68 w 644"/>
                <a:gd name="T83" fmla="*/ 126 h 644"/>
                <a:gd name="T84" fmla="*/ 95 w 644"/>
                <a:gd name="T85" fmla="*/ 95 h 644"/>
                <a:gd name="T86" fmla="*/ 126 w 644"/>
                <a:gd name="T87" fmla="*/ 68 h 644"/>
                <a:gd name="T88" fmla="*/ 160 w 644"/>
                <a:gd name="T89" fmla="*/ 44 h 644"/>
                <a:gd name="T90" fmla="*/ 197 w 644"/>
                <a:gd name="T91" fmla="*/ 25 h 644"/>
                <a:gd name="T92" fmla="*/ 237 w 644"/>
                <a:gd name="T93" fmla="*/ 12 h 644"/>
                <a:gd name="T94" fmla="*/ 279 w 644"/>
                <a:gd name="T95" fmla="*/ 3 h 644"/>
                <a:gd name="T96" fmla="*/ 323 w 644"/>
                <a:gd name="T9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4" h="644">
                  <a:moveTo>
                    <a:pt x="323" y="0"/>
                  </a:moveTo>
                  <a:lnTo>
                    <a:pt x="366" y="3"/>
                  </a:lnTo>
                  <a:lnTo>
                    <a:pt x="408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0" y="95"/>
                  </a:lnTo>
                  <a:lnTo>
                    <a:pt x="578" y="126"/>
                  </a:lnTo>
                  <a:lnTo>
                    <a:pt x="600" y="160"/>
                  </a:lnTo>
                  <a:lnTo>
                    <a:pt x="619" y="197"/>
                  </a:lnTo>
                  <a:lnTo>
                    <a:pt x="633" y="237"/>
                  </a:lnTo>
                  <a:lnTo>
                    <a:pt x="642" y="278"/>
                  </a:lnTo>
                  <a:lnTo>
                    <a:pt x="644" y="322"/>
                  </a:lnTo>
                  <a:lnTo>
                    <a:pt x="642" y="365"/>
                  </a:lnTo>
                  <a:lnTo>
                    <a:pt x="633" y="408"/>
                  </a:lnTo>
                  <a:lnTo>
                    <a:pt x="619" y="447"/>
                  </a:lnTo>
                  <a:lnTo>
                    <a:pt x="600" y="485"/>
                  </a:lnTo>
                  <a:lnTo>
                    <a:pt x="578" y="519"/>
                  </a:lnTo>
                  <a:lnTo>
                    <a:pt x="550" y="550"/>
                  </a:lnTo>
                  <a:lnTo>
                    <a:pt x="520" y="577"/>
                  </a:lnTo>
                  <a:lnTo>
                    <a:pt x="485" y="600"/>
                  </a:lnTo>
                  <a:lnTo>
                    <a:pt x="448" y="618"/>
                  </a:lnTo>
                  <a:lnTo>
                    <a:pt x="408" y="633"/>
                  </a:lnTo>
                  <a:lnTo>
                    <a:pt x="366" y="641"/>
                  </a:lnTo>
                  <a:lnTo>
                    <a:pt x="323" y="644"/>
                  </a:lnTo>
                  <a:lnTo>
                    <a:pt x="279" y="641"/>
                  </a:lnTo>
                  <a:lnTo>
                    <a:pt x="237" y="633"/>
                  </a:lnTo>
                  <a:lnTo>
                    <a:pt x="197" y="618"/>
                  </a:lnTo>
                  <a:lnTo>
                    <a:pt x="160" y="600"/>
                  </a:lnTo>
                  <a:lnTo>
                    <a:pt x="126" y="577"/>
                  </a:lnTo>
                  <a:lnTo>
                    <a:pt x="95" y="550"/>
                  </a:lnTo>
                  <a:lnTo>
                    <a:pt x="68" y="519"/>
                  </a:lnTo>
                  <a:lnTo>
                    <a:pt x="45" y="485"/>
                  </a:lnTo>
                  <a:lnTo>
                    <a:pt x="26" y="447"/>
                  </a:lnTo>
                  <a:lnTo>
                    <a:pt x="13" y="408"/>
                  </a:lnTo>
                  <a:lnTo>
                    <a:pt x="3" y="365"/>
                  </a:lnTo>
                  <a:lnTo>
                    <a:pt x="0" y="322"/>
                  </a:lnTo>
                  <a:lnTo>
                    <a:pt x="3" y="278"/>
                  </a:lnTo>
                  <a:lnTo>
                    <a:pt x="13" y="237"/>
                  </a:lnTo>
                  <a:lnTo>
                    <a:pt x="26" y="197"/>
                  </a:lnTo>
                  <a:lnTo>
                    <a:pt x="45" y="160"/>
                  </a:lnTo>
                  <a:lnTo>
                    <a:pt x="68" y="126"/>
                  </a:lnTo>
                  <a:lnTo>
                    <a:pt x="95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7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125">
              <a:extLst>
                <a:ext uri="{FF2B5EF4-FFF2-40B4-BE49-F238E27FC236}">
                  <a16:creationId xmlns:a16="http://schemas.microsoft.com/office/drawing/2014/main" id="{7A3D0937-68F2-4CB6-A556-4E9A55B03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" y="2346"/>
              <a:ext cx="43" cy="43"/>
            </a:xfrm>
            <a:custGeom>
              <a:avLst/>
              <a:gdLst>
                <a:gd name="T0" fmla="*/ 323 w 644"/>
                <a:gd name="T1" fmla="*/ 0 h 644"/>
                <a:gd name="T2" fmla="*/ 366 w 644"/>
                <a:gd name="T3" fmla="*/ 3 h 644"/>
                <a:gd name="T4" fmla="*/ 407 w 644"/>
                <a:gd name="T5" fmla="*/ 11 h 644"/>
                <a:gd name="T6" fmla="*/ 448 w 644"/>
                <a:gd name="T7" fmla="*/ 25 h 644"/>
                <a:gd name="T8" fmla="*/ 485 w 644"/>
                <a:gd name="T9" fmla="*/ 43 h 644"/>
                <a:gd name="T10" fmla="*/ 519 w 644"/>
                <a:gd name="T11" fmla="*/ 67 h 644"/>
                <a:gd name="T12" fmla="*/ 549 w 644"/>
                <a:gd name="T13" fmla="*/ 94 h 644"/>
                <a:gd name="T14" fmla="*/ 577 w 644"/>
                <a:gd name="T15" fmla="*/ 125 h 644"/>
                <a:gd name="T16" fmla="*/ 600 w 644"/>
                <a:gd name="T17" fmla="*/ 159 h 644"/>
                <a:gd name="T18" fmla="*/ 619 w 644"/>
                <a:gd name="T19" fmla="*/ 197 h 644"/>
                <a:gd name="T20" fmla="*/ 632 w 644"/>
                <a:gd name="T21" fmla="*/ 236 h 644"/>
                <a:gd name="T22" fmla="*/ 642 w 644"/>
                <a:gd name="T23" fmla="*/ 278 h 644"/>
                <a:gd name="T24" fmla="*/ 644 w 644"/>
                <a:gd name="T25" fmla="*/ 321 h 644"/>
                <a:gd name="T26" fmla="*/ 642 w 644"/>
                <a:gd name="T27" fmla="*/ 366 h 644"/>
                <a:gd name="T28" fmla="*/ 632 w 644"/>
                <a:gd name="T29" fmla="*/ 407 h 644"/>
                <a:gd name="T30" fmla="*/ 619 w 644"/>
                <a:gd name="T31" fmla="*/ 447 h 644"/>
                <a:gd name="T32" fmla="*/ 600 w 644"/>
                <a:gd name="T33" fmla="*/ 484 h 644"/>
                <a:gd name="T34" fmla="*/ 577 w 644"/>
                <a:gd name="T35" fmla="*/ 518 h 644"/>
                <a:gd name="T36" fmla="*/ 549 w 644"/>
                <a:gd name="T37" fmla="*/ 549 h 644"/>
                <a:gd name="T38" fmla="*/ 519 w 644"/>
                <a:gd name="T39" fmla="*/ 576 h 644"/>
                <a:gd name="T40" fmla="*/ 485 w 644"/>
                <a:gd name="T41" fmla="*/ 600 h 644"/>
                <a:gd name="T42" fmla="*/ 448 w 644"/>
                <a:gd name="T43" fmla="*/ 619 h 644"/>
                <a:gd name="T44" fmla="*/ 407 w 644"/>
                <a:gd name="T45" fmla="*/ 632 h 644"/>
                <a:gd name="T46" fmla="*/ 366 w 644"/>
                <a:gd name="T47" fmla="*/ 641 h 644"/>
                <a:gd name="T48" fmla="*/ 323 w 644"/>
                <a:gd name="T49" fmla="*/ 644 h 644"/>
                <a:gd name="T50" fmla="*/ 279 w 644"/>
                <a:gd name="T51" fmla="*/ 641 h 644"/>
                <a:gd name="T52" fmla="*/ 236 w 644"/>
                <a:gd name="T53" fmla="*/ 632 h 644"/>
                <a:gd name="T54" fmla="*/ 197 w 644"/>
                <a:gd name="T55" fmla="*/ 619 h 644"/>
                <a:gd name="T56" fmla="*/ 160 w 644"/>
                <a:gd name="T57" fmla="*/ 600 h 644"/>
                <a:gd name="T58" fmla="*/ 126 w 644"/>
                <a:gd name="T59" fmla="*/ 576 h 644"/>
                <a:gd name="T60" fmla="*/ 95 w 644"/>
                <a:gd name="T61" fmla="*/ 549 h 644"/>
                <a:gd name="T62" fmla="*/ 68 w 644"/>
                <a:gd name="T63" fmla="*/ 518 h 644"/>
                <a:gd name="T64" fmla="*/ 45 w 644"/>
                <a:gd name="T65" fmla="*/ 484 h 644"/>
                <a:gd name="T66" fmla="*/ 26 w 644"/>
                <a:gd name="T67" fmla="*/ 447 h 644"/>
                <a:gd name="T68" fmla="*/ 13 w 644"/>
                <a:gd name="T69" fmla="*/ 407 h 644"/>
                <a:gd name="T70" fmla="*/ 3 w 644"/>
                <a:gd name="T71" fmla="*/ 366 h 644"/>
                <a:gd name="T72" fmla="*/ 0 w 644"/>
                <a:gd name="T73" fmla="*/ 321 h 644"/>
                <a:gd name="T74" fmla="*/ 3 w 644"/>
                <a:gd name="T75" fmla="*/ 278 h 644"/>
                <a:gd name="T76" fmla="*/ 13 w 644"/>
                <a:gd name="T77" fmla="*/ 236 h 644"/>
                <a:gd name="T78" fmla="*/ 26 w 644"/>
                <a:gd name="T79" fmla="*/ 197 h 644"/>
                <a:gd name="T80" fmla="*/ 45 w 644"/>
                <a:gd name="T81" fmla="*/ 159 h 644"/>
                <a:gd name="T82" fmla="*/ 68 w 644"/>
                <a:gd name="T83" fmla="*/ 125 h 644"/>
                <a:gd name="T84" fmla="*/ 95 w 644"/>
                <a:gd name="T85" fmla="*/ 94 h 644"/>
                <a:gd name="T86" fmla="*/ 126 w 644"/>
                <a:gd name="T87" fmla="*/ 67 h 644"/>
                <a:gd name="T88" fmla="*/ 160 w 644"/>
                <a:gd name="T89" fmla="*/ 43 h 644"/>
                <a:gd name="T90" fmla="*/ 197 w 644"/>
                <a:gd name="T91" fmla="*/ 25 h 644"/>
                <a:gd name="T92" fmla="*/ 236 w 644"/>
                <a:gd name="T93" fmla="*/ 11 h 644"/>
                <a:gd name="T94" fmla="*/ 279 w 644"/>
                <a:gd name="T95" fmla="*/ 3 h 644"/>
                <a:gd name="T96" fmla="*/ 323 w 644"/>
                <a:gd name="T9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4" h="644">
                  <a:moveTo>
                    <a:pt x="323" y="0"/>
                  </a:moveTo>
                  <a:lnTo>
                    <a:pt x="366" y="3"/>
                  </a:lnTo>
                  <a:lnTo>
                    <a:pt x="407" y="11"/>
                  </a:lnTo>
                  <a:lnTo>
                    <a:pt x="448" y="25"/>
                  </a:lnTo>
                  <a:lnTo>
                    <a:pt x="485" y="43"/>
                  </a:lnTo>
                  <a:lnTo>
                    <a:pt x="519" y="67"/>
                  </a:lnTo>
                  <a:lnTo>
                    <a:pt x="549" y="94"/>
                  </a:lnTo>
                  <a:lnTo>
                    <a:pt x="577" y="125"/>
                  </a:lnTo>
                  <a:lnTo>
                    <a:pt x="600" y="159"/>
                  </a:lnTo>
                  <a:lnTo>
                    <a:pt x="619" y="197"/>
                  </a:lnTo>
                  <a:lnTo>
                    <a:pt x="632" y="236"/>
                  </a:lnTo>
                  <a:lnTo>
                    <a:pt x="642" y="278"/>
                  </a:lnTo>
                  <a:lnTo>
                    <a:pt x="644" y="321"/>
                  </a:lnTo>
                  <a:lnTo>
                    <a:pt x="642" y="366"/>
                  </a:lnTo>
                  <a:lnTo>
                    <a:pt x="632" y="407"/>
                  </a:lnTo>
                  <a:lnTo>
                    <a:pt x="619" y="447"/>
                  </a:lnTo>
                  <a:lnTo>
                    <a:pt x="600" y="484"/>
                  </a:lnTo>
                  <a:lnTo>
                    <a:pt x="577" y="518"/>
                  </a:lnTo>
                  <a:lnTo>
                    <a:pt x="549" y="549"/>
                  </a:lnTo>
                  <a:lnTo>
                    <a:pt x="519" y="576"/>
                  </a:lnTo>
                  <a:lnTo>
                    <a:pt x="485" y="600"/>
                  </a:lnTo>
                  <a:lnTo>
                    <a:pt x="448" y="619"/>
                  </a:lnTo>
                  <a:lnTo>
                    <a:pt x="407" y="632"/>
                  </a:lnTo>
                  <a:lnTo>
                    <a:pt x="366" y="641"/>
                  </a:lnTo>
                  <a:lnTo>
                    <a:pt x="323" y="644"/>
                  </a:lnTo>
                  <a:lnTo>
                    <a:pt x="279" y="641"/>
                  </a:lnTo>
                  <a:lnTo>
                    <a:pt x="236" y="632"/>
                  </a:lnTo>
                  <a:lnTo>
                    <a:pt x="197" y="619"/>
                  </a:lnTo>
                  <a:lnTo>
                    <a:pt x="160" y="600"/>
                  </a:lnTo>
                  <a:lnTo>
                    <a:pt x="126" y="576"/>
                  </a:lnTo>
                  <a:lnTo>
                    <a:pt x="95" y="549"/>
                  </a:lnTo>
                  <a:lnTo>
                    <a:pt x="68" y="518"/>
                  </a:lnTo>
                  <a:lnTo>
                    <a:pt x="45" y="484"/>
                  </a:lnTo>
                  <a:lnTo>
                    <a:pt x="26" y="447"/>
                  </a:lnTo>
                  <a:lnTo>
                    <a:pt x="13" y="407"/>
                  </a:lnTo>
                  <a:lnTo>
                    <a:pt x="3" y="366"/>
                  </a:lnTo>
                  <a:lnTo>
                    <a:pt x="0" y="321"/>
                  </a:lnTo>
                  <a:lnTo>
                    <a:pt x="3" y="278"/>
                  </a:lnTo>
                  <a:lnTo>
                    <a:pt x="13" y="236"/>
                  </a:lnTo>
                  <a:lnTo>
                    <a:pt x="26" y="197"/>
                  </a:lnTo>
                  <a:lnTo>
                    <a:pt x="45" y="159"/>
                  </a:lnTo>
                  <a:lnTo>
                    <a:pt x="68" y="125"/>
                  </a:lnTo>
                  <a:lnTo>
                    <a:pt x="95" y="94"/>
                  </a:lnTo>
                  <a:lnTo>
                    <a:pt x="126" y="67"/>
                  </a:lnTo>
                  <a:lnTo>
                    <a:pt x="160" y="43"/>
                  </a:lnTo>
                  <a:lnTo>
                    <a:pt x="197" y="25"/>
                  </a:lnTo>
                  <a:lnTo>
                    <a:pt x="236" y="11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737F65CF-8C0E-422A-BED5-2DA44EDD6044}"/>
              </a:ext>
            </a:extLst>
          </p:cNvPr>
          <p:cNvSpPr txBox="1"/>
          <p:nvPr/>
        </p:nvSpPr>
        <p:spPr>
          <a:xfrm>
            <a:off x="2760818" y="2539718"/>
            <a:ext cx="569925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975" dirty="0">
                <a:latin typeface="Work Sans" panose="00000500000000000000" pitchFamily="2" charset="0"/>
              </a:rPr>
              <a:t>Disposer d’une vision globale des recrutements en cours pour chaque structure,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975" dirty="0">
                <a:latin typeface="Work Sans" panose="00000500000000000000" pitchFamily="2" charset="0"/>
              </a:rPr>
              <a:t>Permettre la diffusion systématique des offres sans alourdir ou ralentir la procédure,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975" dirty="0">
                <a:latin typeface="Work Sans" panose="00000500000000000000" pitchFamily="2" charset="0"/>
              </a:rPr>
              <a:t>Améliorer le pilotage global de l’activité.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E549A4-3BFE-40E5-AA83-1A818D48C297}"/>
              </a:ext>
            </a:extLst>
          </p:cNvPr>
          <p:cNvSpPr/>
          <p:nvPr/>
        </p:nvSpPr>
        <p:spPr>
          <a:xfrm>
            <a:off x="2343927" y="3359591"/>
            <a:ext cx="5904207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975" dirty="0">
                <a:latin typeface="Work Sans" panose="00000500000000000000" pitchFamily="2" charset="0"/>
              </a:rPr>
              <a:t>Réduire l’occurrence des tâches lourdes et répétitives,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975" dirty="0">
                <a:latin typeface="Work Sans" panose="00000500000000000000" pitchFamily="2" charset="0"/>
              </a:rPr>
              <a:t>Harmoniser et standardiser le processus - centraliser l’information,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975" dirty="0">
                <a:latin typeface="Work Sans" panose="00000500000000000000" pitchFamily="2" charset="0"/>
              </a:rPr>
              <a:t>Circonscrire les tâches et le périmètre d'intervention de chaque acteur.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AE3006A-1F3C-4776-9911-F95BA0A26279}"/>
              </a:ext>
            </a:extLst>
          </p:cNvPr>
          <p:cNvSpPr/>
          <p:nvPr/>
        </p:nvSpPr>
        <p:spPr>
          <a:xfrm>
            <a:off x="2760818" y="4895792"/>
            <a:ext cx="5904206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975" dirty="0">
                <a:latin typeface="Work Sans" panose="00000500000000000000" pitchFamily="2" charset="0"/>
              </a:rPr>
              <a:t>Mettre en valeur l’environnement professionnel de l’université,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975" dirty="0">
                <a:latin typeface="Work Sans" panose="00000500000000000000" pitchFamily="2" charset="0"/>
              </a:rPr>
              <a:t>Simplifier l’acte de candidature,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975" dirty="0">
                <a:latin typeface="Work Sans" panose="00000500000000000000" pitchFamily="2" charset="0"/>
              </a:rPr>
              <a:t>Réduire les délais et offrir plus de transparence sur l’état d’avancement de la procédure.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FAFAAF-84BC-4669-872F-A5E3A8327BBF}"/>
              </a:ext>
            </a:extLst>
          </p:cNvPr>
          <p:cNvSpPr/>
          <p:nvPr/>
        </p:nvSpPr>
        <p:spPr>
          <a:xfrm>
            <a:off x="2343927" y="4196122"/>
            <a:ext cx="590420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975" dirty="0">
                <a:latin typeface="Work Sans" panose="00000500000000000000" pitchFamily="2" charset="0"/>
              </a:rPr>
              <a:t>Permettre une plus large diffusion des offres d’emploi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975" dirty="0">
                <a:latin typeface="Work Sans" panose="00000500000000000000" pitchFamily="2" charset="0"/>
              </a:rPr>
              <a:t>Gérer et alimenter une CVthèque</a:t>
            </a:r>
          </a:p>
        </p:txBody>
      </p:sp>
    </p:spTree>
    <p:extLst>
      <p:ext uri="{BB962C8B-B14F-4D97-AF65-F5344CB8AC3E}">
        <p14:creationId xmlns:p14="http://schemas.microsoft.com/office/powerpoint/2010/main" val="349773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2EF1D61-E963-47CF-8F30-A77CD28EB0F3}"/>
              </a:ext>
            </a:extLst>
          </p:cNvPr>
          <p:cNvSpPr/>
          <p:nvPr/>
        </p:nvSpPr>
        <p:spPr bwMode="auto">
          <a:xfrm>
            <a:off x="306562" y="4413396"/>
            <a:ext cx="8532794" cy="9396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900" dirty="0">
              <a:solidFill>
                <a:schemeClr val="tx1"/>
              </a:solidFill>
              <a:latin typeface="Work Sans" panose="00000500000000000000" pitchFamily="2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310CDF2-7675-4019-9822-8F30ED4E6BBE}"/>
              </a:ext>
            </a:extLst>
          </p:cNvPr>
          <p:cNvSpPr txBox="1"/>
          <p:nvPr/>
        </p:nvSpPr>
        <p:spPr>
          <a:xfrm>
            <a:off x="0" y="957789"/>
            <a:ext cx="9144000" cy="4039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25" b="1" dirty="0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1 – </a:t>
            </a:r>
            <a:r>
              <a:rPr lang="en-US" sz="2625" b="1" dirty="0" err="1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Présentation</a:t>
            </a:r>
            <a:r>
              <a:rPr lang="en-US" sz="2625" b="1" dirty="0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 de la solution </a:t>
            </a:r>
            <a:r>
              <a:rPr lang="en-US" sz="2625" b="1" dirty="0" err="1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retenue</a:t>
            </a:r>
            <a:endParaRPr lang="en-US" sz="2625" b="1" dirty="0">
              <a:solidFill>
                <a:srgbClr val="45A59D"/>
              </a:solidFill>
              <a:latin typeface="Work Sans" panose="00000500000000000000" pitchFamily="2" charset="0"/>
              <a:ea typeface="Ebrima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F8B9759A-E3F1-4397-BDC5-572EE49CB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912" y="5481228"/>
            <a:ext cx="3888160" cy="519522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COSTRAT HRS4R du 25/09/2024</a:t>
            </a:r>
          </a:p>
          <a:p>
            <a:r>
              <a:rPr lang="fr-FR" dirty="0">
                <a:latin typeface="Work Sans" panose="00000500000000000000" pitchFamily="2" charset="0"/>
              </a:rPr>
              <a:t>Présentation de la solution Beetween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99474C4-F95E-404B-9E50-52F52D0EB5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0103" y="5481228"/>
            <a:ext cx="1098023" cy="519522"/>
          </a:xfrm>
        </p:spPr>
        <p:txBody>
          <a:bodyPr/>
          <a:lstStyle/>
          <a:p>
            <a:endParaRPr lang="fr-FR">
              <a:latin typeface="Work Sans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C63A32-3A9D-4099-BD5C-773E3539DAE5}"/>
              </a:ext>
            </a:extLst>
          </p:cNvPr>
          <p:cNvSpPr/>
          <p:nvPr/>
        </p:nvSpPr>
        <p:spPr bwMode="auto">
          <a:xfrm>
            <a:off x="305527" y="1533886"/>
            <a:ext cx="5184575" cy="11343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Clr>
                <a:srgbClr val="343176"/>
              </a:buClr>
            </a:pPr>
            <a:endParaRPr lang="fr-FR" sz="900" dirty="0">
              <a:solidFill>
                <a:schemeClr val="accent4"/>
              </a:solidFill>
              <a:latin typeface="Work Sans" panose="00000500000000000000" pitchFamily="2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E749867-D8C5-46AB-99A3-1BE8AF48E3E6}"/>
              </a:ext>
            </a:extLst>
          </p:cNvPr>
          <p:cNvSpPr txBox="1"/>
          <p:nvPr/>
        </p:nvSpPr>
        <p:spPr>
          <a:xfrm>
            <a:off x="2272233" y="1916832"/>
            <a:ext cx="3199294" cy="6232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fr-FR" sz="900" dirty="0">
                <a:latin typeface="Work Sans" panose="00000500000000000000" pitchFamily="2" charset="0"/>
              </a:rPr>
              <a:t>Solution en SaaS (Software as a Service)</a:t>
            </a:r>
          </a:p>
          <a:p>
            <a:pPr algn="just">
              <a:buClr>
                <a:schemeClr val="tx1"/>
              </a:buClr>
            </a:pPr>
            <a:r>
              <a:rPr lang="fr-FR" sz="900" dirty="0">
                <a:latin typeface="Work Sans" panose="00000500000000000000" pitchFamily="2" charset="0"/>
              </a:rPr>
              <a:t>Développée par une société privée française basée à Paris</a:t>
            </a:r>
          </a:p>
          <a:p>
            <a:pPr algn="just">
              <a:buClr>
                <a:schemeClr val="tx1"/>
              </a:buClr>
            </a:pPr>
            <a:r>
              <a:rPr lang="fr-FR" sz="900" dirty="0">
                <a:latin typeface="Work Sans" panose="00000500000000000000" pitchFamily="2" charset="0"/>
              </a:rPr>
              <a:t>Depuis 2000</a:t>
            </a:r>
          </a:p>
          <a:p>
            <a:pPr>
              <a:buClr>
                <a:schemeClr val="tx1"/>
              </a:buClr>
            </a:pPr>
            <a:r>
              <a:rPr lang="fr-FR" sz="900" dirty="0">
                <a:latin typeface="Work Sans" panose="00000500000000000000" pitchFamily="2" charset="0"/>
              </a:rPr>
              <a:t>200 collaborateurs</a:t>
            </a:r>
            <a:br>
              <a:rPr lang="fr-FR" sz="900" dirty="0">
                <a:latin typeface="Work Sans" panose="00000500000000000000" pitchFamily="2" charset="0"/>
              </a:rPr>
            </a:br>
            <a:r>
              <a:rPr lang="fr-FR" sz="900" dirty="0">
                <a:latin typeface="Work Sans" panose="00000500000000000000" pitchFamily="2" charset="0"/>
              </a:rPr>
              <a:t>Présence importante auprès des universités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8C77622-1861-4FA0-8688-9185D1D3E336}"/>
              </a:ext>
            </a:extLst>
          </p:cNvPr>
          <p:cNvSpPr txBox="1"/>
          <p:nvPr/>
        </p:nvSpPr>
        <p:spPr>
          <a:xfrm>
            <a:off x="304645" y="4310373"/>
            <a:ext cx="3242276" cy="253916"/>
          </a:xfrm>
          <a:prstGeom prst="rect">
            <a:avLst/>
          </a:prstGeom>
          <a:solidFill>
            <a:srgbClr val="45A59D"/>
          </a:solidFill>
          <a:ln w="635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algn="just"/>
            <a:r>
              <a:rPr lang="fr-FR" sz="1050" dirty="0">
                <a:solidFill>
                  <a:schemeClr val="bg1"/>
                </a:solidFill>
                <a:latin typeface="Work Sans" panose="00000500000000000000" pitchFamily="2" charset="0"/>
              </a:rPr>
              <a:t>Références universités :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AFA91C3-94E8-4C50-AA2C-63051FBCF078}"/>
              </a:ext>
            </a:extLst>
          </p:cNvPr>
          <p:cNvSpPr txBox="1"/>
          <p:nvPr/>
        </p:nvSpPr>
        <p:spPr>
          <a:xfrm>
            <a:off x="305526" y="1533886"/>
            <a:ext cx="4536504" cy="253916"/>
          </a:xfrm>
          <a:prstGeom prst="rect">
            <a:avLst/>
          </a:prstGeom>
          <a:solidFill>
            <a:srgbClr val="45A59D"/>
          </a:solidFill>
          <a:ln w="63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050" i="1" dirty="0">
                <a:solidFill>
                  <a:schemeClr val="bg1"/>
                </a:solidFill>
                <a:latin typeface="Work Sans" panose="00000500000000000000" pitchFamily="2" charset="0"/>
              </a:rPr>
              <a:t>Société :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47E57FE-ABB0-4007-B918-DE8E7CFEE745}"/>
              </a:ext>
            </a:extLst>
          </p:cNvPr>
          <p:cNvSpPr/>
          <p:nvPr/>
        </p:nvSpPr>
        <p:spPr bwMode="auto">
          <a:xfrm>
            <a:off x="304645" y="2847102"/>
            <a:ext cx="5184575" cy="13109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28588" indent="-128588"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900" i="1" dirty="0">
              <a:solidFill>
                <a:schemeClr val="tx1"/>
              </a:solidFill>
              <a:latin typeface="Work Sans" panose="00000500000000000000" pitchFamily="2" charset="0"/>
            </a:endParaRPr>
          </a:p>
          <a:p>
            <a:pPr marL="128588" indent="-128588"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375" dirty="0">
              <a:solidFill>
                <a:schemeClr val="tx1"/>
              </a:solidFill>
              <a:latin typeface="Work Sans" panose="00000500000000000000" pitchFamily="2" charset="0"/>
            </a:endParaRP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/>
                </a:solidFill>
                <a:latin typeface="Work Sans" panose="00000500000000000000" pitchFamily="2" charset="0"/>
              </a:rPr>
              <a:t>Processus amont d’expression du besoin de recrutement et sa validation : Demande d’Autorisation de Recrutement (DAR)</a:t>
            </a:r>
          </a:p>
          <a:p>
            <a:pPr marL="128588" indent="-128588"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/>
                </a:solidFill>
                <a:latin typeface="Work Sans" panose="00000500000000000000" pitchFamily="2" charset="0"/>
              </a:rPr>
              <a:t>Rédaction et multidiffusion des offres d’emploi</a:t>
            </a:r>
          </a:p>
          <a:p>
            <a:pPr marL="128588" indent="-128588"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/>
                </a:solidFill>
                <a:latin typeface="Work Sans" panose="00000500000000000000" pitchFamily="2" charset="0"/>
              </a:rPr>
              <a:t>Instruction et traitement des candidatures</a:t>
            </a:r>
          </a:p>
          <a:p>
            <a:pPr marL="128588" indent="-128588"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/>
                </a:solidFill>
                <a:latin typeface="Work Sans" panose="00000500000000000000" pitchFamily="2" charset="0"/>
              </a:rPr>
              <a:t>Mise à disposition d’un site carrière</a:t>
            </a:r>
          </a:p>
          <a:p>
            <a:pPr marL="128588" indent="-128588"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/>
                </a:solidFill>
                <a:latin typeface="Work Sans" panose="00000500000000000000" pitchFamily="2" charset="0"/>
              </a:rPr>
              <a:t>Plateforme de mobilité interne</a:t>
            </a:r>
          </a:p>
          <a:p>
            <a:pPr marL="128588" indent="-128588"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900" dirty="0" err="1">
                <a:solidFill>
                  <a:schemeClr val="tx1"/>
                </a:solidFill>
                <a:latin typeface="Work Sans" panose="00000500000000000000" pitchFamily="2" charset="0"/>
              </a:rPr>
              <a:t>Cvthèque</a:t>
            </a:r>
            <a:endParaRPr lang="fr-FR" sz="900" dirty="0">
              <a:solidFill>
                <a:schemeClr val="tx1"/>
              </a:solidFill>
              <a:latin typeface="Work Sans" panose="00000500000000000000" pitchFamily="2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A359491-E948-4D10-A6D5-92FA2885CF75}"/>
              </a:ext>
            </a:extLst>
          </p:cNvPr>
          <p:cNvSpPr txBox="1"/>
          <p:nvPr/>
        </p:nvSpPr>
        <p:spPr>
          <a:xfrm>
            <a:off x="305526" y="2847103"/>
            <a:ext cx="4536504" cy="253916"/>
          </a:xfrm>
          <a:prstGeom prst="rect">
            <a:avLst/>
          </a:prstGeom>
          <a:solidFill>
            <a:srgbClr val="45A59D"/>
          </a:solidFill>
          <a:ln w="63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050" i="1" dirty="0">
                <a:solidFill>
                  <a:schemeClr val="bg1"/>
                </a:solidFill>
                <a:latin typeface="Work Sans" panose="00000500000000000000" pitchFamily="2" charset="0"/>
              </a:rPr>
              <a:t>Périmètre fonctionnel couvert : </a:t>
            </a:r>
          </a:p>
        </p:txBody>
      </p:sp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A46D77C9-EEC7-467B-A1E7-90D3925E9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1" y="4727883"/>
            <a:ext cx="1203470" cy="431605"/>
          </a:xfrm>
          <a:prstGeom prst="rect">
            <a:avLst/>
          </a:prstGeom>
        </p:spPr>
      </p:pic>
      <p:pic>
        <p:nvPicPr>
          <p:cNvPr id="6" name="Image 5" descr="Une image contenant logo, Graphique, Police, symbole&#10;&#10;Description générée automatiquement">
            <a:extLst>
              <a:ext uri="{FF2B5EF4-FFF2-40B4-BE49-F238E27FC236}">
                <a16:creationId xmlns:a16="http://schemas.microsoft.com/office/drawing/2014/main" id="{901D314C-21E1-49EB-8525-DEC427445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81" y="4622167"/>
            <a:ext cx="658400" cy="643037"/>
          </a:xfrm>
          <a:prstGeom prst="rect">
            <a:avLst/>
          </a:prstGeom>
        </p:spPr>
      </p:pic>
      <p:pic>
        <p:nvPicPr>
          <p:cNvPr id="10" name="Image 9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472FE73-086D-4980-9C08-CA96F5871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18" y="4727883"/>
            <a:ext cx="1161751" cy="431605"/>
          </a:xfrm>
          <a:prstGeom prst="rect">
            <a:avLst/>
          </a:prstGeom>
        </p:spPr>
      </p:pic>
      <p:pic>
        <p:nvPicPr>
          <p:cNvPr id="22" name="Image 21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7CD8EC76-92F0-4591-9872-BB14EAC8CD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8" y="2044354"/>
            <a:ext cx="1750683" cy="320736"/>
          </a:xfrm>
          <a:prstGeom prst="rect">
            <a:avLst/>
          </a:prstGeom>
        </p:spPr>
      </p:pic>
      <p:pic>
        <p:nvPicPr>
          <p:cNvPr id="3" name="Image 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8654FDB9-F1DD-40A3-A7E6-163D2FDF9A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4" y="4765778"/>
            <a:ext cx="864979" cy="355816"/>
          </a:xfrm>
          <a:prstGeom prst="rect">
            <a:avLst/>
          </a:prstGeom>
        </p:spPr>
      </p:pic>
      <p:pic>
        <p:nvPicPr>
          <p:cNvPr id="7" name="Image 6" descr="Une image contenant logo, capture d’écran, Graphique, Police&#10;&#10;Description générée automatiquement">
            <a:extLst>
              <a:ext uri="{FF2B5EF4-FFF2-40B4-BE49-F238E27FC236}">
                <a16:creationId xmlns:a16="http://schemas.microsoft.com/office/drawing/2014/main" id="{ABA5F2E3-D992-48D2-A249-94E74EFAE0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00" y="4742929"/>
            <a:ext cx="1155432" cy="401513"/>
          </a:xfrm>
          <a:prstGeom prst="rect">
            <a:avLst/>
          </a:prstGeom>
        </p:spPr>
      </p:pic>
      <p:pic>
        <p:nvPicPr>
          <p:cNvPr id="15" name="Image 14" descr="Une image contenant Polic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2A93C115-158D-458A-8AF3-902966C9C3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7" b="38015"/>
          <a:stretch/>
        </p:blipFill>
        <p:spPr>
          <a:xfrm>
            <a:off x="3167844" y="4774239"/>
            <a:ext cx="1329612" cy="338893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8030241E-F5E6-4446-82B2-726CB706519B}"/>
              </a:ext>
            </a:extLst>
          </p:cNvPr>
          <p:cNvSpPr txBox="1"/>
          <p:nvPr/>
        </p:nvSpPr>
        <p:spPr>
          <a:xfrm>
            <a:off x="5597081" y="1545170"/>
            <a:ext cx="3241393" cy="253916"/>
          </a:xfrm>
          <a:prstGeom prst="rect">
            <a:avLst/>
          </a:prstGeom>
          <a:solidFill>
            <a:srgbClr val="45A59D"/>
          </a:solidFill>
          <a:ln w="63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050" i="1" dirty="0">
                <a:solidFill>
                  <a:schemeClr val="bg1"/>
                </a:solidFill>
                <a:latin typeface="Work Sans" panose="00000500000000000000" pitchFamily="2" charset="0"/>
              </a:rPr>
              <a:t>Utilisateurs ciblés :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1D0801-81DE-4AF2-BB15-FB904FC2F3D7}"/>
              </a:ext>
            </a:extLst>
          </p:cNvPr>
          <p:cNvSpPr/>
          <p:nvPr/>
        </p:nvSpPr>
        <p:spPr bwMode="auto">
          <a:xfrm>
            <a:off x="5597081" y="1764718"/>
            <a:ext cx="3241393" cy="25456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endParaRPr lang="fr-FR" sz="900" i="1" dirty="0">
              <a:solidFill>
                <a:schemeClr val="tx1"/>
              </a:solidFill>
              <a:latin typeface="Work Sans" panose="00000500000000000000" pitchFamily="2" charset="0"/>
            </a:endParaRPr>
          </a:p>
        </p:txBody>
      </p:sp>
      <p:grpSp>
        <p:nvGrpSpPr>
          <p:cNvPr id="63" name="Group 964">
            <a:extLst>
              <a:ext uri="{FF2B5EF4-FFF2-40B4-BE49-F238E27FC236}">
                <a16:creationId xmlns:a16="http://schemas.microsoft.com/office/drawing/2014/main" id="{BCC71014-ED95-4580-97F8-01C9970A20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1025" y="1883849"/>
            <a:ext cx="223045" cy="223403"/>
            <a:chOff x="742" y="571"/>
            <a:chExt cx="624" cy="625"/>
          </a:xfrm>
          <a:solidFill>
            <a:schemeClr val="tx1"/>
          </a:solidFill>
        </p:grpSpPr>
        <p:sp>
          <p:nvSpPr>
            <p:cNvPr id="64" name="Freeform 966">
              <a:extLst>
                <a:ext uri="{FF2B5EF4-FFF2-40B4-BE49-F238E27FC236}">
                  <a16:creationId xmlns:a16="http://schemas.microsoft.com/office/drawing/2014/main" id="{256C1F08-A134-44E8-AD3D-19262311F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" y="571"/>
              <a:ext cx="244" cy="245"/>
            </a:xfrm>
            <a:custGeom>
              <a:avLst/>
              <a:gdLst>
                <a:gd name="T0" fmla="*/ 972 w 1464"/>
                <a:gd name="T1" fmla="*/ 445 h 1467"/>
                <a:gd name="T2" fmla="*/ 929 w 1464"/>
                <a:gd name="T3" fmla="*/ 471 h 1467"/>
                <a:gd name="T4" fmla="*/ 534 w 1464"/>
                <a:gd name="T5" fmla="*/ 655 h 1467"/>
                <a:gd name="T6" fmla="*/ 492 w 1464"/>
                <a:gd name="T7" fmla="*/ 629 h 1467"/>
                <a:gd name="T8" fmla="*/ 444 w 1464"/>
                <a:gd name="T9" fmla="*/ 623 h 1467"/>
                <a:gd name="T10" fmla="*/ 397 w 1464"/>
                <a:gd name="T11" fmla="*/ 639 h 1467"/>
                <a:gd name="T12" fmla="*/ 362 w 1464"/>
                <a:gd name="T13" fmla="*/ 674 h 1467"/>
                <a:gd name="T14" fmla="*/ 346 w 1464"/>
                <a:gd name="T15" fmla="*/ 721 h 1467"/>
                <a:gd name="T16" fmla="*/ 352 w 1464"/>
                <a:gd name="T17" fmla="*/ 769 h 1467"/>
                <a:gd name="T18" fmla="*/ 378 w 1464"/>
                <a:gd name="T19" fmla="*/ 812 h 1467"/>
                <a:gd name="T20" fmla="*/ 579 w 1464"/>
                <a:gd name="T21" fmla="*/ 1011 h 1467"/>
                <a:gd name="T22" fmla="*/ 619 w 1464"/>
                <a:gd name="T23" fmla="*/ 1027 h 1467"/>
                <a:gd name="T24" fmla="*/ 661 w 1464"/>
                <a:gd name="T25" fmla="*/ 1027 h 1467"/>
                <a:gd name="T26" fmla="*/ 701 w 1464"/>
                <a:gd name="T27" fmla="*/ 1011 h 1467"/>
                <a:gd name="T28" fmla="*/ 1086 w 1464"/>
                <a:gd name="T29" fmla="*/ 628 h 1467"/>
                <a:gd name="T30" fmla="*/ 1113 w 1464"/>
                <a:gd name="T31" fmla="*/ 585 h 1467"/>
                <a:gd name="T32" fmla="*/ 1117 w 1464"/>
                <a:gd name="T33" fmla="*/ 537 h 1467"/>
                <a:gd name="T34" fmla="*/ 1102 w 1464"/>
                <a:gd name="T35" fmla="*/ 490 h 1467"/>
                <a:gd name="T36" fmla="*/ 1066 w 1464"/>
                <a:gd name="T37" fmla="*/ 455 h 1467"/>
                <a:gd name="T38" fmla="*/ 1020 w 1464"/>
                <a:gd name="T39" fmla="*/ 439 h 1467"/>
                <a:gd name="T40" fmla="*/ 732 w 1464"/>
                <a:gd name="T41" fmla="*/ 0 h 1467"/>
                <a:gd name="T42" fmla="*/ 871 w 1464"/>
                <a:gd name="T43" fmla="*/ 12 h 1467"/>
                <a:gd name="T44" fmla="*/ 1001 w 1464"/>
                <a:gd name="T45" fmla="*/ 51 h 1467"/>
                <a:gd name="T46" fmla="*/ 1120 w 1464"/>
                <a:gd name="T47" fmla="*/ 112 h 1467"/>
                <a:gd name="T48" fmla="*/ 1226 w 1464"/>
                <a:gd name="T49" fmla="*/ 192 h 1467"/>
                <a:gd name="T50" fmla="*/ 1315 w 1464"/>
                <a:gd name="T51" fmla="*/ 289 h 1467"/>
                <a:gd name="T52" fmla="*/ 1385 w 1464"/>
                <a:gd name="T53" fmla="*/ 402 h 1467"/>
                <a:gd name="T54" fmla="*/ 1435 w 1464"/>
                <a:gd name="T55" fmla="*/ 528 h 1467"/>
                <a:gd name="T56" fmla="*/ 1461 w 1464"/>
                <a:gd name="T57" fmla="*/ 663 h 1467"/>
                <a:gd name="T58" fmla="*/ 1461 w 1464"/>
                <a:gd name="T59" fmla="*/ 804 h 1467"/>
                <a:gd name="T60" fmla="*/ 1435 w 1464"/>
                <a:gd name="T61" fmla="*/ 939 h 1467"/>
                <a:gd name="T62" fmla="*/ 1385 w 1464"/>
                <a:gd name="T63" fmla="*/ 1064 h 1467"/>
                <a:gd name="T64" fmla="*/ 1315 w 1464"/>
                <a:gd name="T65" fmla="*/ 1177 h 1467"/>
                <a:gd name="T66" fmla="*/ 1226 w 1464"/>
                <a:gd name="T67" fmla="*/ 1275 h 1467"/>
                <a:gd name="T68" fmla="*/ 1120 w 1464"/>
                <a:gd name="T69" fmla="*/ 1355 h 1467"/>
                <a:gd name="T70" fmla="*/ 1001 w 1464"/>
                <a:gd name="T71" fmla="*/ 1416 h 1467"/>
                <a:gd name="T72" fmla="*/ 871 w 1464"/>
                <a:gd name="T73" fmla="*/ 1453 h 1467"/>
                <a:gd name="T74" fmla="*/ 732 w 1464"/>
                <a:gd name="T75" fmla="*/ 1467 h 1467"/>
                <a:gd name="T76" fmla="*/ 592 w 1464"/>
                <a:gd name="T77" fmla="*/ 1453 h 1467"/>
                <a:gd name="T78" fmla="*/ 462 w 1464"/>
                <a:gd name="T79" fmla="*/ 1416 h 1467"/>
                <a:gd name="T80" fmla="*/ 344 w 1464"/>
                <a:gd name="T81" fmla="*/ 1355 h 1467"/>
                <a:gd name="T82" fmla="*/ 239 w 1464"/>
                <a:gd name="T83" fmla="*/ 1275 h 1467"/>
                <a:gd name="T84" fmla="*/ 150 w 1464"/>
                <a:gd name="T85" fmla="*/ 1177 h 1467"/>
                <a:gd name="T86" fmla="*/ 79 w 1464"/>
                <a:gd name="T87" fmla="*/ 1064 h 1467"/>
                <a:gd name="T88" fmla="*/ 29 w 1464"/>
                <a:gd name="T89" fmla="*/ 939 h 1467"/>
                <a:gd name="T90" fmla="*/ 3 w 1464"/>
                <a:gd name="T91" fmla="*/ 804 h 1467"/>
                <a:gd name="T92" fmla="*/ 3 w 1464"/>
                <a:gd name="T93" fmla="*/ 663 h 1467"/>
                <a:gd name="T94" fmla="*/ 29 w 1464"/>
                <a:gd name="T95" fmla="*/ 528 h 1467"/>
                <a:gd name="T96" fmla="*/ 79 w 1464"/>
                <a:gd name="T97" fmla="*/ 402 h 1467"/>
                <a:gd name="T98" fmla="*/ 150 w 1464"/>
                <a:gd name="T99" fmla="*/ 289 h 1467"/>
                <a:gd name="T100" fmla="*/ 239 w 1464"/>
                <a:gd name="T101" fmla="*/ 192 h 1467"/>
                <a:gd name="T102" fmla="*/ 344 w 1464"/>
                <a:gd name="T103" fmla="*/ 112 h 1467"/>
                <a:gd name="T104" fmla="*/ 462 w 1464"/>
                <a:gd name="T105" fmla="*/ 51 h 1467"/>
                <a:gd name="T106" fmla="*/ 592 w 1464"/>
                <a:gd name="T107" fmla="*/ 12 h 1467"/>
                <a:gd name="T108" fmla="*/ 732 w 1464"/>
                <a:gd name="T109" fmla="*/ 0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4" h="1467">
                  <a:moveTo>
                    <a:pt x="995" y="439"/>
                  </a:moveTo>
                  <a:lnTo>
                    <a:pt x="972" y="445"/>
                  </a:lnTo>
                  <a:lnTo>
                    <a:pt x="950" y="455"/>
                  </a:lnTo>
                  <a:lnTo>
                    <a:pt x="929" y="471"/>
                  </a:lnTo>
                  <a:lnTo>
                    <a:pt x="640" y="761"/>
                  </a:lnTo>
                  <a:lnTo>
                    <a:pt x="534" y="655"/>
                  </a:lnTo>
                  <a:lnTo>
                    <a:pt x="514" y="639"/>
                  </a:lnTo>
                  <a:lnTo>
                    <a:pt x="492" y="629"/>
                  </a:lnTo>
                  <a:lnTo>
                    <a:pt x="468" y="623"/>
                  </a:lnTo>
                  <a:lnTo>
                    <a:pt x="444" y="623"/>
                  </a:lnTo>
                  <a:lnTo>
                    <a:pt x="420" y="629"/>
                  </a:lnTo>
                  <a:lnTo>
                    <a:pt x="397" y="639"/>
                  </a:lnTo>
                  <a:lnTo>
                    <a:pt x="378" y="655"/>
                  </a:lnTo>
                  <a:lnTo>
                    <a:pt x="362" y="674"/>
                  </a:lnTo>
                  <a:lnTo>
                    <a:pt x="352" y="697"/>
                  </a:lnTo>
                  <a:lnTo>
                    <a:pt x="346" y="721"/>
                  </a:lnTo>
                  <a:lnTo>
                    <a:pt x="346" y="745"/>
                  </a:lnTo>
                  <a:lnTo>
                    <a:pt x="352" y="769"/>
                  </a:lnTo>
                  <a:lnTo>
                    <a:pt x="362" y="791"/>
                  </a:lnTo>
                  <a:lnTo>
                    <a:pt x="378" y="812"/>
                  </a:lnTo>
                  <a:lnTo>
                    <a:pt x="562" y="996"/>
                  </a:lnTo>
                  <a:lnTo>
                    <a:pt x="579" y="1011"/>
                  </a:lnTo>
                  <a:lnTo>
                    <a:pt x="598" y="1021"/>
                  </a:lnTo>
                  <a:lnTo>
                    <a:pt x="619" y="1027"/>
                  </a:lnTo>
                  <a:lnTo>
                    <a:pt x="640" y="1029"/>
                  </a:lnTo>
                  <a:lnTo>
                    <a:pt x="661" y="1027"/>
                  </a:lnTo>
                  <a:lnTo>
                    <a:pt x="681" y="1021"/>
                  </a:lnTo>
                  <a:lnTo>
                    <a:pt x="701" y="1011"/>
                  </a:lnTo>
                  <a:lnTo>
                    <a:pt x="718" y="996"/>
                  </a:lnTo>
                  <a:lnTo>
                    <a:pt x="1086" y="628"/>
                  </a:lnTo>
                  <a:lnTo>
                    <a:pt x="1102" y="607"/>
                  </a:lnTo>
                  <a:lnTo>
                    <a:pt x="1113" y="585"/>
                  </a:lnTo>
                  <a:lnTo>
                    <a:pt x="1117" y="561"/>
                  </a:lnTo>
                  <a:lnTo>
                    <a:pt x="1117" y="537"/>
                  </a:lnTo>
                  <a:lnTo>
                    <a:pt x="1113" y="513"/>
                  </a:lnTo>
                  <a:lnTo>
                    <a:pt x="1102" y="490"/>
                  </a:lnTo>
                  <a:lnTo>
                    <a:pt x="1086" y="471"/>
                  </a:lnTo>
                  <a:lnTo>
                    <a:pt x="1066" y="455"/>
                  </a:lnTo>
                  <a:lnTo>
                    <a:pt x="1043" y="445"/>
                  </a:lnTo>
                  <a:lnTo>
                    <a:pt x="1020" y="439"/>
                  </a:lnTo>
                  <a:lnTo>
                    <a:pt x="995" y="439"/>
                  </a:lnTo>
                  <a:close/>
                  <a:moveTo>
                    <a:pt x="732" y="0"/>
                  </a:moveTo>
                  <a:lnTo>
                    <a:pt x="802" y="3"/>
                  </a:lnTo>
                  <a:lnTo>
                    <a:pt x="871" y="12"/>
                  </a:lnTo>
                  <a:lnTo>
                    <a:pt x="937" y="29"/>
                  </a:lnTo>
                  <a:lnTo>
                    <a:pt x="1001" y="51"/>
                  </a:lnTo>
                  <a:lnTo>
                    <a:pt x="1063" y="79"/>
                  </a:lnTo>
                  <a:lnTo>
                    <a:pt x="1120" y="112"/>
                  </a:lnTo>
                  <a:lnTo>
                    <a:pt x="1174" y="150"/>
                  </a:lnTo>
                  <a:lnTo>
                    <a:pt x="1226" y="192"/>
                  </a:lnTo>
                  <a:lnTo>
                    <a:pt x="1273" y="239"/>
                  </a:lnTo>
                  <a:lnTo>
                    <a:pt x="1315" y="289"/>
                  </a:lnTo>
                  <a:lnTo>
                    <a:pt x="1352" y="344"/>
                  </a:lnTo>
                  <a:lnTo>
                    <a:pt x="1385" y="402"/>
                  </a:lnTo>
                  <a:lnTo>
                    <a:pt x="1413" y="464"/>
                  </a:lnTo>
                  <a:lnTo>
                    <a:pt x="1435" y="528"/>
                  </a:lnTo>
                  <a:lnTo>
                    <a:pt x="1451" y="594"/>
                  </a:lnTo>
                  <a:lnTo>
                    <a:pt x="1461" y="663"/>
                  </a:lnTo>
                  <a:lnTo>
                    <a:pt x="1464" y="733"/>
                  </a:lnTo>
                  <a:lnTo>
                    <a:pt x="1461" y="804"/>
                  </a:lnTo>
                  <a:lnTo>
                    <a:pt x="1451" y="872"/>
                  </a:lnTo>
                  <a:lnTo>
                    <a:pt x="1435" y="939"/>
                  </a:lnTo>
                  <a:lnTo>
                    <a:pt x="1413" y="1003"/>
                  </a:lnTo>
                  <a:lnTo>
                    <a:pt x="1385" y="1064"/>
                  </a:lnTo>
                  <a:lnTo>
                    <a:pt x="1352" y="1123"/>
                  </a:lnTo>
                  <a:lnTo>
                    <a:pt x="1315" y="1177"/>
                  </a:lnTo>
                  <a:lnTo>
                    <a:pt x="1273" y="1228"/>
                  </a:lnTo>
                  <a:lnTo>
                    <a:pt x="1226" y="1275"/>
                  </a:lnTo>
                  <a:lnTo>
                    <a:pt x="1174" y="1317"/>
                  </a:lnTo>
                  <a:lnTo>
                    <a:pt x="1120" y="1355"/>
                  </a:lnTo>
                  <a:lnTo>
                    <a:pt x="1063" y="1388"/>
                  </a:lnTo>
                  <a:lnTo>
                    <a:pt x="1001" y="1416"/>
                  </a:lnTo>
                  <a:lnTo>
                    <a:pt x="937" y="1437"/>
                  </a:lnTo>
                  <a:lnTo>
                    <a:pt x="871" y="1453"/>
                  </a:lnTo>
                  <a:lnTo>
                    <a:pt x="802" y="1464"/>
                  </a:lnTo>
                  <a:lnTo>
                    <a:pt x="732" y="1467"/>
                  </a:lnTo>
                  <a:lnTo>
                    <a:pt x="662" y="1464"/>
                  </a:lnTo>
                  <a:lnTo>
                    <a:pt x="592" y="1453"/>
                  </a:lnTo>
                  <a:lnTo>
                    <a:pt x="526" y="1437"/>
                  </a:lnTo>
                  <a:lnTo>
                    <a:pt x="462" y="1416"/>
                  </a:lnTo>
                  <a:lnTo>
                    <a:pt x="402" y="1388"/>
                  </a:lnTo>
                  <a:lnTo>
                    <a:pt x="344" y="1355"/>
                  </a:lnTo>
                  <a:lnTo>
                    <a:pt x="289" y="1317"/>
                  </a:lnTo>
                  <a:lnTo>
                    <a:pt x="239" y="1275"/>
                  </a:lnTo>
                  <a:lnTo>
                    <a:pt x="192" y="1228"/>
                  </a:lnTo>
                  <a:lnTo>
                    <a:pt x="150" y="1177"/>
                  </a:lnTo>
                  <a:lnTo>
                    <a:pt x="111" y="1123"/>
                  </a:lnTo>
                  <a:lnTo>
                    <a:pt x="79" y="1064"/>
                  </a:lnTo>
                  <a:lnTo>
                    <a:pt x="51" y="1003"/>
                  </a:lnTo>
                  <a:lnTo>
                    <a:pt x="29" y="939"/>
                  </a:lnTo>
                  <a:lnTo>
                    <a:pt x="13" y="872"/>
                  </a:lnTo>
                  <a:lnTo>
                    <a:pt x="3" y="804"/>
                  </a:lnTo>
                  <a:lnTo>
                    <a:pt x="0" y="733"/>
                  </a:lnTo>
                  <a:lnTo>
                    <a:pt x="3" y="663"/>
                  </a:lnTo>
                  <a:lnTo>
                    <a:pt x="13" y="594"/>
                  </a:lnTo>
                  <a:lnTo>
                    <a:pt x="29" y="528"/>
                  </a:lnTo>
                  <a:lnTo>
                    <a:pt x="51" y="464"/>
                  </a:lnTo>
                  <a:lnTo>
                    <a:pt x="79" y="402"/>
                  </a:lnTo>
                  <a:lnTo>
                    <a:pt x="111" y="344"/>
                  </a:lnTo>
                  <a:lnTo>
                    <a:pt x="150" y="289"/>
                  </a:lnTo>
                  <a:lnTo>
                    <a:pt x="192" y="239"/>
                  </a:lnTo>
                  <a:lnTo>
                    <a:pt x="239" y="192"/>
                  </a:lnTo>
                  <a:lnTo>
                    <a:pt x="289" y="150"/>
                  </a:lnTo>
                  <a:lnTo>
                    <a:pt x="344" y="112"/>
                  </a:lnTo>
                  <a:lnTo>
                    <a:pt x="402" y="79"/>
                  </a:lnTo>
                  <a:lnTo>
                    <a:pt x="462" y="51"/>
                  </a:lnTo>
                  <a:lnTo>
                    <a:pt x="526" y="29"/>
                  </a:lnTo>
                  <a:lnTo>
                    <a:pt x="592" y="12"/>
                  </a:lnTo>
                  <a:lnTo>
                    <a:pt x="662" y="3"/>
                  </a:lnTo>
                  <a:lnTo>
                    <a:pt x="7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65" name="Freeform 967">
              <a:extLst>
                <a:ext uri="{FF2B5EF4-FFF2-40B4-BE49-F238E27FC236}">
                  <a16:creationId xmlns:a16="http://schemas.microsoft.com/office/drawing/2014/main" id="{E6B66FF4-A2EC-4205-9C84-29335D565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" y="606"/>
              <a:ext cx="144" cy="144"/>
            </a:xfrm>
            <a:custGeom>
              <a:avLst/>
              <a:gdLst>
                <a:gd name="T0" fmla="*/ 430 w 862"/>
                <a:gd name="T1" fmla="*/ 0 h 863"/>
                <a:gd name="T2" fmla="*/ 485 w 862"/>
                <a:gd name="T3" fmla="*/ 3 h 863"/>
                <a:gd name="T4" fmla="*/ 536 w 862"/>
                <a:gd name="T5" fmla="*/ 14 h 863"/>
                <a:gd name="T6" fmla="*/ 587 w 862"/>
                <a:gd name="T7" fmla="*/ 30 h 863"/>
                <a:gd name="T8" fmla="*/ 633 w 862"/>
                <a:gd name="T9" fmla="*/ 51 h 863"/>
                <a:gd name="T10" fmla="*/ 677 w 862"/>
                <a:gd name="T11" fmla="*/ 78 h 863"/>
                <a:gd name="T12" fmla="*/ 717 w 862"/>
                <a:gd name="T13" fmla="*/ 110 h 863"/>
                <a:gd name="T14" fmla="*/ 752 w 862"/>
                <a:gd name="T15" fmla="*/ 145 h 863"/>
                <a:gd name="T16" fmla="*/ 784 w 862"/>
                <a:gd name="T17" fmla="*/ 185 h 863"/>
                <a:gd name="T18" fmla="*/ 810 w 862"/>
                <a:gd name="T19" fmla="*/ 229 h 863"/>
                <a:gd name="T20" fmla="*/ 832 w 862"/>
                <a:gd name="T21" fmla="*/ 275 h 863"/>
                <a:gd name="T22" fmla="*/ 848 w 862"/>
                <a:gd name="T23" fmla="*/ 326 h 863"/>
                <a:gd name="T24" fmla="*/ 858 w 862"/>
                <a:gd name="T25" fmla="*/ 377 h 863"/>
                <a:gd name="T26" fmla="*/ 862 w 862"/>
                <a:gd name="T27" fmla="*/ 432 h 863"/>
                <a:gd name="T28" fmla="*/ 858 w 862"/>
                <a:gd name="T29" fmla="*/ 486 h 863"/>
                <a:gd name="T30" fmla="*/ 848 w 862"/>
                <a:gd name="T31" fmla="*/ 539 h 863"/>
                <a:gd name="T32" fmla="*/ 832 w 862"/>
                <a:gd name="T33" fmla="*/ 588 h 863"/>
                <a:gd name="T34" fmla="*/ 810 w 862"/>
                <a:gd name="T35" fmla="*/ 635 h 863"/>
                <a:gd name="T36" fmla="*/ 784 w 862"/>
                <a:gd name="T37" fmla="*/ 678 h 863"/>
                <a:gd name="T38" fmla="*/ 752 w 862"/>
                <a:gd name="T39" fmla="*/ 718 h 863"/>
                <a:gd name="T40" fmla="*/ 717 w 862"/>
                <a:gd name="T41" fmla="*/ 755 h 863"/>
                <a:gd name="T42" fmla="*/ 677 w 862"/>
                <a:gd name="T43" fmla="*/ 786 h 863"/>
                <a:gd name="T44" fmla="*/ 633 w 862"/>
                <a:gd name="T45" fmla="*/ 813 h 863"/>
                <a:gd name="T46" fmla="*/ 587 w 862"/>
                <a:gd name="T47" fmla="*/ 835 h 863"/>
                <a:gd name="T48" fmla="*/ 536 w 862"/>
                <a:gd name="T49" fmla="*/ 851 h 863"/>
                <a:gd name="T50" fmla="*/ 485 w 862"/>
                <a:gd name="T51" fmla="*/ 860 h 863"/>
                <a:gd name="T52" fmla="*/ 430 w 862"/>
                <a:gd name="T53" fmla="*/ 863 h 863"/>
                <a:gd name="T54" fmla="*/ 377 w 862"/>
                <a:gd name="T55" fmla="*/ 860 h 863"/>
                <a:gd name="T56" fmla="*/ 324 w 862"/>
                <a:gd name="T57" fmla="*/ 851 h 863"/>
                <a:gd name="T58" fmla="*/ 275 w 862"/>
                <a:gd name="T59" fmla="*/ 835 h 863"/>
                <a:gd name="T60" fmla="*/ 228 w 862"/>
                <a:gd name="T61" fmla="*/ 813 h 863"/>
                <a:gd name="T62" fmla="*/ 185 w 862"/>
                <a:gd name="T63" fmla="*/ 786 h 863"/>
                <a:gd name="T64" fmla="*/ 145 w 862"/>
                <a:gd name="T65" fmla="*/ 755 h 863"/>
                <a:gd name="T66" fmla="*/ 108 w 862"/>
                <a:gd name="T67" fmla="*/ 718 h 863"/>
                <a:gd name="T68" fmla="*/ 78 w 862"/>
                <a:gd name="T69" fmla="*/ 678 h 863"/>
                <a:gd name="T70" fmla="*/ 50 w 862"/>
                <a:gd name="T71" fmla="*/ 635 h 863"/>
                <a:gd name="T72" fmla="*/ 29 w 862"/>
                <a:gd name="T73" fmla="*/ 588 h 863"/>
                <a:gd name="T74" fmla="*/ 13 w 862"/>
                <a:gd name="T75" fmla="*/ 539 h 863"/>
                <a:gd name="T76" fmla="*/ 3 w 862"/>
                <a:gd name="T77" fmla="*/ 486 h 863"/>
                <a:gd name="T78" fmla="*/ 0 w 862"/>
                <a:gd name="T79" fmla="*/ 432 h 863"/>
                <a:gd name="T80" fmla="*/ 3 w 862"/>
                <a:gd name="T81" fmla="*/ 377 h 863"/>
                <a:gd name="T82" fmla="*/ 13 w 862"/>
                <a:gd name="T83" fmla="*/ 326 h 863"/>
                <a:gd name="T84" fmla="*/ 29 w 862"/>
                <a:gd name="T85" fmla="*/ 275 h 863"/>
                <a:gd name="T86" fmla="*/ 50 w 862"/>
                <a:gd name="T87" fmla="*/ 229 h 863"/>
                <a:gd name="T88" fmla="*/ 78 w 862"/>
                <a:gd name="T89" fmla="*/ 185 h 863"/>
                <a:gd name="T90" fmla="*/ 108 w 862"/>
                <a:gd name="T91" fmla="*/ 145 h 863"/>
                <a:gd name="T92" fmla="*/ 145 w 862"/>
                <a:gd name="T93" fmla="*/ 110 h 863"/>
                <a:gd name="T94" fmla="*/ 185 w 862"/>
                <a:gd name="T95" fmla="*/ 78 h 863"/>
                <a:gd name="T96" fmla="*/ 228 w 862"/>
                <a:gd name="T97" fmla="*/ 51 h 863"/>
                <a:gd name="T98" fmla="*/ 275 w 862"/>
                <a:gd name="T99" fmla="*/ 30 h 863"/>
                <a:gd name="T100" fmla="*/ 324 w 862"/>
                <a:gd name="T101" fmla="*/ 14 h 863"/>
                <a:gd name="T102" fmla="*/ 377 w 862"/>
                <a:gd name="T103" fmla="*/ 3 h 863"/>
                <a:gd name="T104" fmla="*/ 430 w 862"/>
                <a:gd name="T105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2" h="863">
                  <a:moveTo>
                    <a:pt x="430" y="0"/>
                  </a:moveTo>
                  <a:lnTo>
                    <a:pt x="485" y="3"/>
                  </a:lnTo>
                  <a:lnTo>
                    <a:pt x="536" y="14"/>
                  </a:lnTo>
                  <a:lnTo>
                    <a:pt x="587" y="30"/>
                  </a:lnTo>
                  <a:lnTo>
                    <a:pt x="633" y="51"/>
                  </a:lnTo>
                  <a:lnTo>
                    <a:pt x="677" y="78"/>
                  </a:lnTo>
                  <a:lnTo>
                    <a:pt x="717" y="110"/>
                  </a:lnTo>
                  <a:lnTo>
                    <a:pt x="752" y="145"/>
                  </a:lnTo>
                  <a:lnTo>
                    <a:pt x="784" y="185"/>
                  </a:lnTo>
                  <a:lnTo>
                    <a:pt x="810" y="229"/>
                  </a:lnTo>
                  <a:lnTo>
                    <a:pt x="832" y="275"/>
                  </a:lnTo>
                  <a:lnTo>
                    <a:pt x="848" y="326"/>
                  </a:lnTo>
                  <a:lnTo>
                    <a:pt x="858" y="377"/>
                  </a:lnTo>
                  <a:lnTo>
                    <a:pt x="862" y="432"/>
                  </a:lnTo>
                  <a:lnTo>
                    <a:pt x="858" y="486"/>
                  </a:lnTo>
                  <a:lnTo>
                    <a:pt x="848" y="539"/>
                  </a:lnTo>
                  <a:lnTo>
                    <a:pt x="832" y="588"/>
                  </a:lnTo>
                  <a:lnTo>
                    <a:pt x="810" y="635"/>
                  </a:lnTo>
                  <a:lnTo>
                    <a:pt x="784" y="678"/>
                  </a:lnTo>
                  <a:lnTo>
                    <a:pt x="752" y="718"/>
                  </a:lnTo>
                  <a:lnTo>
                    <a:pt x="717" y="755"/>
                  </a:lnTo>
                  <a:lnTo>
                    <a:pt x="677" y="786"/>
                  </a:lnTo>
                  <a:lnTo>
                    <a:pt x="633" y="813"/>
                  </a:lnTo>
                  <a:lnTo>
                    <a:pt x="587" y="835"/>
                  </a:lnTo>
                  <a:lnTo>
                    <a:pt x="536" y="851"/>
                  </a:lnTo>
                  <a:lnTo>
                    <a:pt x="485" y="860"/>
                  </a:lnTo>
                  <a:lnTo>
                    <a:pt x="430" y="863"/>
                  </a:lnTo>
                  <a:lnTo>
                    <a:pt x="377" y="860"/>
                  </a:lnTo>
                  <a:lnTo>
                    <a:pt x="324" y="851"/>
                  </a:lnTo>
                  <a:lnTo>
                    <a:pt x="275" y="835"/>
                  </a:lnTo>
                  <a:lnTo>
                    <a:pt x="228" y="813"/>
                  </a:lnTo>
                  <a:lnTo>
                    <a:pt x="185" y="786"/>
                  </a:lnTo>
                  <a:lnTo>
                    <a:pt x="145" y="755"/>
                  </a:lnTo>
                  <a:lnTo>
                    <a:pt x="108" y="718"/>
                  </a:lnTo>
                  <a:lnTo>
                    <a:pt x="78" y="678"/>
                  </a:lnTo>
                  <a:lnTo>
                    <a:pt x="50" y="635"/>
                  </a:lnTo>
                  <a:lnTo>
                    <a:pt x="29" y="588"/>
                  </a:lnTo>
                  <a:lnTo>
                    <a:pt x="13" y="539"/>
                  </a:lnTo>
                  <a:lnTo>
                    <a:pt x="3" y="486"/>
                  </a:lnTo>
                  <a:lnTo>
                    <a:pt x="0" y="432"/>
                  </a:lnTo>
                  <a:lnTo>
                    <a:pt x="3" y="377"/>
                  </a:lnTo>
                  <a:lnTo>
                    <a:pt x="13" y="326"/>
                  </a:lnTo>
                  <a:lnTo>
                    <a:pt x="29" y="275"/>
                  </a:lnTo>
                  <a:lnTo>
                    <a:pt x="50" y="229"/>
                  </a:lnTo>
                  <a:lnTo>
                    <a:pt x="78" y="185"/>
                  </a:lnTo>
                  <a:lnTo>
                    <a:pt x="108" y="145"/>
                  </a:lnTo>
                  <a:lnTo>
                    <a:pt x="145" y="110"/>
                  </a:lnTo>
                  <a:lnTo>
                    <a:pt x="185" y="78"/>
                  </a:lnTo>
                  <a:lnTo>
                    <a:pt x="228" y="51"/>
                  </a:lnTo>
                  <a:lnTo>
                    <a:pt x="275" y="30"/>
                  </a:lnTo>
                  <a:lnTo>
                    <a:pt x="324" y="14"/>
                  </a:lnTo>
                  <a:lnTo>
                    <a:pt x="377" y="3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66" name="Freeform 968">
              <a:extLst>
                <a:ext uri="{FF2B5EF4-FFF2-40B4-BE49-F238E27FC236}">
                  <a16:creationId xmlns:a16="http://schemas.microsoft.com/office/drawing/2014/main" id="{D657DAD0-B507-4FFA-BF59-00DB7B2A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788"/>
              <a:ext cx="245" cy="402"/>
            </a:xfrm>
            <a:custGeom>
              <a:avLst/>
              <a:gdLst>
                <a:gd name="T0" fmla="*/ 441 w 1469"/>
                <a:gd name="T1" fmla="*/ 3 h 2412"/>
                <a:gd name="T2" fmla="*/ 540 w 1469"/>
                <a:gd name="T3" fmla="*/ 31 h 2412"/>
                <a:gd name="T4" fmla="*/ 626 w 1469"/>
                <a:gd name="T5" fmla="*/ 81 h 2412"/>
                <a:gd name="T6" fmla="*/ 696 w 1469"/>
                <a:gd name="T7" fmla="*/ 152 h 2412"/>
                <a:gd name="T8" fmla="*/ 747 w 1469"/>
                <a:gd name="T9" fmla="*/ 238 h 2412"/>
                <a:gd name="T10" fmla="*/ 773 w 1469"/>
                <a:gd name="T11" fmla="*/ 336 h 2412"/>
                <a:gd name="T12" fmla="*/ 777 w 1469"/>
                <a:gd name="T13" fmla="*/ 1051 h 2412"/>
                <a:gd name="T14" fmla="*/ 1202 w 1469"/>
                <a:gd name="T15" fmla="*/ 1054 h 2412"/>
                <a:gd name="T16" fmla="*/ 1288 w 1469"/>
                <a:gd name="T17" fmla="*/ 1080 h 2412"/>
                <a:gd name="T18" fmla="*/ 1361 w 1469"/>
                <a:gd name="T19" fmla="*/ 1128 h 2412"/>
                <a:gd name="T20" fmla="*/ 1419 w 1469"/>
                <a:gd name="T21" fmla="*/ 1194 h 2412"/>
                <a:gd name="T22" fmla="*/ 1455 w 1469"/>
                <a:gd name="T23" fmla="*/ 1275 h 2412"/>
                <a:gd name="T24" fmla="*/ 1469 w 1469"/>
                <a:gd name="T25" fmla="*/ 1366 h 2412"/>
                <a:gd name="T26" fmla="*/ 1466 w 1469"/>
                <a:gd name="T27" fmla="*/ 2344 h 2412"/>
                <a:gd name="T28" fmla="*/ 1443 w 1469"/>
                <a:gd name="T29" fmla="*/ 2385 h 2412"/>
                <a:gd name="T30" fmla="*/ 1402 w 1469"/>
                <a:gd name="T31" fmla="*/ 2409 h 2412"/>
                <a:gd name="T32" fmla="*/ 949 w 1469"/>
                <a:gd name="T33" fmla="*/ 2412 h 2412"/>
                <a:gd name="T34" fmla="*/ 902 w 1469"/>
                <a:gd name="T35" fmla="*/ 2399 h 2412"/>
                <a:gd name="T36" fmla="*/ 870 w 1469"/>
                <a:gd name="T37" fmla="*/ 2366 h 2412"/>
                <a:gd name="T38" fmla="*/ 857 w 1469"/>
                <a:gd name="T39" fmla="*/ 2320 h 2412"/>
                <a:gd name="T40" fmla="*/ 372 w 1469"/>
                <a:gd name="T41" fmla="*/ 1658 h 2412"/>
                <a:gd name="T42" fmla="*/ 273 w 1469"/>
                <a:gd name="T43" fmla="*/ 1645 h 2412"/>
                <a:gd name="T44" fmla="*/ 185 w 1469"/>
                <a:gd name="T45" fmla="*/ 1608 h 2412"/>
                <a:gd name="T46" fmla="*/ 110 w 1469"/>
                <a:gd name="T47" fmla="*/ 1550 h 2412"/>
                <a:gd name="T48" fmla="*/ 52 w 1469"/>
                <a:gd name="T49" fmla="*/ 1474 h 2412"/>
                <a:gd name="T50" fmla="*/ 14 w 1469"/>
                <a:gd name="T51" fmla="*/ 1385 h 2412"/>
                <a:gd name="T52" fmla="*/ 0 w 1469"/>
                <a:gd name="T53" fmla="*/ 1285 h 2412"/>
                <a:gd name="T54" fmla="*/ 4 w 1469"/>
                <a:gd name="T55" fmla="*/ 336 h 2412"/>
                <a:gd name="T56" fmla="*/ 31 w 1469"/>
                <a:gd name="T57" fmla="*/ 238 h 2412"/>
                <a:gd name="T58" fmla="*/ 81 w 1469"/>
                <a:gd name="T59" fmla="*/ 152 h 2412"/>
                <a:gd name="T60" fmla="*/ 151 w 1469"/>
                <a:gd name="T61" fmla="*/ 81 h 2412"/>
                <a:gd name="T62" fmla="*/ 238 w 1469"/>
                <a:gd name="T63" fmla="*/ 31 h 2412"/>
                <a:gd name="T64" fmla="*/ 336 w 1469"/>
                <a:gd name="T65" fmla="*/ 3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9" h="2412">
                  <a:moveTo>
                    <a:pt x="388" y="0"/>
                  </a:moveTo>
                  <a:lnTo>
                    <a:pt x="441" y="3"/>
                  </a:lnTo>
                  <a:lnTo>
                    <a:pt x="492" y="14"/>
                  </a:lnTo>
                  <a:lnTo>
                    <a:pt x="540" y="31"/>
                  </a:lnTo>
                  <a:lnTo>
                    <a:pt x="585" y="54"/>
                  </a:lnTo>
                  <a:lnTo>
                    <a:pt x="626" y="81"/>
                  </a:lnTo>
                  <a:lnTo>
                    <a:pt x="663" y="114"/>
                  </a:lnTo>
                  <a:lnTo>
                    <a:pt x="696" y="152"/>
                  </a:lnTo>
                  <a:lnTo>
                    <a:pt x="724" y="193"/>
                  </a:lnTo>
                  <a:lnTo>
                    <a:pt x="747" y="238"/>
                  </a:lnTo>
                  <a:lnTo>
                    <a:pt x="763" y="286"/>
                  </a:lnTo>
                  <a:lnTo>
                    <a:pt x="773" y="336"/>
                  </a:lnTo>
                  <a:lnTo>
                    <a:pt x="777" y="389"/>
                  </a:lnTo>
                  <a:lnTo>
                    <a:pt x="777" y="1051"/>
                  </a:lnTo>
                  <a:lnTo>
                    <a:pt x="1155" y="1051"/>
                  </a:lnTo>
                  <a:lnTo>
                    <a:pt x="1202" y="1054"/>
                  </a:lnTo>
                  <a:lnTo>
                    <a:pt x="1245" y="1064"/>
                  </a:lnTo>
                  <a:lnTo>
                    <a:pt x="1288" y="1080"/>
                  </a:lnTo>
                  <a:lnTo>
                    <a:pt x="1326" y="1101"/>
                  </a:lnTo>
                  <a:lnTo>
                    <a:pt x="1361" y="1128"/>
                  </a:lnTo>
                  <a:lnTo>
                    <a:pt x="1391" y="1159"/>
                  </a:lnTo>
                  <a:lnTo>
                    <a:pt x="1419" y="1194"/>
                  </a:lnTo>
                  <a:lnTo>
                    <a:pt x="1439" y="1233"/>
                  </a:lnTo>
                  <a:lnTo>
                    <a:pt x="1455" y="1275"/>
                  </a:lnTo>
                  <a:lnTo>
                    <a:pt x="1466" y="1319"/>
                  </a:lnTo>
                  <a:lnTo>
                    <a:pt x="1469" y="1366"/>
                  </a:lnTo>
                  <a:lnTo>
                    <a:pt x="1469" y="2320"/>
                  </a:lnTo>
                  <a:lnTo>
                    <a:pt x="1466" y="2344"/>
                  </a:lnTo>
                  <a:lnTo>
                    <a:pt x="1456" y="2366"/>
                  </a:lnTo>
                  <a:lnTo>
                    <a:pt x="1443" y="2385"/>
                  </a:lnTo>
                  <a:lnTo>
                    <a:pt x="1423" y="2399"/>
                  </a:lnTo>
                  <a:lnTo>
                    <a:pt x="1402" y="2409"/>
                  </a:lnTo>
                  <a:lnTo>
                    <a:pt x="1378" y="2412"/>
                  </a:lnTo>
                  <a:lnTo>
                    <a:pt x="949" y="2412"/>
                  </a:lnTo>
                  <a:lnTo>
                    <a:pt x="923" y="2409"/>
                  </a:lnTo>
                  <a:lnTo>
                    <a:pt x="902" y="2399"/>
                  </a:lnTo>
                  <a:lnTo>
                    <a:pt x="884" y="2385"/>
                  </a:lnTo>
                  <a:lnTo>
                    <a:pt x="870" y="2366"/>
                  </a:lnTo>
                  <a:lnTo>
                    <a:pt x="861" y="2344"/>
                  </a:lnTo>
                  <a:lnTo>
                    <a:pt x="857" y="2320"/>
                  </a:lnTo>
                  <a:lnTo>
                    <a:pt x="857" y="1658"/>
                  </a:lnTo>
                  <a:lnTo>
                    <a:pt x="372" y="1658"/>
                  </a:lnTo>
                  <a:lnTo>
                    <a:pt x="322" y="1655"/>
                  </a:lnTo>
                  <a:lnTo>
                    <a:pt x="273" y="1645"/>
                  </a:lnTo>
                  <a:lnTo>
                    <a:pt x="227" y="1629"/>
                  </a:lnTo>
                  <a:lnTo>
                    <a:pt x="185" y="1608"/>
                  </a:lnTo>
                  <a:lnTo>
                    <a:pt x="145" y="1581"/>
                  </a:lnTo>
                  <a:lnTo>
                    <a:pt x="110" y="1550"/>
                  </a:lnTo>
                  <a:lnTo>
                    <a:pt x="78" y="1513"/>
                  </a:lnTo>
                  <a:lnTo>
                    <a:pt x="52" y="1474"/>
                  </a:lnTo>
                  <a:lnTo>
                    <a:pt x="30" y="1431"/>
                  </a:lnTo>
                  <a:lnTo>
                    <a:pt x="14" y="1385"/>
                  </a:lnTo>
                  <a:lnTo>
                    <a:pt x="4" y="1336"/>
                  </a:lnTo>
                  <a:lnTo>
                    <a:pt x="0" y="1285"/>
                  </a:lnTo>
                  <a:lnTo>
                    <a:pt x="0" y="389"/>
                  </a:lnTo>
                  <a:lnTo>
                    <a:pt x="4" y="336"/>
                  </a:lnTo>
                  <a:lnTo>
                    <a:pt x="14" y="286"/>
                  </a:lnTo>
                  <a:lnTo>
                    <a:pt x="31" y="238"/>
                  </a:lnTo>
                  <a:lnTo>
                    <a:pt x="54" y="193"/>
                  </a:lnTo>
                  <a:lnTo>
                    <a:pt x="81" y="152"/>
                  </a:lnTo>
                  <a:lnTo>
                    <a:pt x="114" y="114"/>
                  </a:lnTo>
                  <a:lnTo>
                    <a:pt x="151" y="81"/>
                  </a:lnTo>
                  <a:lnTo>
                    <a:pt x="193" y="54"/>
                  </a:lnTo>
                  <a:lnTo>
                    <a:pt x="238" y="31"/>
                  </a:lnTo>
                  <a:lnTo>
                    <a:pt x="286" y="14"/>
                  </a:lnTo>
                  <a:lnTo>
                    <a:pt x="336" y="3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67" name="Freeform 969">
              <a:extLst>
                <a:ext uri="{FF2B5EF4-FFF2-40B4-BE49-F238E27FC236}">
                  <a16:creationId xmlns:a16="http://schemas.microsoft.com/office/drawing/2014/main" id="{AF883B93-6506-449D-A73E-E65EBB8B4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606"/>
              <a:ext cx="144" cy="144"/>
            </a:xfrm>
            <a:custGeom>
              <a:avLst/>
              <a:gdLst>
                <a:gd name="T0" fmla="*/ 430 w 861"/>
                <a:gd name="T1" fmla="*/ 0 h 863"/>
                <a:gd name="T2" fmla="*/ 484 w 861"/>
                <a:gd name="T3" fmla="*/ 3 h 863"/>
                <a:gd name="T4" fmla="*/ 536 w 861"/>
                <a:gd name="T5" fmla="*/ 14 h 863"/>
                <a:gd name="T6" fmla="*/ 585 w 861"/>
                <a:gd name="T7" fmla="*/ 30 h 863"/>
                <a:gd name="T8" fmla="*/ 632 w 861"/>
                <a:gd name="T9" fmla="*/ 51 h 863"/>
                <a:gd name="T10" fmla="*/ 676 w 861"/>
                <a:gd name="T11" fmla="*/ 78 h 863"/>
                <a:gd name="T12" fmla="*/ 716 w 861"/>
                <a:gd name="T13" fmla="*/ 110 h 863"/>
                <a:gd name="T14" fmla="*/ 752 w 861"/>
                <a:gd name="T15" fmla="*/ 145 h 863"/>
                <a:gd name="T16" fmla="*/ 784 w 861"/>
                <a:gd name="T17" fmla="*/ 185 h 863"/>
                <a:gd name="T18" fmla="*/ 810 w 861"/>
                <a:gd name="T19" fmla="*/ 229 h 863"/>
                <a:gd name="T20" fmla="*/ 832 w 861"/>
                <a:gd name="T21" fmla="*/ 275 h 863"/>
                <a:gd name="T22" fmla="*/ 848 w 861"/>
                <a:gd name="T23" fmla="*/ 326 h 863"/>
                <a:gd name="T24" fmla="*/ 858 w 861"/>
                <a:gd name="T25" fmla="*/ 377 h 863"/>
                <a:gd name="T26" fmla="*/ 861 w 861"/>
                <a:gd name="T27" fmla="*/ 432 h 863"/>
                <a:gd name="T28" fmla="*/ 858 w 861"/>
                <a:gd name="T29" fmla="*/ 486 h 863"/>
                <a:gd name="T30" fmla="*/ 848 w 861"/>
                <a:gd name="T31" fmla="*/ 539 h 863"/>
                <a:gd name="T32" fmla="*/ 832 w 861"/>
                <a:gd name="T33" fmla="*/ 588 h 863"/>
                <a:gd name="T34" fmla="*/ 810 w 861"/>
                <a:gd name="T35" fmla="*/ 635 h 863"/>
                <a:gd name="T36" fmla="*/ 784 w 861"/>
                <a:gd name="T37" fmla="*/ 678 h 863"/>
                <a:gd name="T38" fmla="*/ 752 w 861"/>
                <a:gd name="T39" fmla="*/ 718 h 863"/>
                <a:gd name="T40" fmla="*/ 716 w 861"/>
                <a:gd name="T41" fmla="*/ 755 h 863"/>
                <a:gd name="T42" fmla="*/ 676 w 861"/>
                <a:gd name="T43" fmla="*/ 786 h 863"/>
                <a:gd name="T44" fmla="*/ 632 w 861"/>
                <a:gd name="T45" fmla="*/ 813 h 863"/>
                <a:gd name="T46" fmla="*/ 585 w 861"/>
                <a:gd name="T47" fmla="*/ 835 h 863"/>
                <a:gd name="T48" fmla="*/ 536 w 861"/>
                <a:gd name="T49" fmla="*/ 851 h 863"/>
                <a:gd name="T50" fmla="*/ 484 w 861"/>
                <a:gd name="T51" fmla="*/ 860 h 863"/>
                <a:gd name="T52" fmla="*/ 430 w 861"/>
                <a:gd name="T53" fmla="*/ 863 h 863"/>
                <a:gd name="T54" fmla="*/ 376 w 861"/>
                <a:gd name="T55" fmla="*/ 860 h 863"/>
                <a:gd name="T56" fmla="*/ 324 w 861"/>
                <a:gd name="T57" fmla="*/ 851 h 863"/>
                <a:gd name="T58" fmla="*/ 275 w 861"/>
                <a:gd name="T59" fmla="*/ 835 h 863"/>
                <a:gd name="T60" fmla="*/ 228 w 861"/>
                <a:gd name="T61" fmla="*/ 813 h 863"/>
                <a:gd name="T62" fmla="*/ 185 w 861"/>
                <a:gd name="T63" fmla="*/ 786 h 863"/>
                <a:gd name="T64" fmla="*/ 145 w 861"/>
                <a:gd name="T65" fmla="*/ 755 h 863"/>
                <a:gd name="T66" fmla="*/ 108 w 861"/>
                <a:gd name="T67" fmla="*/ 718 h 863"/>
                <a:gd name="T68" fmla="*/ 76 w 861"/>
                <a:gd name="T69" fmla="*/ 678 h 863"/>
                <a:gd name="T70" fmla="*/ 50 w 861"/>
                <a:gd name="T71" fmla="*/ 635 h 863"/>
                <a:gd name="T72" fmla="*/ 28 w 861"/>
                <a:gd name="T73" fmla="*/ 588 h 863"/>
                <a:gd name="T74" fmla="*/ 12 w 861"/>
                <a:gd name="T75" fmla="*/ 539 h 863"/>
                <a:gd name="T76" fmla="*/ 3 w 861"/>
                <a:gd name="T77" fmla="*/ 486 h 863"/>
                <a:gd name="T78" fmla="*/ 0 w 861"/>
                <a:gd name="T79" fmla="*/ 432 h 863"/>
                <a:gd name="T80" fmla="*/ 3 w 861"/>
                <a:gd name="T81" fmla="*/ 377 h 863"/>
                <a:gd name="T82" fmla="*/ 12 w 861"/>
                <a:gd name="T83" fmla="*/ 326 h 863"/>
                <a:gd name="T84" fmla="*/ 28 w 861"/>
                <a:gd name="T85" fmla="*/ 275 h 863"/>
                <a:gd name="T86" fmla="*/ 50 w 861"/>
                <a:gd name="T87" fmla="*/ 229 h 863"/>
                <a:gd name="T88" fmla="*/ 76 w 861"/>
                <a:gd name="T89" fmla="*/ 185 h 863"/>
                <a:gd name="T90" fmla="*/ 108 w 861"/>
                <a:gd name="T91" fmla="*/ 145 h 863"/>
                <a:gd name="T92" fmla="*/ 145 w 861"/>
                <a:gd name="T93" fmla="*/ 110 h 863"/>
                <a:gd name="T94" fmla="*/ 185 w 861"/>
                <a:gd name="T95" fmla="*/ 78 h 863"/>
                <a:gd name="T96" fmla="*/ 228 w 861"/>
                <a:gd name="T97" fmla="*/ 51 h 863"/>
                <a:gd name="T98" fmla="*/ 275 w 861"/>
                <a:gd name="T99" fmla="*/ 30 h 863"/>
                <a:gd name="T100" fmla="*/ 324 w 861"/>
                <a:gd name="T101" fmla="*/ 14 h 863"/>
                <a:gd name="T102" fmla="*/ 376 w 861"/>
                <a:gd name="T103" fmla="*/ 3 h 863"/>
                <a:gd name="T104" fmla="*/ 430 w 861"/>
                <a:gd name="T105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1" h="863">
                  <a:moveTo>
                    <a:pt x="430" y="0"/>
                  </a:moveTo>
                  <a:lnTo>
                    <a:pt x="484" y="3"/>
                  </a:lnTo>
                  <a:lnTo>
                    <a:pt x="536" y="14"/>
                  </a:lnTo>
                  <a:lnTo>
                    <a:pt x="585" y="30"/>
                  </a:lnTo>
                  <a:lnTo>
                    <a:pt x="632" y="51"/>
                  </a:lnTo>
                  <a:lnTo>
                    <a:pt x="676" y="78"/>
                  </a:lnTo>
                  <a:lnTo>
                    <a:pt x="716" y="110"/>
                  </a:lnTo>
                  <a:lnTo>
                    <a:pt x="752" y="145"/>
                  </a:lnTo>
                  <a:lnTo>
                    <a:pt x="784" y="185"/>
                  </a:lnTo>
                  <a:lnTo>
                    <a:pt x="810" y="229"/>
                  </a:lnTo>
                  <a:lnTo>
                    <a:pt x="832" y="275"/>
                  </a:lnTo>
                  <a:lnTo>
                    <a:pt x="848" y="326"/>
                  </a:lnTo>
                  <a:lnTo>
                    <a:pt x="858" y="377"/>
                  </a:lnTo>
                  <a:lnTo>
                    <a:pt x="861" y="432"/>
                  </a:lnTo>
                  <a:lnTo>
                    <a:pt x="858" y="486"/>
                  </a:lnTo>
                  <a:lnTo>
                    <a:pt x="848" y="539"/>
                  </a:lnTo>
                  <a:lnTo>
                    <a:pt x="832" y="588"/>
                  </a:lnTo>
                  <a:lnTo>
                    <a:pt x="810" y="635"/>
                  </a:lnTo>
                  <a:lnTo>
                    <a:pt x="784" y="678"/>
                  </a:lnTo>
                  <a:lnTo>
                    <a:pt x="752" y="718"/>
                  </a:lnTo>
                  <a:lnTo>
                    <a:pt x="716" y="755"/>
                  </a:lnTo>
                  <a:lnTo>
                    <a:pt x="676" y="786"/>
                  </a:lnTo>
                  <a:lnTo>
                    <a:pt x="632" y="813"/>
                  </a:lnTo>
                  <a:lnTo>
                    <a:pt x="585" y="835"/>
                  </a:lnTo>
                  <a:lnTo>
                    <a:pt x="536" y="851"/>
                  </a:lnTo>
                  <a:lnTo>
                    <a:pt x="484" y="860"/>
                  </a:lnTo>
                  <a:lnTo>
                    <a:pt x="430" y="863"/>
                  </a:lnTo>
                  <a:lnTo>
                    <a:pt x="376" y="860"/>
                  </a:lnTo>
                  <a:lnTo>
                    <a:pt x="324" y="851"/>
                  </a:lnTo>
                  <a:lnTo>
                    <a:pt x="275" y="835"/>
                  </a:lnTo>
                  <a:lnTo>
                    <a:pt x="228" y="813"/>
                  </a:lnTo>
                  <a:lnTo>
                    <a:pt x="185" y="786"/>
                  </a:lnTo>
                  <a:lnTo>
                    <a:pt x="145" y="755"/>
                  </a:lnTo>
                  <a:lnTo>
                    <a:pt x="108" y="718"/>
                  </a:lnTo>
                  <a:lnTo>
                    <a:pt x="76" y="678"/>
                  </a:lnTo>
                  <a:lnTo>
                    <a:pt x="50" y="635"/>
                  </a:lnTo>
                  <a:lnTo>
                    <a:pt x="28" y="588"/>
                  </a:lnTo>
                  <a:lnTo>
                    <a:pt x="12" y="539"/>
                  </a:lnTo>
                  <a:lnTo>
                    <a:pt x="3" y="486"/>
                  </a:lnTo>
                  <a:lnTo>
                    <a:pt x="0" y="432"/>
                  </a:lnTo>
                  <a:lnTo>
                    <a:pt x="3" y="377"/>
                  </a:lnTo>
                  <a:lnTo>
                    <a:pt x="12" y="326"/>
                  </a:lnTo>
                  <a:lnTo>
                    <a:pt x="28" y="275"/>
                  </a:lnTo>
                  <a:lnTo>
                    <a:pt x="50" y="229"/>
                  </a:lnTo>
                  <a:lnTo>
                    <a:pt x="76" y="185"/>
                  </a:lnTo>
                  <a:lnTo>
                    <a:pt x="108" y="145"/>
                  </a:lnTo>
                  <a:lnTo>
                    <a:pt x="145" y="110"/>
                  </a:lnTo>
                  <a:lnTo>
                    <a:pt x="185" y="78"/>
                  </a:lnTo>
                  <a:lnTo>
                    <a:pt x="228" y="51"/>
                  </a:lnTo>
                  <a:lnTo>
                    <a:pt x="275" y="30"/>
                  </a:lnTo>
                  <a:lnTo>
                    <a:pt x="324" y="14"/>
                  </a:lnTo>
                  <a:lnTo>
                    <a:pt x="376" y="3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68" name="Freeform 970">
              <a:extLst>
                <a:ext uri="{FF2B5EF4-FFF2-40B4-BE49-F238E27FC236}">
                  <a16:creationId xmlns:a16="http://schemas.microsoft.com/office/drawing/2014/main" id="{98C4201E-E7FE-4333-BE9D-2B389B37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788"/>
              <a:ext cx="245" cy="402"/>
            </a:xfrm>
            <a:custGeom>
              <a:avLst/>
              <a:gdLst>
                <a:gd name="T0" fmla="*/ 1132 w 1468"/>
                <a:gd name="T1" fmla="*/ 3 h 2412"/>
                <a:gd name="T2" fmla="*/ 1232 w 1468"/>
                <a:gd name="T3" fmla="*/ 31 h 2412"/>
                <a:gd name="T4" fmla="*/ 1317 w 1468"/>
                <a:gd name="T5" fmla="*/ 81 h 2412"/>
                <a:gd name="T6" fmla="*/ 1387 w 1468"/>
                <a:gd name="T7" fmla="*/ 152 h 2412"/>
                <a:gd name="T8" fmla="*/ 1438 w 1468"/>
                <a:gd name="T9" fmla="*/ 238 h 2412"/>
                <a:gd name="T10" fmla="*/ 1465 w 1468"/>
                <a:gd name="T11" fmla="*/ 336 h 2412"/>
                <a:gd name="T12" fmla="*/ 1468 w 1468"/>
                <a:gd name="T13" fmla="*/ 1285 h 2412"/>
                <a:gd name="T14" fmla="*/ 1455 w 1468"/>
                <a:gd name="T15" fmla="*/ 1385 h 2412"/>
                <a:gd name="T16" fmla="*/ 1418 w 1468"/>
                <a:gd name="T17" fmla="*/ 1474 h 2412"/>
                <a:gd name="T18" fmla="*/ 1360 w 1468"/>
                <a:gd name="T19" fmla="*/ 1550 h 2412"/>
                <a:gd name="T20" fmla="*/ 1284 w 1468"/>
                <a:gd name="T21" fmla="*/ 1608 h 2412"/>
                <a:gd name="T22" fmla="*/ 1195 w 1468"/>
                <a:gd name="T23" fmla="*/ 1645 h 2412"/>
                <a:gd name="T24" fmla="*/ 1096 w 1468"/>
                <a:gd name="T25" fmla="*/ 1658 h 2412"/>
                <a:gd name="T26" fmla="*/ 612 w 1468"/>
                <a:gd name="T27" fmla="*/ 2320 h 2412"/>
                <a:gd name="T28" fmla="*/ 599 w 1468"/>
                <a:gd name="T29" fmla="*/ 2366 h 2412"/>
                <a:gd name="T30" fmla="*/ 566 w 1468"/>
                <a:gd name="T31" fmla="*/ 2399 h 2412"/>
                <a:gd name="T32" fmla="*/ 521 w 1468"/>
                <a:gd name="T33" fmla="*/ 2412 h 2412"/>
                <a:gd name="T34" fmla="*/ 67 w 1468"/>
                <a:gd name="T35" fmla="*/ 2409 h 2412"/>
                <a:gd name="T36" fmla="*/ 27 w 1468"/>
                <a:gd name="T37" fmla="*/ 2385 h 2412"/>
                <a:gd name="T38" fmla="*/ 3 w 1468"/>
                <a:gd name="T39" fmla="*/ 2344 h 2412"/>
                <a:gd name="T40" fmla="*/ 0 w 1468"/>
                <a:gd name="T41" fmla="*/ 1366 h 2412"/>
                <a:gd name="T42" fmla="*/ 13 w 1468"/>
                <a:gd name="T43" fmla="*/ 1275 h 2412"/>
                <a:gd name="T44" fmla="*/ 51 w 1468"/>
                <a:gd name="T45" fmla="*/ 1194 h 2412"/>
                <a:gd name="T46" fmla="*/ 108 w 1468"/>
                <a:gd name="T47" fmla="*/ 1128 h 2412"/>
                <a:gd name="T48" fmla="*/ 182 w 1468"/>
                <a:gd name="T49" fmla="*/ 1080 h 2412"/>
                <a:gd name="T50" fmla="*/ 267 w 1468"/>
                <a:gd name="T51" fmla="*/ 1054 h 2412"/>
                <a:gd name="T52" fmla="*/ 692 w 1468"/>
                <a:gd name="T53" fmla="*/ 1051 h 2412"/>
                <a:gd name="T54" fmla="*/ 695 w 1468"/>
                <a:gd name="T55" fmla="*/ 336 h 2412"/>
                <a:gd name="T56" fmla="*/ 723 w 1468"/>
                <a:gd name="T57" fmla="*/ 238 h 2412"/>
                <a:gd name="T58" fmla="*/ 773 w 1468"/>
                <a:gd name="T59" fmla="*/ 152 h 2412"/>
                <a:gd name="T60" fmla="*/ 843 w 1468"/>
                <a:gd name="T61" fmla="*/ 81 h 2412"/>
                <a:gd name="T62" fmla="*/ 929 w 1468"/>
                <a:gd name="T63" fmla="*/ 31 h 2412"/>
                <a:gd name="T64" fmla="*/ 1027 w 1468"/>
                <a:gd name="T65" fmla="*/ 3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8" h="2412">
                  <a:moveTo>
                    <a:pt x="1080" y="0"/>
                  </a:moveTo>
                  <a:lnTo>
                    <a:pt x="1132" y="3"/>
                  </a:lnTo>
                  <a:lnTo>
                    <a:pt x="1184" y="14"/>
                  </a:lnTo>
                  <a:lnTo>
                    <a:pt x="1232" y="31"/>
                  </a:lnTo>
                  <a:lnTo>
                    <a:pt x="1276" y="54"/>
                  </a:lnTo>
                  <a:lnTo>
                    <a:pt x="1317" y="81"/>
                  </a:lnTo>
                  <a:lnTo>
                    <a:pt x="1355" y="114"/>
                  </a:lnTo>
                  <a:lnTo>
                    <a:pt x="1387" y="152"/>
                  </a:lnTo>
                  <a:lnTo>
                    <a:pt x="1415" y="193"/>
                  </a:lnTo>
                  <a:lnTo>
                    <a:pt x="1438" y="238"/>
                  </a:lnTo>
                  <a:lnTo>
                    <a:pt x="1454" y="286"/>
                  </a:lnTo>
                  <a:lnTo>
                    <a:pt x="1465" y="336"/>
                  </a:lnTo>
                  <a:lnTo>
                    <a:pt x="1468" y="389"/>
                  </a:lnTo>
                  <a:lnTo>
                    <a:pt x="1468" y="1285"/>
                  </a:lnTo>
                  <a:lnTo>
                    <a:pt x="1465" y="1336"/>
                  </a:lnTo>
                  <a:lnTo>
                    <a:pt x="1455" y="1385"/>
                  </a:lnTo>
                  <a:lnTo>
                    <a:pt x="1439" y="1431"/>
                  </a:lnTo>
                  <a:lnTo>
                    <a:pt x="1418" y="1474"/>
                  </a:lnTo>
                  <a:lnTo>
                    <a:pt x="1390" y="1513"/>
                  </a:lnTo>
                  <a:lnTo>
                    <a:pt x="1360" y="1550"/>
                  </a:lnTo>
                  <a:lnTo>
                    <a:pt x="1324" y="1581"/>
                  </a:lnTo>
                  <a:lnTo>
                    <a:pt x="1284" y="1608"/>
                  </a:lnTo>
                  <a:lnTo>
                    <a:pt x="1241" y="1629"/>
                  </a:lnTo>
                  <a:lnTo>
                    <a:pt x="1195" y="1645"/>
                  </a:lnTo>
                  <a:lnTo>
                    <a:pt x="1147" y="1655"/>
                  </a:lnTo>
                  <a:lnTo>
                    <a:pt x="1096" y="1658"/>
                  </a:lnTo>
                  <a:lnTo>
                    <a:pt x="612" y="1658"/>
                  </a:lnTo>
                  <a:lnTo>
                    <a:pt x="612" y="2320"/>
                  </a:lnTo>
                  <a:lnTo>
                    <a:pt x="609" y="2344"/>
                  </a:lnTo>
                  <a:lnTo>
                    <a:pt x="599" y="2366"/>
                  </a:lnTo>
                  <a:lnTo>
                    <a:pt x="585" y="2385"/>
                  </a:lnTo>
                  <a:lnTo>
                    <a:pt x="566" y="2399"/>
                  </a:lnTo>
                  <a:lnTo>
                    <a:pt x="545" y="2409"/>
                  </a:lnTo>
                  <a:lnTo>
                    <a:pt x="521" y="2412"/>
                  </a:lnTo>
                  <a:lnTo>
                    <a:pt x="90" y="2412"/>
                  </a:lnTo>
                  <a:lnTo>
                    <a:pt x="67" y="2409"/>
                  </a:lnTo>
                  <a:lnTo>
                    <a:pt x="45" y="2399"/>
                  </a:lnTo>
                  <a:lnTo>
                    <a:pt x="27" y="2385"/>
                  </a:lnTo>
                  <a:lnTo>
                    <a:pt x="12" y="2366"/>
                  </a:lnTo>
                  <a:lnTo>
                    <a:pt x="3" y="2344"/>
                  </a:lnTo>
                  <a:lnTo>
                    <a:pt x="0" y="2320"/>
                  </a:lnTo>
                  <a:lnTo>
                    <a:pt x="0" y="1366"/>
                  </a:lnTo>
                  <a:lnTo>
                    <a:pt x="4" y="1319"/>
                  </a:lnTo>
                  <a:lnTo>
                    <a:pt x="13" y="1275"/>
                  </a:lnTo>
                  <a:lnTo>
                    <a:pt x="29" y="1233"/>
                  </a:lnTo>
                  <a:lnTo>
                    <a:pt x="51" y="1194"/>
                  </a:lnTo>
                  <a:lnTo>
                    <a:pt x="77" y="1159"/>
                  </a:lnTo>
                  <a:lnTo>
                    <a:pt x="108" y="1128"/>
                  </a:lnTo>
                  <a:lnTo>
                    <a:pt x="143" y="1101"/>
                  </a:lnTo>
                  <a:lnTo>
                    <a:pt x="182" y="1080"/>
                  </a:lnTo>
                  <a:lnTo>
                    <a:pt x="223" y="1064"/>
                  </a:lnTo>
                  <a:lnTo>
                    <a:pt x="267" y="1054"/>
                  </a:lnTo>
                  <a:lnTo>
                    <a:pt x="314" y="1051"/>
                  </a:lnTo>
                  <a:lnTo>
                    <a:pt x="692" y="1051"/>
                  </a:lnTo>
                  <a:lnTo>
                    <a:pt x="692" y="389"/>
                  </a:lnTo>
                  <a:lnTo>
                    <a:pt x="695" y="336"/>
                  </a:lnTo>
                  <a:lnTo>
                    <a:pt x="706" y="286"/>
                  </a:lnTo>
                  <a:lnTo>
                    <a:pt x="723" y="238"/>
                  </a:lnTo>
                  <a:lnTo>
                    <a:pt x="744" y="193"/>
                  </a:lnTo>
                  <a:lnTo>
                    <a:pt x="773" y="152"/>
                  </a:lnTo>
                  <a:lnTo>
                    <a:pt x="806" y="114"/>
                  </a:lnTo>
                  <a:lnTo>
                    <a:pt x="843" y="81"/>
                  </a:lnTo>
                  <a:lnTo>
                    <a:pt x="884" y="54"/>
                  </a:lnTo>
                  <a:lnTo>
                    <a:pt x="929" y="31"/>
                  </a:lnTo>
                  <a:lnTo>
                    <a:pt x="977" y="14"/>
                  </a:lnTo>
                  <a:lnTo>
                    <a:pt x="1027" y="3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69" name="Freeform 971">
              <a:extLst>
                <a:ext uri="{FF2B5EF4-FFF2-40B4-BE49-F238E27FC236}">
                  <a16:creationId xmlns:a16="http://schemas.microsoft.com/office/drawing/2014/main" id="{5CDF8180-C609-4610-A53E-593A79E37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854"/>
              <a:ext cx="252" cy="342"/>
            </a:xfrm>
            <a:custGeom>
              <a:avLst/>
              <a:gdLst>
                <a:gd name="T0" fmla="*/ 111 w 1510"/>
                <a:gd name="T1" fmla="*/ 0 h 2055"/>
                <a:gd name="T2" fmla="*/ 1399 w 1510"/>
                <a:gd name="T3" fmla="*/ 0 h 2055"/>
                <a:gd name="T4" fmla="*/ 1424 w 1510"/>
                <a:gd name="T5" fmla="*/ 2 h 2055"/>
                <a:gd name="T6" fmla="*/ 1447 w 1510"/>
                <a:gd name="T7" fmla="*/ 11 h 2055"/>
                <a:gd name="T8" fmla="*/ 1468 w 1510"/>
                <a:gd name="T9" fmla="*/ 24 h 2055"/>
                <a:gd name="T10" fmla="*/ 1486 w 1510"/>
                <a:gd name="T11" fmla="*/ 41 h 2055"/>
                <a:gd name="T12" fmla="*/ 1499 w 1510"/>
                <a:gd name="T13" fmla="*/ 61 h 2055"/>
                <a:gd name="T14" fmla="*/ 1507 w 1510"/>
                <a:gd name="T15" fmla="*/ 84 h 2055"/>
                <a:gd name="T16" fmla="*/ 1510 w 1510"/>
                <a:gd name="T17" fmla="*/ 111 h 2055"/>
                <a:gd name="T18" fmla="*/ 1507 w 1510"/>
                <a:gd name="T19" fmla="*/ 136 h 2055"/>
                <a:gd name="T20" fmla="*/ 1499 w 1510"/>
                <a:gd name="T21" fmla="*/ 159 h 2055"/>
                <a:gd name="T22" fmla="*/ 1486 w 1510"/>
                <a:gd name="T23" fmla="*/ 179 h 2055"/>
                <a:gd name="T24" fmla="*/ 1468 w 1510"/>
                <a:gd name="T25" fmla="*/ 196 h 2055"/>
                <a:gd name="T26" fmla="*/ 1447 w 1510"/>
                <a:gd name="T27" fmla="*/ 210 h 2055"/>
                <a:gd name="T28" fmla="*/ 1424 w 1510"/>
                <a:gd name="T29" fmla="*/ 218 h 2055"/>
                <a:gd name="T30" fmla="*/ 1399 w 1510"/>
                <a:gd name="T31" fmla="*/ 222 h 2055"/>
                <a:gd name="T32" fmla="*/ 865 w 1510"/>
                <a:gd name="T33" fmla="*/ 222 h 2055"/>
                <a:gd name="T34" fmla="*/ 865 w 1510"/>
                <a:gd name="T35" fmla="*/ 1944 h 2055"/>
                <a:gd name="T36" fmla="*/ 863 w 1510"/>
                <a:gd name="T37" fmla="*/ 1969 h 2055"/>
                <a:gd name="T38" fmla="*/ 854 w 1510"/>
                <a:gd name="T39" fmla="*/ 1993 h 2055"/>
                <a:gd name="T40" fmla="*/ 841 w 1510"/>
                <a:gd name="T41" fmla="*/ 2014 h 2055"/>
                <a:gd name="T42" fmla="*/ 824 w 1510"/>
                <a:gd name="T43" fmla="*/ 2031 h 2055"/>
                <a:gd name="T44" fmla="*/ 804 w 1510"/>
                <a:gd name="T45" fmla="*/ 2043 h 2055"/>
                <a:gd name="T46" fmla="*/ 780 w 1510"/>
                <a:gd name="T47" fmla="*/ 2053 h 2055"/>
                <a:gd name="T48" fmla="*/ 755 w 1510"/>
                <a:gd name="T49" fmla="*/ 2055 h 2055"/>
                <a:gd name="T50" fmla="*/ 729 w 1510"/>
                <a:gd name="T51" fmla="*/ 2053 h 2055"/>
                <a:gd name="T52" fmla="*/ 707 w 1510"/>
                <a:gd name="T53" fmla="*/ 2043 h 2055"/>
                <a:gd name="T54" fmla="*/ 686 w 1510"/>
                <a:gd name="T55" fmla="*/ 2031 h 2055"/>
                <a:gd name="T56" fmla="*/ 669 w 1510"/>
                <a:gd name="T57" fmla="*/ 2014 h 2055"/>
                <a:gd name="T58" fmla="*/ 655 w 1510"/>
                <a:gd name="T59" fmla="*/ 1993 h 2055"/>
                <a:gd name="T60" fmla="*/ 647 w 1510"/>
                <a:gd name="T61" fmla="*/ 1969 h 2055"/>
                <a:gd name="T62" fmla="*/ 644 w 1510"/>
                <a:gd name="T63" fmla="*/ 1944 h 2055"/>
                <a:gd name="T64" fmla="*/ 644 w 1510"/>
                <a:gd name="T65" fmla="*/ 222 h 2055"/>
                <a:gd name="T66" fmla="*/ 111 w 1510"/>
                <a:gd name="T67" fmla="*/ 222 h 2055"/>
                <a:gd name="T68" fmla="*/ 85 w 1510"/>
                <a:gd name="T69" fmla="*/ 218 h 2055"/>
                <a:gd name="T70" fmla="*/ 62 w 1510"/>
                <a:gd name="T71" fmla="*/ 210 h 2055"/>
                <a:gd name="T72" fmla="*/ 41 w 1510"/>
                <a:gd name="T73" fmla="*/ 196 h 2055"/>
                <a:gd name="T74" fmla="*/ 24 w 1510"/>
                <a:gd name="T75" fmla="*/ 179 h 2055"/>
                <a:gd name="T76" fmla="*/ 12 w 1510"/>
                <a:gd name="T77" fmla="*/ 159 h 2055"/>
                <a:gd name="T78" fmla="*/ 3 w 1510"/>
                <a:gd name="T79" fmla="*/ 136 h 2055"/>
                <a:gd name="T80" fmla="*/ 0 w 1510"/>
                <a:gd name="T81" fmla="*/ 111 h 2055"/>
                <a:gd name="T82" fmla="*/ 3 w 1510"/>
                <a:gd name="T83" fmla="*/ 84 h 2055"/>
                <a:gd name="T84" fmla="*/ 12 w 1510"/>
                <a:gd name="T85" fmla="*/ 61 h 2055"/>
                <a:gd name="T86" fmla="*/ 24 w 1510"/>
                <a:gd name="T87" fmla="*/ 41 h 2055"/>
                <a:gd name="T88" fmla="*/ 41 w 1510"/>
                <a:gd name="T89" fmla="*/ 24 h 2055"/>
                <a:gd name="T90" fmla="*/ 62 w 1510"/>
                <a:gd name="T91" fmla="*/ 11 h 2055"/>
                <a:gd name="T92" fmla="*/ 85 w 1510"/>
                <a:gd name="T93" fmla="*/ 2 h 2055"/>
                <a:gd name="T94" fmla="*/ 111 w 1510"/>
                <a:gd name="T95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0" h="2055">
                  <a:moveTo>
                    <a:pt x="111" y="0"/>
                  </a:moveTo>
                  <a:lnTo>
                    <a:pt x="1399" y="0"/>
                  </a:lnTo>
                  <a:lnTo>
                    <a:pt x="1424" y="2"/>
                  </a:lnTo>
                  <a:lnTo>
                    <a:pt x="1447" y="11"/>
                  </a:lnTo>
                  <a:lnTo>
                    <a:pt x="1468" y="24"/>
                  </a:lnTo>
                  <a:lnTo>
                    <a:pt x="1486" y="41"/>
                  </a:lnTo>
                  <a:lnTo>
                    <a:pt x="1499" y="61"/>
                  </a:lnTo>
                  <a:lnTo>
                    <a:pt x="1507" y="84"/>
                  </a:lnTo>
                  <a:lnTo>
                    <a:pt x="1510" y="111"/>
                  </a:lnTo>
                  <a:lnTo>
                    <a:pt x="1507" y="136"/>
                  </a:lnTo>
                  <a:lnTo>
                    <a:pt x="1499" y="159"/>
                  </a:lnTo>
                  <a:lnTo>
                    <a:pt x="1486" y="179"/>
                  </a:lnTo>
                  <a:lnTo>
                    <a:pt x="1468" y="196"/>
                  </a:lnTo>
                  <a:lnTo>
                    <a:pt x="1447" y="210"/>
                  </a:lnTo>
                  <a:lnTo>
                    <a:pt x="1424" y="218"/>
                  </a:lnTo>
                  <a:lnTo>
                    <a:pt x="1399" y="222"/>
                  </a:lnTo>
                  <a:lnTo>
                    <a:pt x="865" y="222"/>
                  </a:lnTo>
                  <a:lnTo>
                    <a:pt x="865" y="1944"/>
                  </a:lnTo>
                  <a:lnTo>
                    <a:pt x="863" y="1969"/>
                  </a:lnTo>
                  <a:lnTo>
                    <a:pt x="854" y="1993"/>
                  </a:lnTo>
                  <a:lnTo>
                    <a:pt x="841" y="2014"/>
                  </a:lnTo>
                  <a:lnTo>
                    <a:pt x="824" y="2031"/>
                  </a:lnTo>
                  <a:lnTo>
                    <a:pt x="804" y="2043"/>
                  </a:lnTo>
                  <a:lnTo>
                    <a:pt x="780" y="2053"/>
                  </a:lnTo>
                  <a:lnTo>
                    <a:pt x="755" y="2055"/>
                  </a:lnTo>
                  <a:lnTo>
                    <a:pt x="729" y="2053"/>
                  </a:lnTo>
                  <a:lnTo>
                    <a:pt x="707" y="2043"/>
                  </a:lnTo>
                  <a:lnTo>
                    <a:pt x="686" y="2031"/>
                  </a:lnTo>
                  <a:lnTo>
                    <a:pt x="669" y="2014"/>
                  </a:lnTo>
                  <a:lnTo>
                    <a:pt x="655" y="1993"/>
                  </a:lnTo>
                  <a:lnTo>
                    <a:pt x="647" y="1969"/>
                  </a:lnTo>
                  <a:lnTo>
                    <a:pt x="644" y="1944"/>
                  </a:lnTo>
                  <a:lnTo>
                    <a:pt x="644" y="222"/>
                  </a:lnTo>
                  <a:lnTo>
                    <a:pt x="111" y="222"/>
                  </a:lnTo>
                  <a:lnTo>
                    <a:pt x="85" y="218"/>
                  </a:lnTo>
                  <a:lnTo>
                    <a:pt x="62" y="210"/>
                  </a:lnTo>
                  <a:lnTo>
                    <a:pt x="41" y="196"/>
                  </a:lnTo>
                  <a:lnTo>
                    <a:pt x="24" y="179"/>
                  </a:lnTo>
                  <a:lnTo>
                    <a:pt x="12" y="159"/>
                  </a:lnTo>
                  <a:lnTo>
                    <a:pt x="3" y="136"/>
                  </a:lnTo>
                  <a:lnTo>
                    <a:pt x="0" y="111"/>
                  </a:lnTo>
                  <a:lnTo>
                    <a:pt x="3" y="84"/>
                  </a:lnTo>
                  <a:lnTo>
                    <a:pt x="12" y="61"/>
                  </a:lnTo>
                  <a:lnTo>
                    <a:pt x="24" y="41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5" y="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865D0DF1-DB87-4505-900D-6EFD19ED1348}"/>
              </a:ext>
            </a:extLst>
          </p:cNvPr>
          <p:cNvSpPr txBox="1"/>
          <p:nvPr/>
        </p:nvSpPr>
        <p:spPr>
          <a:xfrm>
            <a:off x="5973161" y="1790886"/>
            <a:ext cx="28162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b="1" dirty="0">
                <a:latin typeface="Work Sans" panose="00000500000000000000" pitchFamily="2" charset="0"/>
              </a:rPr>
              <a:t>Service du recrutement de la DRH </a:t>
            </a:r>
            <a:r>
              <a:rPr lang="fr-FR" sz="900" dirty="0">
                <a:latin typeface="Work Sans" panose="00000500000000000000" pitchFamily="2" charset="0"/>
              </a:rPr>
              <a:t>: rédaction et diffusion des offres, instruction des candidatures</a:t>
            </a:r>
          </a:p>
        </p:txBody>
      </p:sp>
      <p:grpSp>
        <p:nvGrpSpPr>
          <p:cNvPr id="71" name="Group 225">
            <a:extLst>
              <a:ext uri="{FF2B5EF4-FFF2-40B4-BE49-F238E27FC236}">
                <a16:creationId xmlns:a16="http://schemas.microsoft.com/office/drawing/2014/main" id="{B68D83CA-4825-482C-9313-441DBD09FB66}"/>
              </a:ext>
            </a:extLst>
          </p:cNvPr>
          <p:cNvGrpSpPr/>
          <p:nvPr/>
        </p:nvGrpSpPr>
        <p:grpSpPr>
          <a:xfrm flipH="1">
            <a:off x="5706125" y="2343603"/>
            <a:ext cx="232842" cy="220724"/>
            <a:chOff x="7756525" y="4816476"/>
            <a:chExt cx="481013" cy="477838"/>
          </a:xfrm>
          <a:solidFill>
            <a:schemeClr val="tx1"/>
          </a:solidFill>
        </p:grpSpPr>
        <p:sp>
          <p:nvSpPr>
            <p:cNvPr id="72" name="Freeform 104">
              <a:extLst>
                <a:ext uri="{FF2B5EF4-FFF2-40B4-BE49-F238E27FC236}">
                  <a16:creationId xmlns:a16="http://schemas.microsoft.com/office/drawing/2014/main" id="{AA7A7236-B6A0-4C7A-BC5E-E8784C5A8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5" y="5251451"/>
              <a:ext cx="481013" cy="42863"/>
            </a:xfrm>
            <a:custGeom>
              <a:avLst/>
              <a:gdLst>
                <a:gd name="T0" fmla="*/ 152 w 3330"/>
                <a:gd name="T1" fmla="*/ 0 h 301"/>
                <a:gd name="T2" fmla="*/ 3179 w 3330"/>
                <a:gd name="T3" fmla="*/ 0 h 301"/>
                <a:gd name="T4" fmla="*/ 3209 w 3330"/>
                <a:gd name="T5" fmla="*/ 3 h 301"/>
                <a:gd name="T6" fmla="*/ 3237 w 3330"/>
                <a:gd name="T7" fmla="*/ 11 h 301"/>
                <a:gd name="T8" fmla="*/ 3263 w 3330"/>
                <a:gd name="T9" fmla="*/ 26 h 301"/>
                <a:gd name="T10" fmla="*/ 3285 w 3330"/>
                <a:gd name="T11" fmla="*/ 44 h 301"/>
                <a:gd name="T12" fmla="*/ 3304 w 3330"/>
                <a:gd name="T13" fmla="*/ 67 h 301"/>
                <a:gd name="T14" fmla="*/ 3318 w 3330"/>
                <a:gd name="T15" fmla="*/ 93 h 301"/>
                <a:gd name="T16" fmla="*/ 3327 w 3330"/>
                <a:gd name="T17" fmla="*/ 121 h 301"/>
                <a:gd name="T18" fmla="*/ 3330 w 3330"/>
                <a:gd name="T19" fmla="*/ 151 h 301"/>
                <a:gd name="T20" fmla="*/ 3327 w 3330"/>
                <a:gd name="T21" fmla="*/ 181 h 301"/>
                <a:gd name="T22" fmla="*/ 3318 w 3330"/>
                <a:gd name="T23" fmla="*/ 209 h 301"/>
                <a:gd name="T24" fmla="*/ 3304 w 3330"/>
                <a:gd name="T25" fmla="*/ 235 h 301"/>
                <a:gd name="T26" fmla="*/ 3285 w 3330"/>
                <a:gd name="T27" fmla="*/ 257 h 301"/>
                <a:gd name="T28" fmla="*/ 3263 w 3330"/>
                <a:gd name="T29" fmla="*/ 276 h 301"/>
                <a:gd name="T30" fmla="*/ 3237 w 3330"/>
                <a:gd name="T31" fmla="*/ 289 h 301"/>
                <a:gd name="T32" fmla="*/ 3209 w 3330"/>
                <a:gd name="T33" fmla="*/ 297 h 301"/>
                <a:gd name="T34" fmla="*/ 3179 w 3330"/>
                <a:gd name="T35" fmla="*/ 301 h 301"/>
                <a:gd name="T36" fmla="*/ 152 w 3330"/>
                <a:gd name="T37" fmla="*/ 301 h 301"/>
                <a:gd name="T38" fmla="*/ 121 w 3330"/>
                <a:gd name="T39" fmla="*/ 297 h 301"/>
                <a:gd name="T40" fmla="*/ 93 w 3330"/>
                <a:gd name="T41" fmla="*/ 289 h 301"/>
                <a:gd name="T42" fmla="*/ 67 w 3330"/>
                <a:gd name="T43" fmla="*/ 276 h 301"/>
                <a:gd name="T44" fmla="*/ 45 w 3330"/>
                <a:gd name="T45" fmla="*/ 257 h 301"/>
                <a:gd name="T46" fmla="*/ 26 w 3330"/>
                <a:gd name="T47" fmla="*/ 235 h 301"/>
                <a:gd name="T48" fmla="*/ 13 w 3330"/>
                <a:gd name="T49" fmla="*/ 209 h 301"/>
                <a:gd name="T50" fmla="*/ 3 w 3330"/>
                <a:gd name="T51" fmla="*/ 181 h 301"/>
                <a:gd name="T52" fmla="*/ 0 w 3330"/>
                <a:gd name="T53" fmla="*/ 151 h 301"/>
                <a:gd name="T54" fmla="*/ 3 w 3330"/>
                <a:gd name="T55" fmla="*/ 121 h 301"/>
                <a:gd name="T56" fmla="*/ 13 w 3330"/>
                <a:gd name="T57" fmla="*/ 93 h 301"/>
                <a:gd name="T58" fmla="*/ 26 w 3330"/>
                <a:gd name="T59" fmla="*/ 67 h 301"/>
                <a:gd name="T60" fmla="*/ 45 w 3330"/>
                <a:gd name="T61" fmla="*/ 44 h 301"/>
                <a:gd name="T62" fmla="*/ 67 w 3330"/>
                <a:gd name="T63" fmla="*/ 26 h 301"/>
                <a:gd name="T64" fmla="*/ 93 w 3330"/>
                <a:gd name="T65" fmla="*/ 11 h 301"/>
                <a:gd name="T66" fmla="*/ 121 w 3330"/>
                <a:gd name="T67" fmla="*/ 3 h 301"/>
                <a:gd name="T68" fmla="*/ 152 w 333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30" h="301">
                  <a:moveTo>
                    <a:pt x="152" y="0"/>
                  </a:moveTo>
                  <a:lnTo>
                    <a:pt x="3179" y="0"/>
                  </a:lnTo>
                  <a:lnTo>
                    <a:pt x="3209" y="3"/>
                  </a:lnTo>
                  <a:lnTo>
                    <a:pt x="3237" y="11"/>
                  </a:lnTo>
                  <a:lnTo>
                    <a:pt x="3263" y="26"/>
                  </a:lnTo>
                  <a:lnTo>
                    <a:pt x="3285" y="44"/>
                  </a:lnTo>
                  <a:lnTo>
                    <a:pt x="3304" y="67"/>
                  </a:lnTo>
                  <a:lnTo>
                    <a:pt x="3318" y="93"/>
                  </a:lnTo>
                  <a:lnTo>
                    <a:pt x="3327" y="121"/>
                  </a:lnTo>
                  <a:lnTo>
                    <a:pt x="3330" y="151"/>
                  </a:lnTo>
                  <a:lnTo>
                    <a:pt x="3327" y="181"/>
                  </a:lnTo>
                  <a:lnTo>
                    <a:pt x="3318" y="209"/>
                  </a:lnTo>
                  <a:lnTo>
                    <a:pt x="3304" y="235"/>
                  </a:lnTo>
                  <a:lnTo>
                    <a:pt x="3285" y="257"/>
                  </a:lnTo>
                  <a:lnTo>
                    <a:pt x="3263" y="276"/>
                  </a:lnTo>
                  <a:lnTo>
                    <a:pt x="3237" y="289"/>
                  </a:lnTo>
                  <a:lnTo>
                    <a:pt x="3209" y="297"/>
                  </a:lnTo>
                  <a:lnTo>
                    <a:pt x="3179" y="301"/>
                  </a:lnTo>
                  <a:lnTo>
                    <a:pt x="152" y="301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id="{2237C0D6-AF8A-4950-B41E-A05B746EDE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3513" y="4976813"/>
              <a:ext cx="425450" cy="261938"/>
            </a:xfrm>
            <a:custGeom>
              <a:avLst/>
              <a:gdLst>
                <a:gd name="T0" fmla="*/ 2005 w 2952"/>
                <a:gd name="T1" fmla="*/ 1503 h 1805"/>
                <a:gd name="T2" fmla="*/ 2460 w 2952"/>
                <a:gd name="T3" fmla="*/ 150 h 1805"/>
                <a:gd name="T4" fmla="*/ 1249 w 2952"/>
                <a:gd name="T5" fmla="*/ 150 h 1805"/>
                <a:gd name="T6" fmla="*/ 1703 w 2952"/>
                <a:gd name="T7" fmla="*/ 1503 h 1805"/>
                <a:gd name="T8" fmla="*/ 1249 w 2952"/>
                <a:gd name="T9" fmla="*/ 150 h 1805"/>
                <a:gd name="T10" fmla="*/ 493 w 2952"/>
                <a:gd name="T11" fmla="*/ 1503 h 1805"/>
                <a:gd name="T12" fmla="*/ 946 w 2952"/>
                <a:gd name="T13" fmla="*/ 150 h 1805"/>
                <a:gd name="T14" fmla="*/ 152 w 2952"/>
                <a:gd name="T15" fmla="*/ 0 h 1805"/>
                <a:gd name="T16" fmla="*/ 2820 w 2952"/>
                <a:gd name="T17" fmla="*/ 2 h 1805"/>
                <a:gd name="T18" fmla="*/ 2853 w 2952"/>
                <a:gd name="T19" fmla="*/ 22 h 1805"/>
                <a:gd name="T20" fmla="*/ 2873 w 2952"/>
                <a:gd name="T21" fmla="*/ 55 h 1805"/>
                <a:gd name="T22" fmla="*/ 2873 w 2952"/>
                <a:gd name="T23" fmla="*/ 95 h 1805"/>
                <a:gd name="T24" fmla="*/ 2853 w 2952"/>
                <a:gd name="T25" fmla="*/ 128 h 1805"/>
                <a:gd name="T26" fmla="*/ 2820 w 2952"/>
                <a:gd name="T27" fmla="*/ 148 h 1805"/>
                <a:gd name="T28" fmla="*/ 2762 w 2952"/>
                <a:gd name="T29" fmla="*/ 150 h 1805"/>
                <a:gd name="T30" fmla="*/ 2800 w 2952"/>
                <a:gd name="T31" fmla="*/ 1503 h 1805"/>
                <a:gd name="T32" fmla="*/ 2859 w 2952"/>
                <a:gd name="T33" fmla="*/ 1515 h 1805"/>
                <a:gd name="T34" fmla="*/ 2907 w 2952"/>
                <a:gd name="T35" fmla="*/ 1548 h 1805"/>
                <a:gd name="T36" fmla="*/ 2939 w 2952"/>
                <a:gd name="T37" fmla="*/ 1596 h 1805"/>
                <a:gd name="T38" fmla="*/ 2952 w 2952"/>
                <a:gd name="T39" fmla="*/ 1654 h 1805"/>
                <a:gd name="T40" fmla="*/ 2939 w 2952"/>
                <a:gd name="T41" fmla="*/ 1712 h 1805"/>
                <a:gd name="T42" fmla="*/ 2907 w 2952"/>
                <a:gd name="T43" fmla="*/ 1760 h 1805"/>
                <a:gd name="T44" fmla="*/ 2859 w 2952"/>
                <a:gd name="T45" fmla="*/ 1792 h 1805"/>
                <a:gd name="T46" fmla="*/ 2800 w 2952"/>
                <a:gd name="T47" fmla="*/ 1805 h 1805"/>
                <a:gd name="T48" fmla="*/ 121 w 2952"/>
                <a:gd name="T49" fmla="*/ 1801 h 1805"/>
                <a:gd name="T50" fmla="*/ 67 w 2952"/>
                <a:gd name="T51" fmla="*/ 1779 h 1805"/>
                <a:gd name="T52" fmla="*/ 27 w 2952"/>
                <a:gd name="T53" fmla="*/ 1738 h 1805"/>
                <a:gd name="T54" fmla="*/ 4 w 2952"/>
                <a:gd name="T55" fmla="*/ 1684 h 1805"/>
                <a:gd name="T56" fmla="*/ 4 w 2952"/>
                <a:gd name="T57" fmla="*/ 1624 h 1805"/>
                <a:gd name="T58" fmla="*/ 27 w 2952"/>
                <a:gd name="T59" fmla="*/ 1570 h 1805"/>
                <a:gd name="T60" fmla="*/ 67 w 2952"/>
                <a:gd name="T61" fmla="*/ 1529 h 1805"/>
                <a:gd name="T62" fmla="*/ 121 w 2952"/>
                <a:gd name="T63" fmla="*/ 1506 h 1805"/>
                <a:gd name="T64" fmla="*/ 190 w 2952"/>
                <a:gd name="T65" fmla="*/ 1503 h 1805"/>
                <a:gd name="T66" fmla="*/ 152 w 2952"/>
                <a:gd name="T67" fmla="*/ 150 h 1805"/>
                <a:gd name="T68" fmla="*/ 114 w 2952"/>
                <a:gd name="T69" fmla="*/ 140 h 1805"/>
                <a:gd name="T70" fmla="*/ 86 w 2952"/>
                <a:gd name="T71" fmla="*/ 113 h 1805"/>
                <a:gd name="T72" fmla="*/ 76 w 2952"/>
                <a:gd name="T73" fmla="*/ 75 h 1805"/>
                <a:gd name="T74" fmla="*/ 86 w 2952"/>
                <a:gd name="T75" fmla="*/ 38 h 1805"/>
                <a:gd name="T76" fmla="*/ 114 w 2952"/>
                <a:gd name="T77" fmla="*/ 11 h 1805"/>
                <a:gd name="T78" fmla="*/ 152 w 2952"/>
                <a:gd name="T79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52" h="1805">
                  <a:moveTo>
                    <a:pt x="2005" y="150"/>
                  </a:moveTo>
                  <a:lnTo>
                    <a:pt x="2005" y="1503"/>
                  </a:lnTo>
                  <a:lnTo>
                    <a:pt x="2460" y="1503"/>
                  </a:lnTo>
                  <a:lnTo>
                    <a:pt x="2460" y="150"/>
                  </a:lnTo>
                  <a:lnTo>
                    <a:pt x="2005" y="150"/>
                  </a:lnTo>
                  <a:close/>
                  <a:moveTo>
                    <a:pt x="1249" y="150"/>
                  </a:moveTo>
                  <a:lnTo>
                    <a:pt x="1249" y="1503"/>
                  </a:lnTo>
                  <a:lnTo>
                    <a:pt x="1703" y="1503"/>
                  </a:lnTo>
                  <a:lnTo>
                    <a:pt x="1703" y="150"/>
                  </a:lnTo>
                  <a:lnTo>
                    <a:pt x="1249" y="150"/>
                  </a:lnTo>
                  <a:close/>
                  <a:moveTo>
                    <a:pt x="493" y="150"/>
                  </a:moveTo>
                  <a:lnTo>
                    <a:pt x="493" y="1503"/>
                  </a:lnTo>
                  <a:lnTo>
                    <a:pt x="946" y="1503"/>
                  </a:lnTo>
                  <a:lnTo>
                    <a:pt x="946" y="150"/>
                  </a:lnTo>
                  <a:lnTo>
                    <a:pt x="493" y="150"/>
                  </a:lnTo>
                  <a:close/>
                  <a:moveTo>
                    <a:pt x="152" y="0"/>
                  </a:moveTo>
                  <a:lnTo>
                    <a:pt x="2800" y="0"/>
                  </a:lnTo>
                  <a:lnTo>
                    <a:pt x="2820" y="2"/>
                  </a:lnTo>
                  <a:lnTo>
                    <a:pt x="2839" y="11"/>
                  </a:lnTo>
                  <a:lnTo>
                    <a:pt x="2853" y="22"/>
                  </a:lnTo>
                  <a:lnTo>
                    <a:pt x="2866" y="38"/>
                  </a:lnTo>
                  <a:lnTo>
                    <a:pt x="2873" y="55"/>
                  </a:lnTo>
                  <a:lnTo>
                    <a:pt x="2875" y="75"/>
                  </a:lnTo>
                  <a:lnTo>
                    <a:pt x="2873" y="95"/>
                  </a:lnTo>
                  <a:lnTo>
                    <a:pt x="2866" y="113"/>
                  </a:lnTo>
                  <a:lnTo>
                    <a:pt x="2853" y="128"/>
                  </a:lnTo>
                  <a:lnTo>
                    <a:pt x="2839" y="140"/>
                  </a:lnTo>
                  <a:lnTo>
                    <a:pt x="2820" y="148"/>
                  </a:lnTo>
                  <a:lnTo>
                    <a:pt x="2800" y="150"/>
                  </a:lnTo>
                  <a:lnTo>
                    <a:pt x="2762" y="150"/>
                  </a:lnTo>
                  <a:lnTo>
                    <a:pt x="2762" y="1503"/>
                  </a:lnTo>
                  <a:lnTo>
                    <a:pt x="2800" y="1503"/>
                  </a:lnTo>
                  <a:lnTo>
                    <a:pt x="2830" y="1506"/>
                  </a:lnTo>
                  <a:lnTo>
                    <a:pt x="2859" y="1515"/>
                  </a:lnTo>
                  <a:lnTo>
                    <a:pt x="2885" y="1529"/>
                  </a:lnTo>
                  <a:lnTo>
                    <a:pt x="2907" y="1548"/>
                  </a:lnTo>
                  <a:lnTo>
                    <a:pt x="2926" y="1570"/>
                  </a:lnTo>
                  <a:lnTo>
                    <a:pt x="2939" y="1596"/>
                  </a:lnTo>
                  <a:lnTo>
                    <a:pt x="2949" y="1624"/>
                  </a:lnTo>
                  <a:lnTo>
                    <a:pt x="2952" y="1654"/>
                  </a:lnTo>
                  <a:lnTo>
                    <a:pt x="2949" y="1684"/>
                  </a:lnTo>
                  <a:lnTo>
                    <a:pt x="2939" y="1712"/>
                  </a:lnTo>
                  <a:lnTo>
                    <a:pt x="2926" y="1738"/>
                  </a:lnTo>
                  <a:lnTo>
                    <a:pt x="2907" y="1760"/>
                  </a:lnTo>
                  <a:lnTo>
                    <a:pt x="2885" y="1779"/>
                  </a:lnTo>
                  <a:lnTo>
                    <a:pt x="2859" y="1792"/>
                  </a:lnTo>
                  <a:lnTo>
                    <a:pt x="2830" y="1801"/>
                  </a:lnTo>
                  <a:lnTo>
                    <a:pt x="2800" y="1805"/>
                  </a:lnTo>
                  <a:lnTo>
                    <a:pt x="152" y="1805"/>
                  </a:lnTo>
                  <a:lnTo>
                    <a:pt x="121" y="1801"/>
                  </a:lnTo>
                  <a:lnTo>
                    <a:pt x="93" y="1792"/>
                  </a:lnTo>
                  <a:lnTo>
                    <a:pt x="67" y="1779"/>
                  </a:lnTo>
                  <a:lnTo>
                    <a:pt x="44" y="1760"/>
                  </a:lnTo>
                  <a:lnTo>
                    <a:pt x="27" y="1738"/>
                  </a:lnTo>
                  <a:lnTo>
                    <a:pt x="12" y="1712"/>
                  </a:lnTo>
                  <a:lnTo>
                    <a:pt x="4" y="1684"/>
                  </a:lnTo>
                  <a:lnTo>
                    <a:pt x="0" y="1654"/>
                  </a:lnTo>
                  <a:lnTo>
                    <a:pt x="4" y="1624"/>
                  </a:lnTo>
                  <a:lnTo>
                    <a:pt x="12" y="1596"/>
                  </a:lnTo>
                  <a:lnTo>
                    <a:pt x="27" y="1570"/>
                  </a:lnTo>
                  <a:lnTo>
                    <a:pt x="44" y="1548"/>
                  </a:lnTo>
                  <a:lnTo>
                    <a:pt x="67" y="1529"/>
                  </a:lnTo>
                  <a:lnTo>
                    <a:pt x="93" y="1515"/>
                  </a:lnTo>
                  <a:lnTo>
                    <a:pt x="121" y="1506"/>
                  </a:lnTo>
                  <a:lnTo>
                    <a:pt x="152" y="1503"/>
                  </a:lnTo>
                  <a:lnTo>
                    <a:pt x="190" y="1503"/>
                  </a:lnTo>
                  <a:lnTo>
                    <a:pt x="190" y="150"/>
                  </a:lnTo>
                  <a:lnTo>
                    <a:pt x="152" y="150"/>
                  </a:lnTo>
                  <a:lnTo>
                    <a:pt x="131" y="148"/>
                  </a:lnTo>
                  <a:lnTo>
                    <a:pt x="114" y="140"/>
                  </a:lnTo>
                  <a:lnTo>
                    <a:pt x="99" y="128"/>
                  </a:lnTo>
                  <a:lnTo>
                    <a:pt x="86" y="113"/>
                  </a:lnTo>
                  <a:lnTo>
                    <a:pt x="79" y="95"/>
                  </a:lnTo>
                  <a:lnTo>
                    <a:pt x="76" y="75"/>
                  </a:lnTo>
                  <a:lnTo>
                    <a:pt x="79" y="55"/>
                  </a:lnTo>
                  <a:lnTo>
                    <a:pt x="86" y="38"/>
                  </a:lnTo>
                  <a:lnTo>
                    <a:pt x="99" y="22"/>
                  </a:lnTo>
                  <a:lnTo>
                    <a:pt x="114" y="11"/>
                  </a:lnTo>
                  <a:lnTo>
                    <a:pt x="131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6AF1365E-6480-4E96-B7B4-8FB82B0C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5" y="4816476"/>
              <a:ext cx="481013" cy="141288"/>
            </a:xfrm>
            <a:custGeom>
              <a:avLst/>
              <a:gdLst>
                <a:gd name="T0" fmla="*/ 1678 w 3331"/>
                <a:gd name="T1" fmla="*/ 0 h 977"/>
                <a:gd name="T2" fmla="*/ 1702 w 3331"/>
                <a:gd name="T3" fmla="*/ 5 h 977"/>
                <a:gd name="T4" fmla="*/ 1727 w 3331"/>
                <a:gd name="T5" fmla="*/ 13 h 977"/>
                <a:gd name="T6" fmla="*/ 3229 w 3331"/>
                <a:gd name="T7" fmla="*/ 684 h 977"/>
                <a:gd name="T8" fmla="*/ 3253 w 3331"/>
                <a:gd name="T9" fmla="*/ 695 h 977"/>
                <a:gd name="T10" fmla="*/ 3275 w 3331"/>
                <a:gd name="T11" fmla="*/ 710 h 977"/>
                <a:gd name="T12" fmla="*/ 3295 w 3331"/>
                <a:gd name="T13" fmla="*/ 727 h 977"/>
                <a:gd name="T14" fmla="*/ 3309 w 3331"/>
                <a:gd name="T15" fmla="*/ 749 h 977"/>
                <a:gd name="T16" fmla="*/ 3322 w 3331"/>
                <a:gd name="T17" fmla="*/ 773 h 977"/>
                <a:gd name="T18" fmla="*/ 3329 w 3331"/>
                <a:gd name="T19" fmla="*/ 799 h 977"/>
                <a:gd name="T20" fmla="*/ 3331 w 3331"/>
                <a:gd name="T21" fmla="*/ 826 h 977"/>
                <a:gd name="T22" fmla="*/ 3328 w 3331"/>
                <a:gd name="T23" fmla="*/ 856 h 977"/>
                <a:gd name="T24" fmla="*/ 3320 w 3331"/>
                <a:gd name="T25" fmla="*/ 885 h 977"/>
                <a:gd name="T26" fmla="*/ 3305 w 3331"/>
                <a:gd name="T27" fmla="*/ 910 h 977"/>
                <a:gd name="T28" fmla="*/ 3287 w 3331"/>
                <a:gd name="T29" fmla="*/ 933 h 977"/>
                <a:gd name="T30" fmla="*/ 3264 w 3331"/>
                <a:gd name="T31" fmla="*/ 951 h 977"/>
                <a:gd name="T32" fmla="*/ 3239 w 3331"/>
                <a:gd name="T33" fmla="*/ 966 h 977"/>
                <a:gd name="T34" fmla="*/ 3210 w 3331"/>
                <a:gd name="T35" fmla="*/ 974 h 977"/>
                <a:gd name="T36" fmla="*/ 3180 w 3331"/>
                <a:gd name="T37" fmla="*/ 977 h 977"/>
                <a:gd name="T38" fmla="*/ 152 w 3331"/>
                <a:gd name="T39" fmla="*/ 977 h 977"/>
                <a:gd name="T40" fmla="*/ 121 w 3331"/>
                <a:gd name="T41" fmla="*/ 974 h 977"/>
                <a:gd name="T42" fmla="*/ 93 w 3331"/>
                <a:gd name="T43" fmla="*/ 966 h 977"/>
                <a:gd name="T44" fmla="*/ 68 w 3331"/>
                <a:gd name="T45" fmla="*/ 952 h 977"/>
                <a:gd name="T46" fmla="*/ 46 w 3331"/>
                <a:gd name="T47" fmla="*/ 934 h 977"/>
                <a:gd name="T48" fmla="*/ 27 w 3331"/>
                <a:gd name="T49" fmla="*/ 911 h 977"/>
                <a:gd name="T50" fmla="*/ 13 w 3331"/>
                <a:gd name="T51" fmla="*/ 887 h 977"/>
                <a:gd name="T52" fmla="*/ 4 w 3331"/>
                <a:gd name="T53" fmla="*/ 858 h 977"/>
                <a:gd name="T54" fmla="*/ 0 w 3331"/>
                <a:gd name="T55" fmla="*/ 832 h 977"/>
                <a:gd name="T56" fmla="*/ 2 w 3331"/>
                <a:gd name="T57" fmla="*/ 806 h 977"/>
                <a:gd name="T58" fmla="*/ 7 w 3331"/>
                <a:gd name="T59" fmla="*/ 781 h 977"/>
                <a:gd name="T60" fmla="*/ 17 w 3331"/>
                <a:gd name="T61" fmla="*/ 759 h 977"/>
                <a:gd name="T62" fmla="*/ 29 w 3331"/>
                <a:gd name="T63" fmla="*/ 738 h 977"/>
                <a:gd name="T64" fmla="*/ 47 w 3331"/>
                <a:gd name="T65" fmla="*/ 718 h 977"/>
                <a:gd name="T66" fmla="*/ 67 w 3331"/>
                <a:gd name="T67" fmla="*/ 702 h 977"/>
                <a:gd name="T68" fmla="*/ 90 w 3331"/>
                <a:gd name="T69" fmla="*/ 689 h 977"/>
                <a:gd name="T70" fmla="*/ 1603 w 3331"/>
                <a:gd name="T71" fmla="*/ 13 h 977"/>
                <a:gd name="T72" fmla="*/ 1627 w 3331"/>
                <a:gd name="T73" fmla="*/ 5 h 977"/>
                <a:gd name="T74" fmla="*/ 1652 w 3331"/>
                <a:gd name="T75" fmla="*/ 0 h 977"/>
                <a:gd name="T76" fmla="*/ 1678 w 3331"/>
                <a:gd name="T77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31" h="977">
                  <a:moveTo>
                    <a:pt x="1678" y="0"/>
                  </a:moveTo>
                  <a:lnTo>
                    <a:pt x="1702" y="5"/>
                  </a:lnTo>
                  <a:lnTo>
                    <a:pt x="1727" y="13"/>
                  </a:lnTo>
                  <a:lnTo>
                    <a:pt x="3229" y="684"/>
                  </a:lnTo>
                  <a:lnTo>
                    <a:pt x="3253" y="695"/>
                  </a:lnTo>
                  <a:lnTo>
                    <a:pt x="3275" y="710"/>
                  </a:lnTo>
                  <a:lnTo>
                    <a:pt x="3295" y="727"/>
                  </a:lnTo>
                  <a:lnTo>
                    <a:pt x="3309" y="749"/>
                  </a:lnTo>
                  <a:lnTo>
                    <a:pt x="3322" y="773"/>
                  </a:lnTo>
                  <a:lnTo>
                    <a:pt x="3329" y="799"/>
                  </a:lnTo>
                  <a:lnTo>
                    <a:pt x="3331" y="826"/>
                  </a:lnTo>
                  <a:lnTo>
                    <a:pt x="3328" y="856"/>
                  </a:lnTo>
                  <a:lnTo>
                    <a:pt x="3320" y="885"/>
                  </a:lnTo>
                  <a:lnTo>
                    <a:pt x="3305" y="910"/>
                  </a:lnTo>
                  <a:lnTo>
                    <a:pt x="3287" y="933"/>
                  </a:lnTo>
                  <a:lnTo>
                    <a:pt x="3264" y="951"/>
                  </a:lnTo>
                  <a:lnTo>
                    <a:pt x="3239" y="966"/>
                  </a:lnTo>
                  <a:lnTo>
                    <a:pt x="3210" y="974"/>
                  </a:lnTo>
                  <a:lnTo>
                    <a:pt x="3180" y="977"/>
                  </a:lnTo>
                  <a:lnTo>
                    <a:pt x="152" y="977"/>
                  </a:lnTo>
                  <a:lnTo>
                    <a:pt x="121" y="974"/>
                  </a:lnTo>
                  <a:lnTo>
                    <a:pt x="93" y="966"/>
                  </a:lnTo>
                  <a:lnTo>
                    <a:pt x="68" y="952"/>
                  </a:lnTo>
                  <a:lnTo>
                    <a:pt x="46" y="934"/>
                  </a:lnTo>
                  <a:lnTo>
                    <a:pt x="27" y="911"/>
                  </a:lnTo>
                  <a:lnTo>
                    <a:pt x="13" y="887"/>
                  </a:lnTo>
                  <a:lnTo>
                    <a:pt x="4" y="858"/>
                  </a:lnTo>
                  <a:lnTo>
                    <a:pt x="0" y="832"/>
                  </a:lnTo>
                  <a:lnTo>
                    <a:pt x="2" y="806"/>
                  </a:lnTo>
                  <a:lnTo>
                    <a:pt x="7" y="781"/>
                  </a:lnTo>
                  <a:lnTo>
                    <a:pt x="17" y="759"/>
                  </a:lnTo>
                  <a:lnTo>
                    <a:pt x="29" y="738"/>
                  </a:lnTo>
                  <a:lnTo>
                    <a:pt x="47" y="718"/>
                  </a:lnTo>
                  <a:lnTo>
                    <a:pt x="67" y="702"/>
                  </a:lnTo>
                  <a:lnTo>
                    <a:pt x="90" y="689"/>
                  </a:lnTo>
                  <a:lnTo>
                    <a:pt x="1603" y="13"/>
                  </a:lnTo>
                  <a:lnTo>
                    <a:pt x="1627" y="5"/>
                  </a:lnTo>
                  <a:lnTo>
                    <a:pt x="1652" y="0"/>
                  </a:lnTo>
                  <a:lnTo>
                    <a:pt x="1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A9620FEC-A717-4029-BBFA-83D4925F457E}"/>
              </a:ext>
            </a:extLst>
          </p:cNvPr>
          <p:cNvSpPr txBox="1"/>
          <p:nvPr/>
        </p:nvSpPr>
        <p:spPr>
          <a:xfrm>
            <a:off x="5973161" y="2289247"/>
            <a:ext cx="281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fr-FR" sz="900" b="1" dirty="0">
                <a:latin typeface="Work Sans" panose="00000500000000000000" pitchFamily="2" charset="0"/>
              </a:rPr>
              <a:t>RA/RS/DU </a:t>
            </a:r>
            <a:r>
              <a:rPr lang="fr-FR" sz="900" dirty="0">
                <a:latin typeface="Work Sans" panose="00000500000000000000" pitchFamily="2" charset="0"/>
              </a:rPr>
              <a:t>: expression des besoins de recrutement, traitement des candidatures</a:t>
            </a:r>
          </a:p>
        </p:txBody>
      </p:sp>
      <p:sp>
        <p:nvSpPr>
          <p:cNvPr id="76" name="Freeform 1028">
            <a:extLst>
              <a:ext uri="{FF2B5EF4-FFF2-40B4-BE49-F238E27FC236}">
                <a16:creationId xmlns:a16="http://schemas.microsoft.com/office/drawing/2014/main" id="{80EF2CCD-94FA-4409-8D9B-79F0D5FDF51A}"/>
              </a:ext>
            </a:extLst>
          </p:cNvPr>
          <p:cNvSpPr>
            <a:spLocks noEditPoints="1"/>
          </p:cNvSpPr>
          <p:nvPr/>
        </p:nvSpPr>
        <p:spPr bwMode="auto">
          <a:xfrm>
            <a:off x="5702141" y="4010710"/>
            <a:ext cx="240810" cy="201065"/>
          </a:xfrm>
          <a:custGeom>
            <a:avLst/>
            <a:gdLst>
              <a:gd name="T0" fmla="*/ 2315 w 3604"/>
              <a:gd name="T1" fmla="*/ 1678 h 3007"/>
              <a:gd name="T2" fmla="*/ 2613 w 3604"/>
              <a:gd name="T3" fmla="*/ 1921 h 3007"/>
              <a:gd name="T4" fmla="*/ 2729 w 3604"/>
              <a:gd name="T5" fmla="*/ 2297 h 3007"/>
              <a:gd name="T6" fmla="*/ 2655 w 3604"/>
              <a:gd name="T7" fmla="*/ 2873 h 3007"/>
              <a:gd name="T8" fmla="*/ 2444 w 3604"/>
              <a:gd name="T9" fmla="*/ 2942 h 3007"/>
              <a:gd name="T10" fmla="*/ 2054 w 3604"/>
              <a:gd name="T11" fmla="*/ 3002 h 3007"/>
              <a:gd name="T12" fmla="*/ 1556 w 3604"/>
              <a:gd name="T13" fmla="*/ 2987 h 3007"/>
              <a:gd name="T14" fmla="*/ 967 w 3604"/>
              <a:gd name="T15" fmla="*/ 2860 h 3007"/>
              <a:gd name="T16" fmla="*/ 958 w 3604"/>
              <a:gd name="T17" fmla="*/ 2097 h 3007"/>
              <a:gd name="T18" fmla="*/ 1174 w 3604"/>
              <a:gd name="T19" fmla="*/ 1778 h 3007"/>
              <a:gd name="T20" fmla="*/ 1535 w 3604"/>
              <a:gd name="T21" fmla="*/ 1629 h 3007"/>
              <a:gd name="T22" fmla="*/ 3128 w 3604"/>
              <a:gd name="T23" fmla="*/ 1114 h 3007"/>
              <a:gd name="T24" fmla="*/ 3449 w 3604"/>
              <a:gd name="T25" fmla="*/ 1328 h 3007"/>
              <a:gd name="T26" fmla="*/ 3600 w 3604"/>
              <a:gd name="T27" fmla="*/ 1686 h 3007"/>
              <a:gd name="T28" fmla="*/ 3548 w 3604"/>
              <a:gd name="T29" fmla="*/ 2325 h 3007"/>
              <a:gd name="T30" fmla="*/ 3368 w 3604"/>
              <a:gd name="T31" fmla="*/ 2388 h 3007"/>
              <a:gd name="T32" fmla="*/ 3012 w 3604"/>
              <a:gd name="T33" fmla="*/ 2454 h 3007"/>
              <a:gd name="T34" fmla="*/ 2828 w 3604"/>
              <a:gd name="T35" fmla="*/ 2089 h 3007"/>
              <a:gd name="T36" fmla="*/ 2626 w 3604"/>
              <a:gd name="T37" fmla="*/ 1741 h 3007"/>
              <a:gd name="T38" fmla="*/ 2281 w 3604"/>
              <a:gd name="T39" fmla="*/ 1534 h 3007"/>
              <a:gd name="T40" fmla="*/ 2466 w 3604"/>
              <a:gd name="T41" fmla="*/ 1213 h 3007"/>
              <a:gd name="T42" fmla="*/ 1180 w 3604"/>
              <a:gd name="T43" fmla="*/ 1151 h 3007"/>
              <a:gd name="T44" fmla="*/ 1333 w 3604"/>
              <a:gd name="T45" fmla="*/ 1489 h 3007"/>
              <a:gd name="T46" fmla="*/ 1080 w 3604"/>
              <a:gd name="T47" fmla="*/ 1695 h 3007"/>
              <a:gd name="T48" fmla="*/ 850 w 3604"/>
              <a:gd name="T49" fmla="*/ 2023 h 3007"/>
              <a:gd name="T50" fmla="*/ 716 w 3604"/>
              <a:gd name="T51" fmla="*/ 2455 h 3007"/>
              <a:gd name="T52" fmla="*/ 145 w 3604"/>
              <a:gd name="T53" fmla="*/ 2350 h 3007"/>
              <a:gd name="T54" fmla="*/ 13 w 3604"/>
              <a:gd name="T55" fmla="*/ 1620 h 3007"/>
              <a:gd name="T56" fmla="*/ 198 w 3604"/>
              <a:gd name="T57" fmla="*/ 1281 h 3007"/>
              <a:gd name="T58" fmla="*/ 540 w 3604"/>
              <a:gd name="T59" fmla="*/ 1097 h 3007"/>
              <a:gd name="T60" fmla="*/ 1995 w 3604"/>
              <a:gd name="T61" fmla="*/ 568 h 3007"/>
              <a:gd name="T62" fmla="*/ 2254 w 3604"/>
              <a:gd name="T63" fmla="*/ 756 h 3007"/>
              <a:gd name="T64" fmla="*/ 2357 w 3604"/>
              <a:gd name="T65" fmla="*/ 1065 h 3007"/>
              <a:gd name="T66" fmla="*/ 2254 w 3604"/>
              <a:gd name="T67" fmla="*/ 1374 h 3007"/>
              <a:gd name="T68" fmla="*/ 1995 w 3604"/>
              <a:gd name="T69" fmla="*/ 1563 h 3007"/>
              <a:gd name="T70" fmla="*/ 1661 w 3604"/>
              <a:gd name="T71" fmla="*/ 1563 h 3007"/>
              <a:gd name="T72" fmla="*/ 1402 w 3604"/>
              <a:gd name="T73" fmla="*/ 1375 h 3007"/>
              <a:gd name="T74" fmla="*/ 1300 w 3604"/>
              <a:gd name="T75" fmla="*/ 1065 h 3007"/>
              <a:gd name="T76" fmla="*/ 1402 w 3604"/>
              <a:gd name="T77" fmla="*/ 756 h 3007"/>
              <a:gd name="T78" fmla="*/ 1661 w 3604"/>
              <a:gd name="T79" fmla="*/ 568 h 3007"/>
              <a:gd name="T80" fmla="*/ 2816 w 3604"/>
              <a:gd name="T81" fmla="*/ 12 h 3007"/>
              <a:gd name="T82" fmla="*/ 3095 w 3604"/>
              <a:gd name="T83" fmla="*/ 173 h 3007"/>
              <a:gd name="T84" fmla="*/ 3228 w 3604"/>
              <a:gd name="T85" fmla="*/ 467 h 3007"/>
              <a:gd name="T86" fmla="*/ 3159 w 3604"/>
              <a:gd name="T87" fmla="*/ 789 h 3007"/>
              <a:gd name="T88" fmla="*/ 2921 w 3604"/>
              <a:gd name="T89" fmla="*/ 1002 h 3007"/>
              <a:gd name="T90" fmla="*/ 2587 w 3604"/>
              <a:gd name="T91" fmla="*/ 1035 h 3007"/>
              <a:gd name="T92" fmla="*/ 2411 w 3604"/>
              <a:gd name="T93" fmla="*/ 770 h 3007"/>
              <a:gd name="T94" fmla="*/ 2175 w 3604"/>
              <a:gd name="T95" fmla="*/ 516 h 3007"/>
              <a:gd name="T96" fmla="*/ 2293 w 3604"/>
              <a:gd name="T97" fmla="*/ 192 h 3007"/>
              <a:gd name="T98" fmla="*/ 2582 w 3604"/>
              <a:gd name="T99" fmla="*/ 13 h 3007"/>
              <a:gd name="T100" fmla="*/ 1069 w 3604"/>
              <a:gd name="T101" fmla="*/ 27 h 3007"/>
              <a:gd name="T102" fmla="*/ 1328 w 3604"/>
              <a:gd name="T103" fmla="*/ 214 h 3007"/>
              <a:gd name="T104" fmla="*/ 1429 w 3604"/>
              <a:gd name="T105" fmla="*/ 524 h 3007"/>
              <a:gd name="T106" fmla="*/ 1267 w 3604"/>
              <a:gd name="T107" fmla="*/ 735 h 3007"/>
              <a:gd name="T108" fmla="*/ 1096 w 3604"/>
              <a:gd name="T109" fmla="*/ 1011 h 3007"/>
              <a:gd name="T110" fmla="*/ 787 w 3604"/>
              <a:gd name="T111" fmla="*/ 1036 h 3007"/>
              <a:gd name="T112" fmla="*/ 508 w 3604"/>
              <a:gd name="T113" fmla="*/ 876 h 3007"/>
              <a:gd name="T114" fmla="*/ 375 w 3604"/>
              <a:gd name="T115" fmla="*/ 581 h 3007"/>
              <a:gd name="T116" fmla="*/ 445 w 3604"/>
              <a:gd name="T117" fmla="*/ 259 h 3007"/>
              <a:gd name="T118" fmla="*/ 683 w 3604"/>
              <a:gd name="T119" fmla="*/ 46 h 3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4" h="3007">
                <a:moveTo>
                  <a:pt x="1604" y="1624"/>
                </a:moveTo>
                <a:lnTo>
                  <a:pt x="2053" y="1624"/>
                </a:lnTo>
                <a:lnTo>
                  <a:pt x="2122" y="1629"/>
                </a:lnTo>
                <a:lnTo>
                  <a:pt x="2189" y="1639"/>
                </a:lnTo>
                <a:lnTo>
                  <a:pt x="2253" y="1655"/>
                </a:lnTo>
                <a:lnTo>
                  <a:pt x="2315" y="1678"/>
                </a:lnTo>
                <a:lnTo>
                  <a:pt x="2375" y="1706"/>
                </a:lnTo>
                <a:lnTo>
                  <a:pt x="2430" y="1740"/>
                </a:lnTo>
                <a:lnTo>
                  <a:pt x="2483" y="1778"/>
                </a:lnTo>
                <a:lnTo>
                  <a:pt x="2531" y="1822"/>
                </a:lnTo>
                <a:lnTo>
                  <a:pt x="2574" y="1869"/>
                </a:lnTo>
                <a:lnTo>
                  <a:pt x="2613" y="1921"/>
                </a:lnTo>
                <a:lnTo>
                  <a:pt x="2647" y="1977"/>
                </a:lnTo>
                <a:lnTo>
                  <a:pt x="2676" y="2035"/>
                </a:lnTo>
                <a:lnTo>
                  <a:pt x="2698" y="2097"/>
                </a:lnTo>
                <a:lnTo>
                  <a:pt x="2715" y="2161"/>
                </a:lnTo>
                <a:lnTo>
                  <a:pt x="2726" y="2227"/>
                </a:lnTo>
                <a:lnTo>
                  <a:pt x="2729" y="2297"/>
                </a:lnTo>
                <a:lnTo>
                  <a:pt x="2729" y="2840"/>
                </a:lnTo>
                <a:lnTo>
                  <a:pt x="2725" y="2840"/>
                </a:lnTo>
                <a:lnTo>
                  <a:pt x="2691" y="2858"/>
                </a:lnTo>
                <a:lnTo>
                  <a:pt x="2684" y="2861"/>
                </a:lnTo>
                <a:lnTo>
                  <a:pt x="2673" y="2866"/>
                </a:lnTo>
                <a:lnTo>
                  <a:pt x="2655" y="2873"/>
                </a:lnTo>
                <a:lnTo>
                  <a:pt x="2633" y="2883"/>
                </a:lnTo>
                <a:lnTo>
                  <a:pt x="2605" y="2893"/>
                </a:lnTo>
                <a:lnTo>
                  <a:pt x="2573" y="2905"/>
                </a:lnTo>
                <a:lnTo>
                  <a:pt x="2535" y="2917"/>
                </a:lnTo>
                <a:lnTo>
                  <a:pt x="2491" y="2929"/>
                </a:lnTo>
                <a:lnTo>
                  <a:pt x="2444" y="2942"/>
                </a:lnTo>
                <a:lnTo>
                  <a:pt x="2391" y="2955"/>
                </a:lnTo>
                <a:lnTo>
                  <a:pt x="2332" y="2966"/>
                </a:lnTo>
                <a:lnTo>
                  <a:pt x="2270" y="2977"/>
                </a:lnTo>
                <a:lnTo>
                  <a:pt x="2202" y="2987"/>
                </a:lnTo>
                <a:lnTo>
                  <a:pt x="2130" y="2996"/>
                </a:lnTo>
                <a:lnTo>
                  <a:pt x="2054" y="3002"/>
                </a:lnTo>
                <a:lnTo>
                  <a:pt x="1972" y="3006"/>
                </a:lnTo>
                <a:lnTo>
                  <a:pt x="1887" y="3007"/>
                </a:lnTo>
                <a:lnTo>
                  <a:pt x="1808" y="3006"/>
                </a:lnTo>
                <a:lnTo>
                  <a:pt x="1727" y="3003"/>
                </a:lnTo>
                <a:lnTo>
                  <a:pt x="1643" y="2996"/>
                </a:lnTo>
                <a:lnTo>
                  <a:pt x="1556" y="2987"/>
                </a:lnTo>
                <a:lnTo>
                  <a:pt x="1465" y="2975"/>
                </a:lnTo>
                <a:lnTo>
                  <a:pt x="1371" y="2960"/>
                </a:lnTo>
                <a:lnTo>
                  <a:pt x="1274" y="2941"/>
                </a:lnTo>
                <a:lnTo>
                  <a:pt x="1175" y="2918"/>
                </a:lnTo>
                <a:lnTo>
                  <a:pt x="1072" y="2892"/>
                </a:lnTo>
                <a:lnTo>
                  <a:pt x="967" y="2860"/>
                </a:lnTo>
                <a:lnTo>
                  <a:pt x="929" y="2849"/>
                </a:lnTo>
                <a:lnTo>
                  <a:pt x="927" y="2840"/>
                </a:lnTo>
                <a:lnTo>
                  <a:pt x="927" y="2297"/>
                </a:lnTo>
                <a:lnTo>
                  <a:pt x="931" y="2227"/>
                </a:lnTo>
                <a:lnTo>
                  <a:pt x="941" y="2161"/>
                </a:lnTo>
                <a:lnTo>
                  <a:pt x="958" y="2097"/>
                </a:lnTo>
                <a:lnTo>
                  <a:pt x="981" y="2035"/>
                </a:lnTo>
                <a:lnTo>
                  <a:pt x="1009" y="1977"/>
                </a:lnTo>
                <a:lnTo>
                  <a:pt x="1043" y="1921"/>
                </a:lnTo>
                <a:lnTo>
                  <a:pt x="1082" y="1869"/>
                </a:lnTo>
                <a:lnTo>
                  <a:pt x="1126" y="1822"/>
                </a:lnTo>
                <a:lnTo>
                  <a:pt x="1174" y="1778"/>
                </a:lnTo>
                <a:lnTo>
                  <a:pt x="1226" y="1740"/>
                </a:lnTo>
                <a:lnTo>
                  <a:pt x="1282" y="1706"/>
                </a:lnTo>
                <a:lnTo>
                  <a:pt x="1341" y="1678"/>
                </a:lnTo>
                <a:lnTo>
                  <a:pt x="1403" y="1655"/>
                </a:lnTo>
                <a:lnTo>
                  <a:pt x="1468" y="1639"/>
                </a:lnTo>
                <a:lnTo>
                  <a:pt x="1535" y="1629"/>
                </a:lnTo>
                <a:lnTo>
                  <a:pt x="1604" y="1624"/>
                </a:lnTo>
                <a:close/>
                <a:moveTo>
                  <a:pt x="2483" y="1084"/>
                </a:moveTo>
                <a:lnTo>
                  <a:pt x="2927" y="1084"/>
                </a:lnTo>
                <a:lnTo>
                  <a:pt x="2996" y="1087"/>
                </a:lnTo>
                <a:lnTo>
                  <a:pt x="3063" y="1097"/>
                </a:lnTo>
                <a:lnTo>
                  <a:pt x="3128" y="1114"/>
                </a:lnTo>
                <a:lnTo>
                  <a:pt x="3190" y="1137"/>
                </a:lnTo>
                <a:lnTo>
                  <a:pt x="3249" y="1165"/>
                </a:lnTo>
                <a:lnTo>
                  <a:pt x="3305" y="1198"/>
                </a:lnTo>
                <a:lnTo>
                  <a:pt x="3357" y="1237"/>
                </a:lnTo>
                <a:lnTo>
                  <a:pt x="3405" y="1281"/>
                </a:lnTo>
                <a:lnTo>
                  <a:pt x="3449" y="1328"/>
                </a:lnTo>
                <a:lnTo>
                  <a:pt x="3488" y="1380"/>
                </a:lnTo>
                <a:lnTo>
                  <a:pt x="3522" y="1436"/>
                </a:lnTo>
                <a:lnTo>
                  <a:pt x="3550" y="1494"/>
                </a:lnTo>
                <a:lnTo>
                  <a:pt x="3573" y="1555"/>
                </a:lnTo>
                <a:lnTo>
                  <a:pt x="3590" y="1620"/>
                </a:lnTo>
                <a:lnTo>
                  <a:pt x="3600" y="1686"/>
                </a:lnTo>
                <a:lnTo>
                  <a:pt x="3604" y="1755"/>
                </a:lnTo>
                <a:lnTo>
                  <a:pt x="3604" y="2299"/>
                </a:lnTo>
                <a:lnTo>
                  <a:pt x="3600" y="2299"/>
                </a:lnTo>
                <a:lnTo>
                  <a:pt x="3564" y="2316"/>
                </a:lnTo>
                <a:lnTo>
                  <a:pt x="3559" y="2320"/>
                </a:lnTo>
                <a:lnTo>
                  <a:pt x="3548" y="2325"/>
                </a:lnTo>
                <a:lnTo>
                  <a:pt x="3531" y="2332"/>
                </a:lnTo>
                <a:lnTo>
                  <a:pt x="3509" y="2342"/>
                </a:lnTo>
                <a:lnTo>
                  <a:pt x="3481" y="2351"/>
                </a:lnTo>
                <a:lnTo>
                  <a:pt x="3449" y="2363"/>
                </a:lnTo>
                <a:lnTo>
                  <a:pt x="3412" y="2376"/>
                </a:lnTo>
                <a:lnTo>
                  <a:pt x="3368" y="2388"/>
                </a:lnTo>
                <a:lnTo>
                  <a:pt x="3321" y="2401"/>
                </a:lnTo>
                <a:lnTo>
                  <a:pt x="3269" y="2413"/>
                </a:lnTo>
                <a:lnTo>
                  <a:pt x="3211" y="2425"/>
                </a:lnTo>
                <a:lnTo>
                  <a:pt x="3149" y="2436"/>
                </a:lnTo>
                <a:lnTo>
                  <a:pt x="3083" y="2446"/>
                </a:lnTo>
                <a:lnTo>
                  <a:pt x="3012" y="2454"/>
                </a:lnTo>
                <a:lnTo>
                  <a:pt x="2935" y="2460"/>
                </a:lnTo>
                <a:lnTo>
                  <a:pt x="2856" y="2465"/>
                </a:lnTo>
                <a:lnTo>
                  <a:pt x="2856" y="2297"/>
                </a:lnTo>
                <a:lnTo>
                  <a:pt x="2852" y="2226"/>
                </a:lnTo>
                <a:lnTo>
                  <a:pt x="2842" y="2156"/>
                </a:lnTo>
                <a:lnTo>
                  <a:pt x="2828" y="2089"/>
                </a:lnTo>
                <a:lnTo>
                  <a:pt x="2807" y="2023"/>
                </a:lnTo>
                <a:lnTo>
                  <a:pt x="2780" y="1960"/>
                </a:lnTo>
                <a:lnTo>
                  <a:pt x="2748" y="1901"/>
                </a:lnTo>
                <a:lnTo>
                  <a:pt x="2713" y="1844"/>
                </a:lnTo>
                <a:lnTo>
                  <a:pt x="2672" y="1790"/>
                </a:lnTo>
                <a:lnTo>
                  <a:pt x="2626" y="1741"/>
                </a:lnTo>
                <a:lnTo>
                  <a:pt x="2578" y="1695"/>
                </a:lnTo>
                <a:lnTo>
                  <a:pt x="2525" y="1653"/>
                </a:lnTo>
                <a:lnTo>
                  <a:pt x="2468" y="1616"/>
                </a:lnTo>
                <a:lnTo>
                  <a:pt x="2408" y="1584"/>
                </a:lnTo>
                <a:lnTo>
                  <a:pt x="2346" y="1556"/>
                </a:lnTo>
                <a:lnTo>
                  <a:pt x="2281" y="1534"/>
                </a:lnTo>
                <a:lnTo>
                  <a:pt x="2324" y="1489"/>
                </a:lnTo>
                <a:lnTo>
                  <a:pt x="2363" y="1440"/>
                </a:lnTo>
                <a:lnTo>
                  <a:pt x="2396" y="1387"/>
                </a:lnTo>
                <a:lnTo>
                  <a:pt x="2425" y="1332"/>
                </a:lnTo>
                <a:lnTo>
                  <a:pt x="2448" y="1274"/>
                </a:lnTo>
                <a:lnTo>
                  <a:pt x="2466" y="1213"/>
                </a:lnTo>
                <a:lnTo>
                  <a:pt x="2477" y="1149"/>
                </a:lnTo>
                <a:lnTo>
                  <a:pt x="2483" y="1084"/>
                </a:lnTo>
                <a:close/>
                <a:moveTo>
                  <a:pt x="677" y="1084"/>
                </a:moveTo>
                <a:lnTo>
                  <a:pt x="1125" y="1084"/>
                </a:lnTo>
                <a:lnTo>
                  <a:pt x="1175" y="1086"/>
                </a:lnTo>
                <a:lnTo>
                  <a:pt x="1180" y="1151"/>
                </a:lnTo>
                <a:lnTo>
                  <a:pt x="1191" y="1214"/>
                </a:lnTo>
                <a:lnTo>
                  <a:pt x="1209" y="1275"/>
                </a:lnTo>
                <a:lnTo>
                  <a:pt x="1232" y="1333"/>
                </a:lnTo>
                <a:lnTo>
                  <a:pt x="1261" y="1388"/>
                </a:lnTo>
                <a:lnTo>
                  <a:pt x="1294" y="1441"/>
                </a:lnTo>
                <a:lnTo>
                  <a:pt x="1333" y="1489"/>
                </a:lnTo>
                <a:lnTo>
                  <a:pt x="1375" y="1534"/>
                </a:lnTo>
                <a:lnTo>
                  <a:pt x="1311" y="1556"/>
                </a:lnTo>
                <a:lnTo>
                  <a:pt x="1248" y="1584"/>
                </a:lnTo>
                <a:lnTo>
                  <a:pt x="1188" y="1616"/>
                </a:lnTo>
                <a:lnTo>
                  <a:pt x="1133" y="1653"/>
                </a:lnTo>
                <a:lnTo>
                  <a:pt x="1080" y="1695"/>
                </a:lnTo>
                <a:lnTo>
                  <a:pt x="1030" y="1741"/>
                </a:lnTo>
                <a:lnTo>
                  <a:pt x="985" y="1790"/>
                </a:lnTo>
                <a:lnTo>
                  <a:pt x="945" y="1844"/>
                </a:lnTo>
                <a:lnTo>
                  <a:pt x="908" y="1901"/>
                </a:lnTo>
                <a:lnTo>
                  <a:pt x="877" y="1960"/>
                </a:lnTo>
                <a:lnTo>
                  <a:pt x="850" y="2023"/>
                </a:lnTo>
                <a:lnTo>
                  <a:pt x="829" y="2089"/>
                </a:lnTo>
                <a:lnTo>
                  <a:pt x="814" y="2156"/>
                </a:lnTo>
                <a:lnTo>
                  <a:pt x="805" y="2226"/>
                </a:lnTo>
                <a:lnTo>
                  <a:pt x="802" y="2297"/>
                </a:lnTo>
                <a:lnTo>
                  <a:pt x="802" y="2461"/>
                </a:lnTo>
                <a:lnTo>
                  <a:pt x="716" y="2455"/>
                </a:lnTo>
                <a:lnTo>
                  <a:pt x="629" y="2446"/>
                </a:lnTo>
                <a:lnTo>
                  <a:pt x="538" y="2434"/>
                </a:lnTo>
                <a:lnTo>
                  <a:pt x="444" y="2418"/>
                </a:lnTo>
                <a:lnTo>
                  <a:pt x="348" y="2400"/>
                </a:lnTo>
                <a:lnTo>
                  <a:pt x="248" y="2377"/>
                </a:lnTo>
                <a:lnTo>
                  <a:pt x="145" y="2350"/>
                </a:lnTo>
                <a:lnTo>
                  <a:pt x="39" y="2320"/>
                </a:lnTo>
                <a:lnTo>
                  <a:pt x="1" y="2307"/>
                </a:lnTo>
                <a:lnTo>
                  <a:pt x="0" y="2299"/>
                </a:lnTo>
                <a:lnTo>
                  <a:pt x="0" y="1755"/>
                </a:lnTo>
                <a:lnTo>
                  <a:pt x="3" y="1686"/>
                </a:lnTo>
                <a:lnTo>
                  <a:pt x="13" y="1620"/>
                </a:lnTo>
                <a:lnTo>
                  <a:pt x="31" y="1555"/>
                </a:lnTo>
                <a:lnTo>
                  <a:pt x="53" y="1494"/>
                </a:lnTo>
                <a:lnTo>
                  <a:pt x="82" y="1436"/>
                </a:lnTo>
                <a:lnTo>
                  <a:pt x="115" y="1380"/>
                </a:lnTo>
                <a:lnTo>
                  <a:pt x="155" y="1328"/>
                </a:lnTo>
                <a:lnTo>
                  <a:pt x="198" y="1281"/>
                </a:lnTo>
                <a:lnTo>
                  <a:pt x="247" y="1237"/>
                </a:lnTo>
                <a:lnTo>
                  <a:pt x="299" y="1198"/>
                </a:lnTo>
                <a:lnTo>
                  <a:pt x="354" y="1165"/>
                </a:lnTo>
                <a:lnTo>
                  <a:pt x="413" y="1137"/>
                </a:lnTo>
                <a:lnTo>
                  <a:pt x="476" y="1114"/>
                </a:lnTo>
                <a:lnTo>
                  <a:pt x="540" y="1097"/>
                </a:lnTo>
                <a:lnTo>
                  <a:pt x="608" y="1087"/>
                </a:lnTo>
                <a:lnTo>
                  <a:pt x="677" y="1084"/>
                </a:lnTo>
                <a:close/>
                <a:moveTo>
                  <a:pt x="1828" y="541"/>
                </a:moveTo>
                <a:lnTo>
                  <a:pt x="1886" y="544"/>
                </a:lnTo>
                <a:lnTo>
                  <a:pt x="1942" y="553"/>
                </a:lnTo>
                <a:lnTo>
                  <a:pt x="1995" y="568"/>
                </a:lnTo>
                <a:lnTo>
                  <a:pt x="2046" y="588"/>
                </a:lnTo>
                <a:lnTo>
                  <a:pt x="2095" y="613"/>
                </a:lnTo>
                <a:lnTo>
                  <a:pt x="2140" y="642"/>
                </a:lnTo>
                <a:lnTo>
                  <a:pt x="2182" y="676"/>
                </a:lnTo>
                <a:lnTo>
                  <a:pt x="2221" y="714"/>
                </a:lnTo>
                <a:lnTo>
                  <a:pt x="2254" y="756"/>
                </a:lnTo>
                <a:lnTo>
                  <a:pt x="2284" y="801"/>
                </a:lnTo>
                <a:lnTo>
                  <a:pt x="2310" y="848"/>
                </a:lnTo>
                <a:lnTo>
                  <a:pt x="2330" y="900"/>
                </a:lnTo>
                <a:lnTo>
                  <a:pt x="2345" y="952"/>
                </a:lnTo>
                <a:lnTo>
                  <a:pt x="2354" y="1008"/>
                </a:lnTo>
                <a:lnTo>
                  <a:pt x="2357" y="1065"/>
                </a:lnTo>
                <a:lnTo>
                  <a:pt x="2354" y="1123"/>
                </a:lnTo>
                <a:lnTo>
                  <a:pt x="2345" y="1177"/>
                </a:lnTo>
                <a:lnTo>
                  <a:pt x="2330" y="1230"/>
                </a:lnTo>
                <a:lnTo>
                  <a:pt x="2310" y="1282"/>
                </a:lnTo>
                <a:lnTo>
                  <a:pt x="2284" y="1330"/>
                </a:lnTo>
                <a:lnTo>
                  <a:pt x="2254" y="1374"/>
                </a:lnTo>
                <a:lnTo>
                  <a:pt x="2221" y="1416"/>
                </a:lnTo>
                <a:lnTo>
                  <a:pt x="2182" y="1454"/>
                </a:lnTo>
                <a:lnTo>
                  <a:pt x="2140" y="1488"/>
                </a:lnTo>
                <a:lnTo>
                  <a:pt x="2095" y="1518"/>
                </a:lnTo>
                <a:lnTo>
                  <a:pt x="2046" y="1542"/>
                </a:lnTo>
                <a:lnTo>
                  <a:pt x="1995" y="1563"/>
                </a:lnTo>
                <a:lnTo>
                  <a:pt x="1942" y="1577"/>
                </a:lnTo>
                <a:lnTo>
                  <a:pt x="1886" y="1586"/>
                </a:lnTo>
                <a:lnTo>
                  <a:pt x="1828" y="1589"/>
                </a:lnTo>
                <a:lnTo>
                  <a:pt x="1771" y="1586"/>
                </a:lnTo>
                <a:lnTo>
                  <a:pt x="1715" y="1577"/>
                </a:lnTo>
                <a:lnTo>
                  <a:pt x="1661" y="1563"/>
                </a:lnTo>
                <a:lnTo>
                  <a:pt x="1610" y="1542"/>
                </a:lnTo>
                <a:lnTo>
                  <a:pt x="1561" y="1518"/>
                </a:lnTo>
                <a:lnTo>
                  <a:pt x="1516" y="1488"/>
                </a:lnTo>
                <a:lnTo>
                  <a:pt x="1474" y="1454"/>
                </a:lnTo>
                <a:lnTo>
                  <a:pt x="1436" y="1416"/>
                </a:lnTo>
                <a:lnTo>
                  <a:pt x="1402" y="1375"/>
                </a:lnTo>
                <a:lnTo>
                  <a:pt x="1372" y="1330"/>
                </a:lnTo>
                <a:lnTo>
                  <a:pt x="1346" y="1282"/>
                </a:lnTo>
                <a:lnTo>
                  <a:pt x="1327" y="1231"/>
                </a:lnTo>
                <a:lnTo>
                  <a:pt x="1312" y="1177"/>
                </a:lnTo>
                <a:lnTo>
                  <a:pt x="1303" y="1123"/>
                </a:lnTo>
                <a:lnTo>
                  <a:pt x="1300" y="1065"/>
                </a:lnTo>
                <a:lnTo>
                  <a:pt x="1303" y="1008"/>
                </a:lnTo>
                <a:lnTo>
                  <a:pt x="1312" y="952"/>
                </a:lnTo>
                <a:lnTo>
                  <a:pt x="1327" y="900"/>
                </a:lnTo>
                <a:lnTo>
                  <a:pt x="1346" y="849"/>
                </a:lnTo>
                <a:lnTo>
                  <a:pt x="1372" y="801"/>
                </a:lnTo>
                <a:lnTo>
                  <a:pt x="1402" y="756"/>
                </a:lnTo>
                <a:lnTo>
                  <a:pt x="1436" y="714"/>
                </a:lnTo>
                <a:lnTo>
                  <a:pt x="1474" y="676"/>
                </a:lnTo>
                <a:lnTo>
                  <a:pt x="1516" y="642"/>
                </a:lnTo>
                <a:lnTo>
                  <a:pt x="1561" y="613"/>
                </a:lnTo>
                <a:lnTo>
                  <a:pt x="1610" y="588"/>
                </a:lnTo>
                <a:lnTo>
                  <a:pt x="1661" y="568"/>
                </a:lnTo>
                <a:lnTo>
                  <a:pt x="1715" y="553"/>
                </a:lnTo>
                <a:lnTo>
                  <a:pt x="1771" y="544"/>
                </a:lnTo>
                <a:lnTo>
                  <a:pt x="1828" y="541"/>
                </a:lnTo>
                <a:close/>
                <a:moveTo>
                  <a:pt x="2703" y="0"/>
                </a:moveTo>
                <a:lnTo>
                  <a:pt x="2760" y="2"/>
                </a:lnTo>
                <a:lnTo>
                  <a:pt x="2816" y="12"/>
                </a:lnTo>
                <a:lnTo>
                  <a:pt x="2870" y="27"/>
                </a:lnTo>
                <a:lnTo>
                  <a:pt x="2921" y="46"/>
                </a:lnTo>
                <a:lnTo>
                  <a:pt x="2970" y="72"/>
                </a:lnTo>
                <a:lnTo>
                  <a:pt x="3015" y="101"/>
                </a:lnTo>
                <a:lnTo>
                  <a:pt x="3057" y="135"/>
                </a:lnTo>
                <a:lnTo>
                  <a:pt x="3095" y="173"/>
                </a:lnTo>
                <a:lnTo>
                  <a:pt x="3129" y="214"/>
                </a:lnTo>
                <a:lnTo>
                  <a:pt x="3159" y="259"/>
                </a:lnTo>
                <a:lnTo>
                  <a:pt x="3185" y="308"/>
                </a:lnTo>
                <a:lnTo>
                  <a:pt x="3204" y="358"/>
                </a:lnTo>
                <a:lnTo>
                  <a:pt x="3219" y="411"/>
                </a:lnTo>
                <a:lnTo>
                  <a:pt x="3228" y="467"/>
                </a:lnTo>
                <a:lnTo>
                  <a:pt x="3231" y="524"/>
                </a:lnTo>
                <a:lnTo>
                  <a:pt x="3228" y="581"/>
                </a:lnTo>
                <a:lnTo>
                  <a:pt x="3219" y="636"/>
                </a:lnTo>
                <a:lnTo>
                  <a:pt x="3204" y="690"/>
                </a:lnTo>
                <a:lnTo>
                  <a:pt x="3185" y="740"/>
                </a:lnTo>
                <a:lnTo>
                  <a:pt x="3159" y="789"/>
                </a:lnTo>
                <a:lnTo>
                  <a:pt x="3129" y="834"/>
                </a:lnTo>
                <a:lnTo>
                  <a:pt x="3095" y="876"/>
                </a:lnTo>
                <a:lnTo>
                  <a:pt x="3057" y="913"/>
                </a:lnTo>
                <a:lnTo>
                  <a:pt x="3015" y="947"/>
                </a:lnTo>
                <a:lnTo>
                  <a:pt x="2970" y="977"/>
                </a:lnTo>
                <a:lnTo>
                  <a:pt x="2921" y="1002"/>
                </a:lnTo>
                <a:lnTo>
                  <a:pt x="2870" y="1022"/>
                </a:lnTo>
                <a:lnTo>
                  <a:pt x="2816" y="1036"/>
                </a:lnTo>
                <a:lnTo>
                  <a:pt x="2760" y="1045"/>
                </a:lnTo>
                <a:lnTo>
                  <a:pt x="2703" y="1048"/>
                </a:lnTo>
                <a:lnTo>
                  <a:pt x="2644" y="1045"/>
                </a:lnTo>
                <a:lnTo>
                  <a:pt x="2587" y="1035"/>
                </a:lnTo>
                <a:lnTo>
                  <a:pt x="2531" y="1019"/>
                </a:lnTo>
                <a:lnTo>
                  <a:pt x="2479" y="999"/>
                </a:lnTo>
                <a:lnTo>
                  <a:pt x="2470" y="938"/>
                </a:lnTo>
                <a:lnTo>
                  <a:pt x="2456" y="880"/>
                </a:lnTo>
                <a:lnTo>
                  <a:pt x="2436" y="824"/>
                </a:lnTo>
                <a:lnTo>
                  <a:pt x="2411" y="770"/>
                </a:lnTo>
                <a:lnTo>
                  <a:pt x="2382" y="720"/>
                </a:lnTo>
                <a:lnTo>
                  <a:pt x="2347" y="672"/>
                </a:lnTo>
                <a:lnTo>
                  <a:pt x="2310" y="627"/>
                </a:lnTo>
                <a:lnTo>
                  <a:pt x="2269" y="587"/>
                </a:lnTo>
                <a:lnTo>
                  <a:pt x="2223" y="549"/>
                </a:lnTo>
                <a:lnTo>
                  <a:pt x="2175" y="516"/>
                </a:lnTo>
                <a:lnTo>
                  <a:pt x="2179" y="456"/>
                </a:lnTo>
                <a:lnTo>
                  <a:pt x="2190" y="398"/>
                </a:lnTo>
                <a:lnTo>
                  <a:pt x="2208" y="342"/>
                </a:lnTo>
                <a:lnTo>
                  <a:pt x="2231" y="289"/>
                </a:lnTo>
                <a:lnTo>
                  <a:pt x="2260" y="239"/>
                </a:lnTo>
                <a:lnTo>
                  <a:pt x="2293" y="192"/>
                </a:lnTo>
                <a:lnTo>
                  <a:pt x="2332" y="151"/>
                </a:lnTo>
                <a:lnTo>
                  <a:pt x="2375" y="113"/>
                </a:lnTo>
                <a:lnTo>
                  <a:pt x="2422" y="80"/>
                </a:lnTo>
                <a:lnTo>
                  <a:pt x="2473" y="52"/>
                </a:lnTo>
                <a:lnTo>
                  <a:pt x="2526" y="30"/>
                </a:lnTo>
                <a:lnTo>
                  <a:pt x="2582" y="13"/>
                </a:lnTo>
                <a:lnTo>
                  <a:pt x="2642" y="4"/>
                </a:lnTo>
                <a:lnTo>
                  <a:pt x="2703" y="0"/>
                </a:lnTo>
                <a:close/>
                <a:moveTo>
                  <a:pt x="901" y="0"/>
                </a:moveTo>
                <a:lnTo>
                  <a:pt x="959" y="2"/>
                </a:lnTo>
                <a:lnTo>
                  <a:pt x="1014" y="12"/>
                </a:lnTo>
                <a:lnTo>
                  <a:pt x="1069" y="27"/>
                </a:lnTo>
                <a:lnTo>
                  <a:pt x="1119" y="46"/>
                </a:lnTo>
                <a:lnTo>
                  <a:pt x="1168" y="72"/>
                </a:lnTo>
                <a:lnTo>
                  <a:pt x="1214" y="101"/>
                </a:lnTo>
                <a:lnTo>
                  <a:pt x="1256" y="135"/>
                </a:lnTo>
                <a:lnTo>
                  <a:pt x="1293" y="173"/>
                </a:lnTo>
                <a:lnTo>
                  <a:pt x="1328" y="214"/>
                </a:lnTo>
                <a:lnTo>
                  <a:pt x="1358" y="259"/>
                </a:lnTo>
                <a:lnTo>
                  <a:pt x="1383" y="308"/>
                </a:lnTo>
                <a:lnTo>
                  <a:pt x="1403" y="358"/>
                </a:lnTo>
                <a:lnTo>
                  <a:pt x="1417" y="412"/>
                </a:lnTo>
                <a:lnTo>
                  <a:pt x="1426" y="467"/>
                </a:lnTo>
                <a:lnTo>
                  <a:pt x="1429" y="524"/>
                </a:lnTo>
                <a:lnTo>
                  <a:pt x="1429" y="538"/>
                </a:lnTo>
                <a:lnTo>
                  <a:pt x="1428" y="554"/>
                </a:lnTo>
                <a:lnTo>
                  <a:pt x="1382" y="593"/>
                </a:lnTo>
                <a:lnTo>
                  <a:pt x="1339" y="636"/>
                </a:lnTo>
                <a:lnTo>
                  <a:pt x="1300" y="684"/>
                </a:lnTo>
                <a:lnTo>
                  <a:pt x="1267" y="735"/>
                </a:lnTo>
                <a:lnTo>
                  <a:pt x="1237" y="789"/>
                </a:lnTo>
                <a:lnTo>
                  <a:pt x="1214" y="846"/>
                </a:lnTo>
                <a:lnTo>
                  <a:pt x="1195" y="905"/>
                </a:lnTo>
                <a:lnTo>
                  <a:pt x="1183" y="967"/>
                </a:lnTo>
                <a:lnTo>
                  <a:pt x="1140" y="991"/>
                </a:lnTo>
                <a:lnTo>
                  <a:pt x="1096" y="1011"/>
                </a:lnTo>
                <a:lnTo>
                  <a:pt x="1050" y="1027"/>
                </a:lnTo>
                <a:lnTo>
                  <a:pt x="1002" y="1038"/>
                </a:lnTo>
                <a:lnTo>
                  <a:pt x="952" y="1046"/>
                </a:lnTo>
                <a:lnTo>
                  <a:pt x="901" y="1048"/>
                </a:lnTo>
                <a:lnTo>
                  <a:pt x="844" y="1045"/>
                </a:lnTo>
                <a:lnTo>
                  <a:pt x="787" y="1036"/>
                </a:lnTo>
                <a:lnTo>
                  <a:pt x="734" y="1022"/>
                </a:lnTo>
                <a:lnTo>
                  <a:pt x="683" y="1002"/>
                </a:lnTo>
                <a:lnTo>
                  <a:pt x="634" y="977"/>
                </a:lnTo>
                <a:lnTo>
                  <a:pt x="589" y="947"/>
                </a:lnTo>
                <a:lnTo>
                  <a:pt x="547" y="913"/>
                </a:lnTo>
                <a:lnTo>
                  <a:pt x="508" y="876"/>
                </a:lnTo>
                <a:lnTo>
                  <a:pt x="474" y="834"/>
                </a:lnTo>
                <a:lnTo>
                  <a:pt x="445" y="789"/>
                </a:lnTo>
                <a:lnTo>
                  <a:pt x="420" y="740"/>
                </a:lnTo>
                <a:lnTo>
                  <a:pt x="400" y="690"/>
                </a:lnTo>
                <a:lnTo>
                  <a:pt x="384" y="636"/>
                </a:lnTo>
                <a:lnTo>
                  <a:pt x="375" y="581"/>
                </a:lnTo>
                <a:lnTo>
                  <a:pt x="372" y="524"/>
                </a:lnTo>
                <a:lnTo>
                  <a:pt x="375" y="467"/>
                </a:lnTo>
                <a:lnTo>
                  <a:pt x="384" y="412"/>
                </a:lnTo>
                <a:lnTo>
                  <a:pt x="400" y="358"/>
                </a:lnTo>
                <a:lnTo>
                  <a:pt x="420" y="308"/>
                </a:lnTo>
                <a:lnTo>
                  <a:pt x="445" y="259"/>
                </a:lnTo>
                <a:lnTo>
                  <a:pt x="474" y="214"/>
                </a:lnTo>
                <a:lnTo>
                  <a:pt x="508" y="173"/>
                </a:lnTo>
                <a:lnTo>
                  <a:pt x="547" y="135"/>
                </a:lnTo>
                <a:lnTo>
                  <a:pt x="589" y="101"/>
                </a:lnTo>
                <a:lnTo>
                  <a:pt x="634" y="72"/>
                </a:lnTo>
                <a:lnTo>
                  <a:pt x="683" y="46"/>
                </a:lnTo>
                <a:lnTo>
                  <a:pt x="734" y="27"/>
                </a:lnTo>
                <a:lnTo>
                  <a:pt x="787" y="12"/>
                </a:lnTo>
                <a:lnTo>
                  <a:pt x="844" y="2"/>
                </a:lnTo>
                <a:lnTo>
                  <a:pt x="901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516811F6-7DDB-48C7-8168-48819AE236A7}"/>
              </a:ext>
            </a:extLst>
          </p:cNvPr>
          <p:cNvSpPr txBox="1"/>
          <p:nvPr/>
        </p:nvSpPr>
        <p:spPr>
          <a:xfrm>
            <a:off x="5973162" y="3946847"/>
            <a:ext cx="285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fr-FR" sz="900" b="1" dirty="0">
                <a:latin typeface="Work Sans" panose="00000500000000000000" pitchFamily="2" charset="0"/>
              </a:rPr>
              <a:t>Service gestion BIATSS </a:t>
            </a:r>
            <a:r>
              <a:rPr lang="fr-FR" sz="900" dirty="0">
                <a:latin typeface="Work Sans" panose="00000500000000000000" pitchFamily="2" charset="0"/>
              </a:rPr>
              <a:t>: prise en charge du candidat retenu</a:t>
            </a:r>
            <a:endParaRPr lang="fr-FR" sz="900" dirty="0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129DC392-D096-4473-9E79-B7E7D4F8DA9C}"/>
              </a:ext>
            </a:extLst>
          </p:cNvPr>
          <p:cNvSpPr txBox="1"/>
          <p:nvPr/>
        </p:nvSpPr>
        <p:spPr>
          <a:xfrm>
            <a:off x="5973162" y="2719026"/>
            <a:ext cx="2851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fr-FR" sz="900" b="1" dirty="0">
                <a:latin typeface="Work Sans" panose="00000500000000000000" pitchFamily="2" charset="0"/>
              </a:rPr>
              <a:t>Antennes financières : </a:t>
            </a:r>
            <a:r>
              <a:rPr lang="fr-FR" sz="900" dirty="0">
                <a:latin typeface="Work Sans" panose="00000500000000000000" pitchFamily="2" charset="0"/>
              </a:rPr>
              <a:t>complétion des demandes d’autorisation de recrutement</a:t>
            </a:r>
          </a:p>
          <a:p>
            <a:endParaRPr lang="fr-FR" sz="900" dirty="0"/>
          </a:p>
        </p:txBody>
      </p:sp>
      <p:grpSp>
        <p:nvGrpSpPr>
          <p:cNvPr id="79" name="Group 10">
            <a:extLst>
              <a:ext uri="{FF2B5EF4-FFF2-40B4-BE49-F238E27FC236}">
                <a16:creationId xmlns:a16="http://schemas.microsoft.com/office/drawing/2014/main" id="{37D07F8F-8D59-4EC1-8327-10375ECD4506}"/>
              </a:ext>
            </a:extLst>
          </p:cNvPr>
          <p:cNvGrpSpPr/>
          <p:nvPr/>
        </p:nvGrpSpPr>
        <p:grpSpPr>
          <a:xfrm>
            <a:off x="5719557" y="2778309"/>
            <a:ext cx="205979" cy="228601"/>
            <a:chOff x="6397625" y="2095500"/>
            <a:chExt cx="274638" cy="304801"/>
          </a:xfrm>
          <a:solidFill>
            <a:schemeClr val="tx1"/>
          </a:solidFill>
        </p:grpSpPr>
        <p:sp>
          <p:nvSpPr>
            <p:cNvPr id="80" name="Freeform 487">
              <a:extLst>
                <a:ext uri="{FF2B5EF4-FFF2-40B4-BE49-F238E27FC236}">
                  <a16:creationId xmlns:a16="http://schemas.microsoft.com/office/drawing/2014/main" id="{BAA1CE9F-8C3D-4FC4-B67E-7AE9F2041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625" y="2095500"/>
              <a:ext cx="190500" cy="254000"/>
            </a:xfrm>
            <a:custGeom>
              <a:avLst/>
              <a:gdLst>
                <a:gd name="T0" fmla="*/ 1298 w 2163"/>
                <a:gd name="T1" fmla="*/ 17 h 2873"/>
                <a:gd name="T2" fmla="*/ 1398 w 2163"/>
                <a:gd name="T3" fmla="*/ 61 h 2873"/>
                <a:gd name="T4" fmla="*/ 1452 w 2163"/>
                <a:gd name="T5" fmla="*/ 104 h 2873"/>
                <a:gd name="T6" fmla="*/ 1513 w 2163"/>
                <a:gd name="T7" fmla="*/ 114 h 2873"/>
                <a:gd name="T8" fmla="*/ 1677 w 2163"/>
                <a:gd name="T9" fmla="*/ 153 h 2873"/>
                <a:gd name="T10" fmla="*/ 1795 w 2163"/>
                <a:gd name="T11" fmla="*/ 259 h 2873"/>
                <a:gd name="T12" fmla="*/ 1872 w 2163"/>
                <a:gd name="T13" fmla="*/ 420 h 2873"/>
                <a:gd name="T14" fmla="*/ 1911 w 2163"/>
                <a:gd name="T15" fmla="*/ 624 h 2873"/>
                <a:gd name="T16" fmla="*/ 1916 w 2163"/>
                <a:gd name="T17" fmla="*/ 855 h 2873"/>
                <a:gd name="T18" fmla="*/ 1903 w 2163"/>
                <a:gd name="T19" fmla="*/ 1094 h 2873"/>
                <a:gd name="T20" fmla="*/ 1924 w 2163"/>
                <a:gd name="T21" fmla="*/ 1276 h 2873"/>
                <a:gd name="T22" fmla="*/ 1975 w 2163"/>
                <a:gd name="T23" fmla="*/ 1401 h 2873"/>
                <a:gd name="T24" fmla="*/ 2037 w 2163"/>
                <a:gd name="T25" fmla="*/ 1477 h 2873"/>
                <a:gd name="T26" fmla="*/ 2092 w 2163"/>
                <a:gd name="T27" fmla="*/ 1517 h 2873"/>
                <a:gd name="T28" fmla="*/ 2123 w 2163"/>
                <a:gd name="T29" fmla="*/ 1531 h 2873"/>
                <a:gd name="T30" fmla="*/ 2012 w 2163"/>
                <a:gd name="T31" fmla="*/ 1612 h 2873"/>
                <a:gd name="T32" fmla="*/ 1840 w 2163"/>
                <a:gd name="T33" fmla="*/ 1674 h 2873"/>
                <a:gd name="T34" fmla="*/ 1680 w 2163"/>
                <a:gd name="T35" fmla="*/ 1700 h 2873"/>
                <a:gd name="T36" fmla="*/ 1578 w 2163"/>
                <a:gd name="T37" fmla="*/ 1705 h 2873"/>
                <a:gd name="T38" fmla="*/ 1564 w 2163"/>
                <a:gd name="T39" fmla="*/ 1833 h 2873"/>
                <a:gd name="T40" fmla="*/ 1692 w 2163"/>
                <a:gd name="T41" fmla="*/ 1927 h 2873"/>
                <a:gd name="T42" fmla="*/ 2051 w 2163"/>
                <a:gd name="T43" fmla="*/ 2228 h 2873"/>
                <a:gd name="T44" fmla="*/ 1870 w 2163"/>
                <a:gd name="T45" fmla="*/ 2413 h 2873"/>
                <a:gd name="T46" fmla="*/ 1760 w 2163"/>
                <a:gd name="T47" fmla="*/ 2650 h 2873"/>
                <a:gd name="T48" fmla="*/ 1733 w 2163"/>
                <a:gd name="T49" fmla="*/ 2873 h 2873"/>
                <a:gd name="T50" fmla="*/ 5 w 2163"/>
                <a:gd name="T51" fmla="*/ 2851 h 2873"/>
                <a:gd name="T52" fmla="*/ 78 w 2163"/>
                <a:gd name="T53" fmla="*/ 2406 h 2873"/>
                <a:gd name="T54" fmla="*/ 167 w 2163"/>
                <a:gd name="T55" fmla="*/ 2252 h 2873"/>
                <a:gd name="T56" fmla="*/ 686 w 2163"/>
                <a:gd name="T57" fmla="*/ 1970 h 2873"/>
                <a:gd name="T58" fmla="*/ 1229 w 2163"/>
                <a:gd name="T59" fmla="*/ 2807 h 2873"/>
                <a:gd name="T60" fmla="*/ 767 w 2163"/>
                <a:gd name="T61" fmla="*/ 1704 h 2873"/>
                <a:gd name="T62" fmla="*/ 566 w 2163"/>
                <a:gd name="T63" fmla="*/ 1666 h 2873"/>
                <a:gd name="T64" fmla="*/ 434 w 2163"/>
                <a:gd name="T65" fmla="*/ 1610 h 2873"/>
                <a:gd name="T66" fmla="*/ 357 w 2163"/>
                <a:gd name="T67" fmla="*/ 1556 h 2873"/>
                <a:gd name="T68" fmla="*/ 328 w 2163"/>
                <a:gd name="T69" fmla="*/ 1525 h 2873"/>
                <a:gd name="T70" fmla="*/ 337 w 2163"/>
                <a:gd name="T71" fmla="*/ 1523 h 2873"/>
                <a:gd name="T72" fmla="*/ 371 w 2163"/>
                <a:gd name="T73" fmla="*/ 1510 h 2873"/>
                <a:gd name="T74" fmla="*/ 423 w 2163"/>
                <a:gd name="T75" fmla="*/ 1472 h 2873"/>
                <a:gd name="T76" fmla="*/ 479 w 2163"/>
                <a:gd name="T77" fmla="*/ 1394 h 2873"/>
                <a:gd name="T78" fmla="*/ 527 w 2163"/>
                <a:gd name="T79" fmla="*/ 1262 h 2873"/>
                <a:gd name="T80" fmla="*/ 558 w 2163"/>
                <a:gd name="T81" fmla="*/ 1061 h 2873"/>
                <a:gd name="T82" fmla="*/ 562 w 2163"/>
                <a:gd name="T83" fmla="*/ 780 h 2873"/>
                <a:gd name="T84" fmla="*/ 588 w 2163"/>
                <a:gd name="T85" fmla="*/ 522 h 2873"/>
                <a:gd name="T86" fmla="*/ 647 w 2163"/>
                <a:gd name="T87" fmla="*/ 334 h 2873"/>
                <a:gd name="T88" fmla="*/ 727 w 2163"/>
                <a:gd name="T89" fmla="*/ 204 h 2873"/>
                <a:gd name="T90" fmla="*/ 816 w 2163"/>
                <a:gd name="T91" fmla="*/ 119 h 2873"/>
                <a:gd name="T92" fmla="*/ 899 w 2163"/>
                <a:gd name="T93" fmla="*/ 70 h 2873"/>
                <a:gd name="T94" fmla="*/ 966 w 2163"/>
                <a:gd name="T95" fmla="*/ 41 h 2873"/>
                <a:gd name="T96" fmla="*/ 1154 w 2163"/>
                <a:gd name="T97" fmla="*/ 0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3" h="2873">
                  <a:moveTo>
                    <a:pt x="1194" y="0"/>
                  </a:moveTo>
                  <a:lnTo>
                    <a:pt x="1231" y="4"/>
                  </a:lnTo>
                  <a:lnTo>
                    <a:pt x="1266" y="9"/>
                  </a:lnTo>
                  <a:lnTo>
                    <a:pt x="1298" y="17"/>
                  </a:lnTo>
                  <a:lnTo>
                    <a:pt x="1327" y="27"/>
                  </a:lnTo>
                  <a:lnTo>
                    <a:pt x="1352" y="37"/>
                  </a:lnTo>
                  <a:lnTo>
                    <a:pt x="1377" y="49"/>
                  </a:lnTo>
                  <a:lnTo>
                    <a:pt x="1398" y="61"/>
                  </a:lnTo>
                  <a:lnTo>
                    <a:pt x="1415" y="73"/>
                  </a:lnTo>
                  <a:lnTo>
                    <a:pt x="1430" y="85"/>
                  </a:lnTo>
                  <a:lnTo>
                    <a:pt x="1443" y="94"/>
                  </a:lnTo>
                  <a:lnTo>
                    <a:pt x="1452" y="104"/>
                  </a:lnTo>
                  <a:lnTo>
                    <a:pt x="1460" y="110"/>
                  </a:lnTo>
                  <a:lnTo>
                    <a:pt x="1464" y="115"/>
                  </a:lnTo>
                  <a:lnTo>
                    <a:pt x="1465" y="116"/>
                  </a:lnTo>
                  <a:lnTo>
                    <a:pt x="1513" y="114"/>
                  </a:lnTo>
                  <a:lnTo>
                    <a:pt x="1559" y="117"/>
                  </a:lnTo>
                  <a:lnTo>
                    <a:pt x="1602" y="125"/>
                  </a:lnTo>
                  <a:lnTo>
                    <a:pt x="1641" y="137"/>
                  </a:lnTo>
                  <a:lnTo>
                    <a:pt x="1677" y="153"/>
                  </a:lnTo>
                  <a:lnTo>
                    <a:pt x="1711" y="174"/>
                  </a:lnTo>
                  <a:lnTo>
                    <a:pt x="1742" y="199"/>
                  </a:lnTo>
                  <a:lnTo>
                    <a:pt x="1770" y="228"/>
                  </a:lnTo>
                  <a:lnTo>
                    <a:pt x="1795" y="259"/>
                  </a:lnTo>
                  <a:lnTo>
                    <a:pt x="1819" y="295"/>
                  </a:lnTo>
                  <a:lnTo>
                    <a:pt x="1840" y="334"/>
                  </a:lnTo>
                  <a:lnTo>
                    <a:pt x="1857" y="376"/>
                  </a:lnTo>
                  <a:lnTo>
                    <a:pt x="1872" y="420"/>
                  </a:lnTo>
                  <a:lnTo>
                    <a:pt x="1886" y="468"/>
                  </a:lnTo>
                  <a:lnTo>
                    <a:pt x="1896" y="517"/>
                  </a:lnTo>
                  <a:lnTo>
                    <a:pt x="1905" y="569"/>
                  </a:lnTo>
                  <a:lnTo>
                    <a:pt x="1911" y="624"/>
                  </a:lnTo>
                  <a:lnTo>
                    <a:pt x="1916" y="679"/>
                  </a:lnTo>
                  <a:lnTo>
                    <a:pt x="1918" y="736"/>
                  </a:lnTo>
                  <a:lnTo>
                    <a:pt x="1918" y="795"/>
                  </a:lnTo>
                  <a:lnTo>
                    <a:pt x="1916" y="855"/>
                  </a:lnTo>
                  <a:lnTo>
                    <a:pt x="1913" y="916"/>
                  </a:lnTo>
                  <a:lnTo>
                    <a:pt x="1908" y="978"/>
                  </a:lnTo>
                  <a:lnTo>
                    <a:pt x="1904" y="1038"/>
                  </a:lnTo>
                  <a:lnTo>
                    <a:pt x="1903" y="1094"/>
                  </a:lnTo>
                  <a:lnTo>
                    <a:pt x="1904" y="1146"/>
                  </a:lnTo>
                  <a:lnTo>
                    <a:pt x="1909" y="1193"/>
                  </a:lnTo>
                  <a:lnTo>
                    <a:pt x="1915" y="1236"/>
                  </a:lnTo>
                  <a:lnTo>
                    <a:pt x="1924" y="1276"/>
                  </a:lnTo>
                  <a:lnTo>
                    <a:pt x="1935" y="1312"/>
                  </a:lnTo>
                  <a:lnTo>
                    <a:pt x="1947" y="1345"/>
                  </a:lnTo>
                  <a:lnTo>
                    <a:pt x="1961" y="1374"/>
                  </a:lnTo>
                  <a:lnTo>
                    <a:pt x="1975" y="1401"/>
                  </a:lnTo>
                  <a:lnTo>
                    <a:pt x="1990" y="1424"/>
                  </a:lnTo>
                  <a:lnTo>
                    <a:pt x="2006" y="1445"/>
                  </a:lnTo>
                  <a:lnTo>
                    <a:pt x="2022" y="1463"/>
                  </a:lnTo>
                  <a:lnTo>
                    <a:pt x="2037" y="1477"/>
                  </a:lnTo>
                  <a:lnTo>
                    <a:pt x="2052" y="1491"/>
                  </a:lnTo>
                  <a:lnTo>
                    <a:pt x="2067" y="1502"/>
                  </a:lnTo>
                  <a:lnTo>
                    <a:pt x="2081" y="1511"/>
                  </a:lnTo>
                  <a:lnTo>
                    <a:pt x="2092" y="1517"/>
                  </a:lnTo>
                  <a:lnTo>
                    <a:pt x="2103" y="1523"/>
                  </a:lnTo>
                  <a:lnTo>
                    <a:pt x="2111" y="1527"/>
                  </a:lnTo>
                  <a:lnTo>
                    <a:pt x="2118" y="1530"/>
                  </a:lnTo>
                  <a:lnTo>
                    <a:pt x="2123" y="1531"/>
                  </a:lnTo>
                  <a:lnTo>
                    <a:pt x="2124" y="1532"/>
                  </a:lnTo>
                  <a:lnTo>
                    <a:pt x="2090" y="1563"/>
                  </a:lnTo>
                  <a:lnTo>
                    <a:pt x="2052" y="1589"/>
                  </a:lnTo>
                  <a:lnTo>
                    <a:pt x="2012" y="1612"/>
                  </a:lnTo>
                  <a:lnTo>
                    <a:pt x="1971" y="1632"/>
                  </a:lnTo>
                  <a:lnTo>
                    <a:pt x="1927" y="1649"/>
                  </a:lnTo>
                  <a:lnTo>
                    <a:pt x="1884" y="1663"/>
                  </a:lnTo>
                  <a:lnTo>
                    <a:pt x="1840" y="1674"/>
                  </a:lnTo>
                  <a:lnTo>
                    <a:pt x="1796" y="1684"/>
                  </a:lnTo>
                  <a:lnTo>
                    <a:pt x="1755" y="1690"/>
                  </a:lnTo>
                  <a:lnTo>
                    <a:pt x="1715" y="1695"/>
                  </a:lnTo>
                  <a:lnTo>
                    <a:pt x="1680" y="1700"/>
                  </a:lnTo>
                  <a:lnTo>
                    <a:pt x="1647" y="1702"/>
                  </a:lnTo>
                  <a:lnTo>
                    <a:pt x="1619" y="1704"/>
                  </a:lnTo>
                  <a:lnTo>
                    <a:pt x="1595" y="1704"/>
                  </a:lnTo>
                  <a:lnTo>
                    <a:pt x="1578" y="1705"/>
                  </a:lnTo>
                  <a:lnTo>
                    <a:pt x="1567" y="1705"/>
                  </a:lnTo>
                  <a:lnTo>
                    <a:pt x="1563" y="1705"/>
                  </a:lnTo>
                  <a:lnTo>
                    <a:pt x="1563" y="1825"/>
                  </a:lnTo>
                  <a:lnTo>
                    <a:pt x="1564" y="1833"/>
                  </a:lnTo>
                  <a:lnTo>
                    <a:pt x="1230" y="2807"/>
                  </a:lnTo>
                  <a:lnTo>
                    <a:pt x="1640" y="2304"/>
                  </a:lnTo>
                  <a:lnTo>
                    <a:pt x="1825" y="2319"/>
                  </a:lnTo>
                  <a:lnTo>
                    <a:pt x="1692" y="1927"/>
                  </a:lnTo>
                  <a:lnTo>
                    <a:pt x="1764" y="1965"/>
                  </a:lnTo>
                  <a:lnTo>
                    <a:pt x="2163" y="2162"/>
                  </a:lnTo>
                  <a:lnTo>
                    <a:pt x="2105" y="2192"/>
                  </a:lnTo>
                  <a:lnTo>
                    <a:pt x="2051" y="2228"/>
                  </a:lnTo>
                  <a:lnTo>
                    <a:pt x="2001" y="2269"/>
                  </a:lnTo>
                  <a:lnTo>
                    <a:pt x="1953" y="2313"/>
                  </a:lnTo>
                  <a:lnTo>
                    <a:pt x="1909" y="2362"/>
                  </a:lnTo>
                  <a:lnTo>
                    <a:pt x="1870" y="2413"/>
                  </a:lnTo>
                  <a:lnTo>
                    <a:pt x="1835" y="2468"/>
                  </a:lnTo>
                  <a:lnTo>
                    <a:pt x="1805" y="2526"/>
                  </a:lnTo>
                  <a:lnTo>
                    <a:pt x="1780" y="2587"/>
                  </a:lnTo>
                  <a:lnTo>
                    <a:pt x="1760" y="2650"/>
                  </a:lnTo>
                  <a:lnTo>
                    <a:pt x="1745" y="2715"/>
                  </a:lnTo>
                  <a:lnTo>
                    <a:pt x="1736" y="2783"/>
                  </a:lnTo>
                  <a:lnTo>
                    <a:pt x="1733" y="2852"/>
                  </a:lnTo>
                  <a:lnTo>
                    <a:pt x="1733" y="2873"/>
                  </a:lnTo>
                  <a:lnTo>
                    <a:pt x="43" y="2873"/>
                  </a:lnTo>
                  <a:lnTo>
                    <a:pt x="27" y="2870"/>
                  </a:lnTo>
                  <a:lnTo>
                    <a:pt x="15" y="2863"/>
                  </a:lnTo>
                  <a:lnTo>
                    <a:pt x="5" y="2851"/>
                  </a:lnTo>
                  <a:lnTo>
                    <a:pt x="0" y="2836"/>
                  </a:lnTo>
                  <a:lnTo>
                    <a:pt x="0" y="2821"/>
                  </a:lnTo>
                  <a:lnTo>
                    <a:pt x="67" y="2450"/>
                  </a:lnTo>
                  <a:lnTo>
                    <a:pt x="78" y="2406"/>
                  </a:lnTo>
                  <a:lnTo>
                    <a:pt x="94" y="2364"/>
                  </a:lnTo>
                  <a:lnTo>
                    <a:pt x="114" y="2324"/>
                  </a:lnTo>
                  <a:lnTo>
                    <a:pt x="139" y="2287"/>
                  </a:lnTo>
                  <a:lnTo>
                    <a:pt x="167" y="2252"/>
                  </a:lnTo>
                  <a:lnTo>
                    <a:pt x="200" y="2222"/>
                  </a:lnTo>
                  <a:lnTo>
                    <a:pt x="237" y="2195"/>
                  </a:lnTo>
                  <a:lnTo>
                    <a:pt x="276" y="2173"/>
                  </a:lnTo>
                  <a:lnTo>
                    <a:pt x="686" y="1970"/>
                  </a:lnTo>
                  <a:lnTo>
                    <a:pt x="770" y="1927"/>
                  </a:lnTo>
                  <a:lnTo>
                    <a:pt x="635" y="2319"/>
                  </a:lnTo>
                  <a:lnTo>
                    <a:pt x="821" y="2304"/>
                  </a:lnTo>
                  <a:lnTo>
                    <a:pt x="1229" y="2807"/>
                  </a:lnTo>
                  <a:lnTo>
                    <a:pt x="896" y="1832"/>
                  </a:lnTo>
                  <a:lnTo>
                    <a:pt x="896" y="1708"/>
                  </a:lnTo>
                  <a:lnTo>
                    <a:pt x="829" y="1707"/>
                  </a:lnTo>
                  <a:lnTo>
                    <a:pt x="767" y="1704"/>
                  </a:lnTo>
                  <a:lnTo>
                    <a:pt x="710" y="1697"/>
                  </a:lnTo>
                  <a:lnTo>
                    <a:pt x="658" y="1689"/>
                  </a:lnTo>
                  <a:lnTo>
                    <a:pt x="610" y="1678"/>
                  </a:lnTo>
                  <a:lnTo>
                    <a:pt x="566" y="1666"/>
                  </a:lnTo>
                  <a:lnTo>
                    <a:pt x="527" y="1653"/>
                  </a:lnTo>
                  <a:lnTo>
                    <a:pt x="493" y="1640"/>
                  </a:lnTo>
                  <a:lnTo>
                    <a:pt x="461" y="1625"/>
                  </a:lnTo>
                  <a:lnTo>
                    <a:pt x="434" y="1610"/>
                  </a:lnTo>
                  <a:lnTo>
                    <a:pt x="409" y="1595"/>
                  </a:lnTo>
                  <a:lnTo>
                    <a:pt x="388" y="1582"/>
                  </a:lnTo>
                  <a:lnTo>
                    <a:pt x="371" y="1568"/>
                  </a:lnTo>
                  <a:lnTo>
                    <a:pt x="357" y="1556"/>
                  </a:lnTo>
                  <a:lnTo>
                    <a:pt x="346" y="1545"/>
                  </a:lnTo>
                  <a:lnTo>
                    <a:pt x="338" y="1536"/>
                  </a:lnTo>
                  <a:lnTo>
                    <a:pt x="332" y="1530"/>
                  </a:lnTo>
                  <a:lnTo>
                    <a:pt x="328" y="1525"/>
                  </a:lnTo>
                  <a:lnTo>
                    <a:pt x="327" y="1524"/>
                  </a:lnTo>
                  <a:lnTo>
                    <a:pt x="328" y="1524"/>
                  </a:lnTo>
                  <a:lnTo>
                    <a:pt x="332" y="1524"/>
                  </a:lnTo>
                  <a:lnTo>
                    <a:pt x="337" y="1523"/>
                  </a:lnTo>
                  <a:lnTo>
                    <a:pt x="343" y="1522"/>
                  </a:lnTo>
                  <a:lnTo>
                    <a:pt x="351" y="1518"/>
                  </a:lnTo>
                  <a:lnTo>
                    <a:pt x="361" y="1515"/>
                  </a:lnTo>
                  <a:lnTo>
                    <a:pt x="371" y="1510"/>
                  </a:lnTo>
                  <a:lnTo>
                    <a:pt x="383" y="1504"/>
                  </a:lnTo>
                  <a:lnTo>
                    <a:pt x="396" y="1495"/>
                  </a:lnTo>
                  <a:lnTo>
                    <a:pt x="409" y="1485"/>
                  </a:lnTo>
                  <a:lnTo>
                    <a:pt x="423" y="1472"/>
                  </a:lnTo>
                  <a:lnTo>
                    <a:pt x="437" y="1456"/>
                  </a:lnTo>
                  <a:lnTo>
                    <a:pt x="450" y="1438"/>
                  </a:lnTo>
                  <a:lnTo>
                    <a:pt x="465" y="1418"/>
                  </a:lnTo>
                  <a:lnTo>
                    <a:pt x="479" y="1394"/>
                  </a:lnTo>
                  <a:lnTo>
                    <a:pt x="491" y="1367"/>
                  </a:lnTo>
                  <a:lnTo>
                    <a:pt x="504" y="1335"/>
                  </a:lnTo>
                  <a:lnTo>
                    <a:pt x="517" y="1301"/>
                  </a:lnTo>
                  <a:lnTo>
                    <a:pt x="527" y="1262"/>
                  </a:lnTo>
                  <a:lnTo>
                    <a:pt x="537" y="1218"/>
                  </a:lnTo>
                  <a:lnTo>
                    <a:pt x="546" y="1171"/>
                  </a:lnTo>
                  <a:lnTo>
                    <a:pt x="553" y="1118"/>
                  </a:lnTo>
                  <a:lnTo>
                    <a:pt x="558" y="1061"/>
                  </a:lnTo>
                  <a:lnTo>
                    <a:pt x="562" y="998"/>
                  </a:lnTo>
                  <a:lnTo>
                    <a:pt x="563" y="930"/>
                  </a:lnTo>
                  <a:lnTo>
                    <a:pt x="563" y="857"/>
                  </a:lnTo>
                  <a:lnTo>
                    <a:pt x="562" y="780"/>
                  </a:lnTo>
                  <a:lnTo>
                    <a:pt x="565" y="708"/>
                  </a:lnTo>
                  <a:lnTo>
                    <a:pt x="570" y="642"/>
                  </a:lnTo>
                  <a:lnTo>
                    <a:pt x="578" y="579"/>
                  </a:lnTo>
                  <a:lnTo>
                    <a:pt x="588" y="522"/>
                  </a:lnTo>
                  <a:lnTo>
                    <a:pt x="600" y="469"/>
                  </a:lnTo>
                  <a:lnTo>
                    <a:pt x="614" y="419"/>
                  </a:lnTo>
                  <a:lnTo>
                    <a:pt x="629" y="375"/>
                  </a:lnTo>
                  <a:lnTo>
                    <a:pt x="647" y="334"/>
                  </a:lnTo>
                  <a:lnTo>
                    <a:pt x="665" y="296"/>
                  </a:lnTo>
                  <a:lnTo>
                    <a:pt x="685" y="263"/>
                  </a:lnTo>
                  <a:lnTo>
                    <a:pt x="706" y="231"/>
                  </a:lnTo>
                  <a:lnTo>
                    <a:pt x="727" y="204"/>
                  </a:lnTo>
                  <a:lnTo>
                    <a:pt x="748" y="178"/>
                  </a:lnTo>
                  <a:lnTo>
                    <a:pt x="770" y="156"/>
                  </a:lnTo>
                  <a:lnTo>
                    <a:pt x="793" y="137"/>
                  </a:lnTo>
                  <a:lnTo>
                    <a:pt x="816" y="119"/>
                  </a:lnTo>
                  <a:lnTo>
                    <a:pt x="837" y="105"/>
                  </a:lnTo>
                  <a:lnTo>
                    <a:pt x="859" y="91"/>
                  </a:lnTo>
                  <a:lnTo>
                    <a:pt x="880" y="79"/>
                  </a:lnTo>
                  <a:lnTo>
                    <a:pt x="899" y="70"/>
                  </a:lnTo>
                  <a:lnTo>
                    <a:pt x="918" y="61"/>
                  </a:lnTo>
                  <a:lnTo>
                    <a:pt x="936" y="54"/>
                  </a:lnTo>
                  <a:lnTo>
                    <a:pt x="952" y="48"/>
                  </a:lnTo>
                  <a:lnTo>
                    <a:pt x="966" y="41"/>
                  </a:lnTo>
                  <a:lnTo>
                    <a:pt x="1018" y="25"/>
                  </a:lnTo>
                  <a:lnTo>
                    <a:pt x="1066" y="12"/>
                  </a:lnTo>
                  <a:lnTo>
                    <a:pt x="1111" y="5"/>
                  </a:lnTo>
                  <a:lnTo>
                    <a:pt x="1154" y="0"/>
                  </a:lnTo>
                  <a:lnTo>
                    <a:pt x="1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81" name="Freeform 488">
              <a:extLst>
                <a:ext uri="{FF2B5EF4-FFF2-40B4-BE49-F238E27FC236}">
                  <a16:creationId xmlns:a16="http://schemas.microsoft.com/office/drawing/2014/main" id="{0635BCF4-A215-478B-8E93-37DCB5280B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4313" y="2293938"/>
              <a:ext cx="107950" cy="106363"/>
            </a:xfrm>
            <a:custGeom>
              <a:avLst/>
              <a:gdLst>
                <a:gd name="T0" fmla="*/ 559 w 1212"/>
                <a:gd name="T1" fmla="*/ 199 h 1212"/>
                <a:gd name="T2" fmla="*/ 556 w 1212"/>
                <a:gd name="T3" fmla="*/ 266 h 1212"/>
                <a:gd name="T4" fmla="*/ 537 w 1212"/>
                <a:gd name="T5" fmla="*/ 291 h 1212"/>
                <a:gd name="T6" fmla="*/ 452 w 1212"/>
                <a:gd name="T7" fmla="*/ 337 h 1212"/>
                <a:gd name="T8" fmla="*/ 400 w 1212"/>
                <a:gd name="T9" fmla="*/ 427 h 1212"/>
                <a:gd name="T10" fmla="*/ 413 w 1212"/>
                <a:gd name="T11" fmla="*/ 539 h 1212"/>
                <a:gd name="T12" fmla="*/ 490 w 1212"/>
                <a:gd name="T13" fmla="*/ 616 h 1212"/>
                <a:gd name="T14" fmla="*/ 629 w 1212"/>
                <a:gd name="T15" fmla="*/ 679 h 1212"/>
                <a:gd name="T16" fmla="*/ 673 w 1212"/>
                <a:gd name="T17" fmla="*/ 734 h 1212"/>
                <a:gd name="T18" fmla="*/ 651 w 1212"/>
                <a:gd name="T19" fmla="*/ 786 h 1212"/>
                <a:gd name="T20" fmla="*/ 560 w 1212"/>
                <a:gd name="T21" fmla="*/ 805 h 1212"/>
                <a:gd name="T22" fmla="*/ 435 w 1212"/>
                <a:gd name="T23" fmla="*/ 766 h 1212"/>
                <a:gd name="T24" fmla="*/ 412 w 1212"/>
                <a:gd name="T25" fmla="*/ 786 h 1212"/>
                <a:gd name="T26" fmla="*/ 392 w 1212"/>
                <a:gd name="T27" fmla="*/ 869 h 1212"/>
                <a:gd name="T28" fmla="*/ 449 w 1212"/>
                <a:gd name="T29" fmla="*/ 904 h 1212"/>
                <a:gd name="T30" fmla="*/ 540 w 1212"/>
                <a:gd name="T31" fmla="*/ 926 h 1212"/>
                <a:gd name="T32" fmla="*/ 548 w 1212"/>
                <a:gd name="T33" fmla="*/ 995 h 1212"/>
                <a:gd name="T34" fmla="*/ 573 w 1212"/>
                <a:gd name="T35" fmla="*/ 1021 h 1212"/>
                <a:gd name="T36" fmla="*/ 653 w 1212"/>
                <a:gd name="T37" fmla="*/ 1006 h 1212"/>
                <a:gd name="T38" fmla="*/ 660 w 1212"/>
                <a:gd name="T39" fmla="*/ 921 h 1212"/>
                <a:gd name="T40" fmla="*/ 735 w 1212"/>
                <a:gd name="T41" fmla="*/ 885 h 1212"/>
                <a:gd name="T42" fmla="*/ 810 w 1212"/>
                <a:gd name="T43" fmla="*/ 794 h 1212"/>
                <a:gd name="T44" fmla="*/ 814 w 1212"/>
                <a:gd name="T45" fmla="*/ 681 h 1212"/>
                <a:gd name="T46" fmla="*/ 749 w 1212"/>
                <a:gd name="T47" fmla="*/ 585 h 1212"/>
                <a:gd name="T48" fmla="*/ 620 w 1212"/>
                <a:gd name="T49" fmla="*/ 522 h 1212"/>
                <a:gd name="T50" fmla="*/ 553 w 1212"/>
                <a:gd name="T51" fmla="*/ 478 h 1212"/>
                <a:gd name="T52" fmla="*/ 552 w 1212"/>
                <a:gd name="T53" fmla="*/ 424 h 1212"/>
                <a:gd name="T54" fmla="*/ 611 w 1212"/>
                <a:gd name="T55" fmla="*/ 397 h 1212"/>
                <a:gd name="T56" fmla="*/ 739 w 1212"/>
                <a:gd name="T57" fmla="*/ 423 h 1212"/>
                <a:gd name="T58" fmla="*/ 769 w 1212"/>
                <a:gd name="T59" fmla="*/ 419 h 1212"/>
                <a:gd name="T60" fmla="*/ 795 w 1212"/>
                <a:gd name="T61" fmla="*/ 330 h 1212"/>
                <a:gd name="T62" fmla="*/ 738 w 1212"/>
                <a:gd name="T63" fmla="*/ 295 h 1212"/>
                <a:gd name="T64" fmla="*/ 665 w 1212"/>
                <a:gd name="T65" fmla="*/ 276 h 1212"/>
                <a:gd name="T66" fmla="*/ 660 w 1212"/>
                <a:gd name="T67" fmla="*/ 223 h 1212"/>
                <a:gd name="T68" fmla="*/ 641 w 1212"/>
                <a:gd name="T69" fmla="*/ 191 h 1212"/>
                <a:gd name="T70" fmla="*/ 605 w 1212"/>
                <a:gd name="T71" fmla="*/ 0 h 1212"/>
                <a:gd name="T72" fmla="*/ 841 w 1212"/>
                <a:gd name="T73" fmla="*/ 47 h 1212"/>
                <a:gd name="T74" fmla="*/ 1034 w 1212"/>
                <a:gd name="T75" fmla="*/ 178 h 1212"/>
                <a:gd name="T76" fmla="*/ 1164 w 1212"/>
                <a:gd name="T77" fmla="*/ 370 h 1212"/>
                <a:gd name="T78" fmla="*/ 1212 w 1212"/>
                <a:gd name="T79" fmla="*/ 606 h 1212"/>
                <a:gd name="T80" fmla="*/ 1164 w 1212"/>
                <a:gd name="T81" fmla="*/ 842 h 1212"/>
                <a:gd name="T82" fmla="*/ 1034 w 1212"/>
                <a:gd name="T83" fmla="*/ 1035 h 1212"/>
                <a:gd name="T84" fmla="*/ 841 w 1212"/>
                <a:gd name="T85" fmla="*/ 1164 h 1212"/>
                <a:gd name="T86" fmla="*/ 605 w 1212"/>
                <a:gd name="T87" fmla="*/ 1212 h 1212"/>
                <a:gd name="T88" fmla="*/ 371 w 1212"/>
                <a:gd name="T89" fmla="*/ 1164 h 1212"/>
                <a:gd name="T90" fmla="*/ 178 w 1212"/>
                <a:gd name="T91" fmla="*/ 1035 h 1212"/>
                <a:gd name="T92" fmla="*/ 48 w 1212"/>
                <a:gd name="T93" fmla="*/ 842 h 1212"/>
                <a:gd name="T94" fmla="*/ 0 w 1212"/>
                <a:gd name="T95" fmla="*/ 606 h 1212"/>
                <a:gd name="T96" fmla="*/ 48 w 1212"/>
                <a:gd name="T97" fmla="*/ 370 h 1212"/>
                <a:gd name="T98" fmla="*/ 177 w 1212"/>
                <a:gd name="T99" fmla="*/ 178 h 1212"/>
                <a:gd name="T100" fmla="*/ 370 w 1212"/>
                <a:gd name="T101" fmla="*/ 47 h 1212"/>
                <a:gd name="T102" fmla="*/ 605 w 1212"/>
                <a:gd name="T103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2" h="1212">
                  <a:moveTo>
                    <a:pt x="585" y="190"/>
                  </a:moveTo>
                  <a:lnTo>
                    <a:pt x="573" y="190"/>
                  </a:lnTo>
                  <a:lnTo>
                    <a:pt x="564" y="194"/>
                  </a:lnTo>
                  <a:lnTo>
                    <a:pt x="559" y="199"/>
                  </a:lnTo>
                  <a:lnTo>
                    <a:pt x="557" y="207"/>
                  </a:lnTo>
                  <a:lnTo>
                    <a:pt x="556" y="219"/>
                  </a:lnTo>
                  <a:lnTo>
                    <a:pt x="556" y="252"/>
                  </a:lnTo>
                  <a:lnTo>
                    <a:pt x="556" y="266"/>
                  </a:lnTo>
                  <a:lnTo>
                    <a:pt x="555" y="276"/>
                  </a:lnTo>
                  <a:lnTo>
                    <a:pt x="552" y="282"/>
                  </a:lnTo>
                  <a:lnTo>
                    <a:pt x="547" y="287"/>
                  </a:lnTo>
                  <a:lnTo>
                    <a:pt x="537" y="291"/>
                  </a:lnTo>
                  <a:lnTo>
                    <a:pt x="524" y="296"/>
                  </a:lnTo>
                  <a:lnTo>
                    <a:pt x="497" y="307"/>
                  </a:lnTo>
                  <a:lnTo>
                    <a:pt x="473" y="321"/>
                  </a:lnTo>
                  <a:lnTo>
                    <a:pt x="452" y="337"/>
                  </a:lnTo>
                  <a:lnTo>
                    <a:pt x="434" y="356"/>
                  </a:lnTo>
                  <a:lnTo>
                    <a:pt x="419" y="377"/>
                  </a:lnTo>
                  <a:lnTo>
                    <a:pt x="409" y="401"/>
                  </a:lnTo>
                  <a:lnTo>
                    <a:pt x="400" y="427"/>
                  </a:lnTo>
                  <a:lnTo>
                    <a:pt x="397" y="457"/>
                  </a:lnTo>
                  <a:lnTo>
                    <a:pt x="397" y="487"/>
                  </a:lnTo>
                  <a:lnTo>
                    <a:pt x="402" y="515"/>
                  </a:lnTo>
                  <a:lnTo>
                    <a:pt x="413" y="539"/>
                  </a:lnTo>
                  <a:lnTo>
                    <a:pt x="427" y="561"/>
                  </a:lnTo>
                  <a:lnTo>
                    <a:pt x="444" y="581"/>
                  </a:lnTo>
                  <a:lnTo>
                    <a:pt x="465" y="599"/>
                  </a:lnTo>
                  <a:lnTo>
                    <a:pt x="490" y="616"/>
                  </a:lnTo>
                  <a:lnTo>
                    <a:pt x="528" y="635"/>
                  </a:lnTo>
                  <a:lnTo>
                    <a:pt x="568" y="651"/>
                  </a:lnTo>
                  <a:lnTo>
                    <a:pt x="607" y="667"/>
                  </a:lnTo>
                  <a:lnTo>
                    <a:pt x="629" y="679"/>
                  </a:lnTo>
                  <a:lnTo>
                    <a:pt x="649" y="693"/>
                  </a:lnTo>
                  <a:lnTo>
                    <a:pt x="661" y="705"/>
                  </a:lnTo>
                  <a:lnTo>
                    <a:pt x="669" y="719"/>
                  </a:lnTo>
                  <a:lnTo>
                    <a:pt x="673" y="734"/>
                  </a:lnTo>
                  <a:lnTo>
                    <a:pt x="673" y="748"/>
                  </a:lnTo>
                  <a:lnTo>
                    <a:pt x="670" y="763"/>
                  </a:lnTo>
                  <a:lnTo>
                    <a:pt x="661" y="776"/>
                  </a:lnTo>
                  <a:lnTo>
                    <a:pt x="651" y="786"/>
                  </a:lnTo>
                  <a:lnTo>
                    <a:pt x="635" y="795"/>
                  </a:lnTo>
                  <a:lnTo>
                    <a:pt x="611" y="803"/>
                  </a:lnTo>
                  <a:lnTo>
                    <a:pt x="585" y="806"/>
                  </a:lnTo>
                  <a:lnTo>
                    <a:pt x="560" y="805"/>
                  </a:lnTo>
                  <a:lnTo>
                    <a:pt x="521" y="798"/>
                  </a:lnTo>
                  <a:lnTo>
                    <a:pt x="483" y="787"/>
                  </a:lnTo>
                  <a:lnTo>
                    <a:pt x="447" y="770"/>
                  </a:lnTo>
                  <a:lnTo>
                    <a:pt x="435" y="766"/>
                  </a:lnTo>
                  <a:lnTo>
                    <a:pt x="428" y="765"/>
                  </a:lnTo>
                  <a:lnTo>
                    <a:pt x="421" y="767"/>
                  </a:lnTo>
                  <a:lnTo>
                    <a:pt x="416" y="775"/>
                  </a:lnTo>
                  <a:lnTo>
                    <a:pt x="412" y="786"/>
                  </a:lnTo>
                  <a:lnTo>
                    <a:pt x="403" y="816"/>
                  </a:lnTo>
                  <a:lnTo>
                    <a:pt x="395" y="845"/>
                  </a:lnTo>
                  <a:lnTo>
                    <a:pt x="392" y="859"/>
                  </a:lnTo>
                  <a:lnTo>
                    <a:pt x="392" y="869"/>
                  </a:lnTo>
                  <a:lnTo>
                    <a:pt x="395" y="878"/>
                  </a:lnTo>
                  <a:lnTo>
                    <a:pt x="402" y="884"/>
                  </a:lnTo>
                  <a:lnTo>
                    <a:pt x="415" y="891"/>
                  </a:lnTo>
                  <a:lnTo>
                    <a:pt x="449" y="904"/>
                  </a:lnTo>
                  <a:lnTo>
                    <a:pt x="483" y="914"/>
                  </a:lnTo>
                  <a:lnTo>
                    <a:pt x="519" y="921"/>
                  </a:lnTo>
                  <a:lnTo>
                    <a:pt x="532" y="923"/>
                  </a:lnTo>
                  <a:lnTo>
                    <a:pt x="540" y="926"/>
                  </a:lnTo>
                  <a:lnTo>
                    <a:pt x="545" y="932"/>
                  </a:lnTo>
                  <a:lnTo>
                    <a:pt x="547" y="941"/>
                  </a:lnTo>
                  <a:lnTo>
                    <a:pt x="548" y="955"/>
                  </a:lnTo>
                  <a:lnTo>
                    <a:pt x="548" y="995"/>
                  </a:lnTo>
                  <a:lnTo>
                    <a:pt x="550" y="1005"/>
                  </a:lnTo>
                  <a:lnTo>
                    <a:pt x="554" y="1014"/>
                  </a:lnTo>
                  <a:lnTo>
                    <a:pt x="562" y="1019"/>
                  </a:lnTo>
                  <a:lnTo>
                    <a:pt x="573" y="1021"/>
                  </a:lnTo>
                  <a:lnTo>
                    <a:pt x="631" y="1021"/>
                  </a:lnTo>
                  <a:lnTo>
                    <a:pt x="641" y="1019"/>
                  </a:lnTo>
                  <a:lnTo>
                    <a:pt x="649" y="1014"/>
                  </a:lnTo>
                  <a:lnTo>
                    <a:pt x="653" y="1006"/>
                  </a:lnTo>
                  <a:lnTo>
                    <a:pt x="655" y="996"/>
                  </a:lnTo>
                  <a:lnTo>
                    <a:pt x="655" y="942"/>
                  </a:lnTo>
                  <a:lnTo>
                    <a:pt x="656" y="930"/>
                  </a:lnTo>
                  <a:lnTo>
                    <a:pt x="660" y="921"/>
                  </a:lnTo>
                  <a:lnTo>
                    <a:pt x="668" y="915"/>
                  </a:lnTo>
                  <a:lnTo>
                    <a:pt x="679" y="909"/>
                  </a:lnTo>
                  <a:lnTo>
                    <a:pt x="708" y="900"/>
                  </a:lnTo>
                  <a:lnTo>
                    <a:pt x="735" y="885"/>
                  </a:lnTo>
                  <a:lnTo>
                    <a:pt x="759" y="867"/>
                  </a:lnTo>
                  <a:lnTo>
                    <a:pt x="780" y="845"/>
                  </a:lnTo>
                  <a:lnTo>
                    <a:pt x="797" y="820"/>
                  </a:lnTo>
                  <a:lnTo>
                    <a:pt x="810" y="794"/>
                  </a:lnTo>
                  <a:lnTo>
                    <a:pt x="818" y="765"/>
                  </a:lnTo>
                  <a:lnTo>
                    <a:pt x="821" y="738"/>
                  </a:lnTo>
                  <a:lnTo>
                    <a:pt x="819" y="709"/>
                  </a:lnTo>
                  <a:lnTo>
                    <a:pt x="814" y="681"/>
                  </a:lnTo>
                  <a:lnTo>
                    <a:pt x="803" y="655"/>
                  </a:lnTo>
                  <a:lnTo>
                    <a:pt x="789" y="629"/>
                  </a:lnTo>
                  <a:lnTo>
                    <a:pt x="771" y="606"/>
                  </a:lnTo>
                  <a:lnTo>
                    <a:pt x="749" y="585"/>
                  </a:lnTo>
                  <a:lnTo>
                    <a:pt x="722" y="567"/>
                  </a:lnTo>
                  <a:lnTo>
                    <a:pt x="689" y="550"/>
                  </a:lnTo>
                  <a:lnTo>
                    <a:pt x="655" y="536"/>
                  </a:lnTo>
                  <a:lnTo>
                    <a:pt x="620" y="522"/>
                  </a:lnTo>
                  <a:lnTo>
                    <a:pt x="600" y="513"/>
                  </a:lnTo>
                  <a:lnTo>
                    <a:pt x="582" y="502"/>
                  </a:lnTo>
                  <a:lnTo>
                    <a:pt x="564" y="490"/>
                  </a:lnTo>
                  <a:lnTo>
                    <a:pt x="553" y="478"/>
                  </a:lnTo>
                  <a:lnTo>
                    <a:pt x="545" y="464"/>
                  </a:lnTo>
                  <a:lnTo>
                    <a:pt x="543" y="450"/>
                  </a:lnTo>
                  <a:lnTo>
                    <a:pt x="545" y="437"/>
                  </a:lnTo>
                  <a:lnTo>
                    <a:pt x="552" y="424"/>
                  </a:lnTo>
                  <a:lnTo>
                    <a:pt x="562" y="413"/>
                  </a:lnTo>
                  <a:lnTo>
                    <a:pt x="577" y="404"/>
                  </a:lnTo>
                  <a:lnTo>
                    <a:pt x="594" y="399"/>
                  </a:lnTo>
                  <a:lnTo>
                    <a:pt x="611" y="397"/>
                  </a:lnTo>
                  <a:lnTo>
                    <a:pt x="644" y="398"/>
                  </a:lnTo>
                  <a:lnTo>
                    <a:pt x="677" y="402"/>
                  </a:lnTo>
                  <a:lnTo>
                    <a:pt x="709" y="410"/>
                  </a:lnTo>
                  <a:lnTo>
                    <a:pt x="739" y="423"/>
                  </a:lnTo>
                  <a:lnTo>
                    <a:pt x="750" y="427"/>
                  </a:lnTo>
                  <a:lnTo>
                    <a:pt x="758" y="428"/>
                  </a:lnTo>
                  <a:lnTo>
                    <a:pt x="763" y="425"/>
                  </a:lnTo>
                  <a:lnTo>
                    <a:pt x="769" y="419"/>
                  </a:lnTo>
                  <a:lnTo>
                    <a:pt x="773" y="408"/>
                  </a:lnTo>
                  <a:lnTo>
                    <a:pt x="783" y="375"/>
                  </a:lnTo>
                  <a:lnTo>
                    <a:pt x="793" y="341"/>
                  </a:lnTo>
                  <a:lnTo>
                    <a:pt x="795" y="330"/>
                  </a:lnTo>
                  <a:lnTo>
                    <a:pt x="793" y="322"/>
                  </a:lnTo>
                  <a:lnTo>
                    <a:pt x="786" y="315"/>
                  </a:lnTo>
                  <a:lnTo>
                    <a:pt x="778" y="309"/>
                  </a:lnTo>
                  <a:lnTo>
                    <a:pt x="738" y="295"/>
                  </a:lnTo>
                  <a:lnTo>
                    <a:pt x="697" y="285"/>
                  </a:lnTo>
                  <a:lnTo>
                    <a:pt x="681" y="283"/>
                  </a:lnTo>
                  <a:lnTo>
                    <a:pt x="671" y="280"/>
                  </a:lnTo>
                  <a:lnTo>
                    <a:pt x="665" y="276"/>
                  </a:lnTo>
                  <a:lnTo>
                    <a:pt x="662" y="268"/>
                  </a:lnTo>
                  <a:lnTo>
                    <a:pt x="660" y="258"/>
                  </a:lnTo>
                  <a:lnTo>
                    <a:pt x="660" y="242"/>
                  </a:lnTo>
                  <a:lnTo>
                    <a:pt x="660" y="223"/>
                  </a:lnTo>
                  <a:lnTo>
                    <a:pt x="659" y="209"/>
                  </a:lnTo>
                  <a:lnTo>
                    <a:pt x="656" y="200"/>
                  </a:lnTo>
                  <a:lnTo>
                    <a:pt x="651" y="194"/>
                  </a:lnTo>
                  <a:lnTo>
                    <a:pt x="641" y="191"/>
                  </a:lnTo>
                  <a:lnTo>
                    <a:pt x="628" y="190"/>
                  </a:lnTo>
                  <a:lnTo>
                    <a:pt x="609" y="190"/>
                  </a:lnTo>
                  <a:lnTo>
                    <a:pt x="585" y="190"/>
                  </a:lnTo>
                  <a:close/>
                  <a:moveTo>
                    <a:pt x="605" y="0"/>
                  </a:moveTo>
                  <a:lnTo>
                    <a:pt x="668" y="3"/>
                  </a:lnTo>
                  <a:lnTo>
                    <a:pt x="728" y="12"/>
                  </a:lnTo>
                  <a:lnTo>
                    <a:pt x="786" y="27"/>
                  </a:lnTo>
                  <a:lnTo>
                    <a:pt x="841" y="47"/>
                  </a:lnTo>
                  <a:lnTo>
                    <a:pt x="895" y="74"/>
                  </a:lnTo>
                  <a:lnTo>
                    <a:pt x="944" y="104"/>
                  </a:lnTo>
                  <a:lnTo>
                    <a:pt x="992" y="139"/>
                  </a:lnTo>
                  <a:lnTo>
                    <a:pt x="1034" y="178"/>
                  </a:lnTo>
                  <a:lnTo>
                    <a:pt x="1074" y="221"/>
                  </a:lnTo>
                  <a:lnTo>
                    <a:pt x="1108" y="267"/>
                  </a:lnTo>
                  <a:lnTo>
                    <a:pt x="1139" y="318"/>
                  </a:lnTo>
                  <a:lnTo>
                    <a:pt x="1164" y="370"/>
                  </a:lnTo>
                  <a:lnTo>
                    <a:pt x="1184" y="426"/>
                  </a:lnTo>
                  <a:lnTo>
                    <a:pt x="1199" y="484"/>
                  </a:lnTo>
                  <a:lnTo>
                    <a:pt x="1208" y="544"/>
                  </a:lnTo>
                  <a:lnTo>
                    <a:pt x="1212" y="606"/>
                  </a:lnTo>
                  <a:lnTo>
                    <a:pt x="1208" y="668"/>
                  </a:lnTo>
                  <a:lnTo>
                    <a:pt x="1199" y="728"/>
                  </a:lnTo>
                  <a:lnTo>
                    <a:pt x="1184" y="786"/>
                  </a:lnTo>
                  <a:lnTo>
                    <a:pt x="1164" y="842"/>
                  </a:lnTo>
                  <a:lnTo>
                    <a:pt x="1139" y="895"/>
                  </a:lnTo>
                  <a:lnTo>
                    <a:pt x="1108" y="945"/>
                  </a:lnTo>
                  <a:lnTo>
                    <a:pt x="1074" y="992"/>
                  </a:lnTo>
                  <a:lnTo>
                    <a:pt x="1034" y="1035"/>
                  </a:lnTo>
                  <a:lnTo>
                    <a:pt x="992" y="1074"/>
                  </a:lnTo>
                  <a:lnTo>
                    <a:pt x="944" y="1108"/>
                  </a:lnTo>
                  <a:lnTo>
                    <a:pt x="895" y="1139"/>
                  </a:lnTo>
                  <a:lnTo>
                    <a:pt x="841" y="1164"/>
                  </a:lnTo>
                  <a:lnTo>
                    <a:pt x="786" y="1185"/>
                  </a:lnTo>
                  <a:lnTo>
                    <a:pt x="728" y="1200"/>
                  </a:lnTo>
                  <a:lnTo>
                    <a:pt x="668" y="1209"/>
                  </a:lnTo>
                  <a:lnTo>
                    <a:pt x="605" y="1212"/>
                  </a:lnTo>
                  <a:lnTo>
                    <a:pt x="544" y="1209"/>
                  </a:lnTo>
                  <a:lnTo>
                    <a:pt x="484" y="1200"/>
                  </a:lnTo>
                  <a:lnTo>
                    <a:pt x="426" y="1185"/>
                  </a:lnTo>
                  <a:lnTo>
                    <a:pt x="371" y="1164"/>
                  </a:lnTo>
                  <a:lnTo>
                    <a:pt x="317" y="1139"/>
                  </a:lnTo>
                  <a:lnTo>
                    <a:pt x="268" y="1108"/>
                  </a:lnTo>
                  <a:lnTo>
                    <a:pt x="220" y="1074"/>
                  </a:lnTo>
                  <a:lnTo>
                    <a:pt x="178" y="1035"/>
                  </a:lnTo>
                  <a:lnTo>
                    <a:pt x="138" y="992"/>
                  </a:lnTo>
                  <a:lnTo>
                    <a:pt x="103" y="945"/>
                  </a:lnTo>
                  <a:lnTo>
                    <a:pt x="73" y="895"/>
                  </a:lnTo>
                  <a:lnTo>
                    <a:pt x="48" y="842"/>
                  </a:lnTo>
                  <a:lnTo>
                    <a:pt x="28" y="786"/>
                  </a:lnTo>
                  <a:lnTo>
                    <a:pt x="13" y="728"/>
                  </a:lnTo>
                  <a:lnTo>
                    <a:pt x="3" y="668"/>
                  </a:lnTo>
                  <a:lnTo>
                    <a:pt x="0" y="606"/>
                  </a:lnTo>
                  <a:lnTo>
                    <a:pt x="3" y="544"/>
                  </a:lnTo>
                  <a:lnTo>
                    <a:pt x="13" y="484"/>
                  </a:lnTo>
                  <a:lnTo>
                    <a:pt x="28" y="426"/>
                  </a:lnTo>
                  <a:lnTo>
                    <a:pt x="48" y="370"/>
                  </a:lnTo>
                  <a:lnTo>
                    <a:pt x="73" y="318"/>
                  </a:lnTo>
                  <a:lnTo>
                    <a:pt x="103" y="267"/>
                  </a:lnTo>
                  <a:lnTo>
                    <a:pt x="138" y="221"/>
                  </a:lnTo>
                  <a:lnTo>
                    <a:pt x="177" y="178"/>
                  </a:lnTo>
                  <a:lnTo>
                    <a:pt x="220" y="139"/>
                  </a:lnTo>
                  <a:lnTo>
                    <a:pt x="267" y="104"/>
                  </a:lnTo>
                  <a:lnTo>
                    <a:pt x="317" y="74"/>
                  </a:lnTo>
                  <a:lnTo>
                    <a:pt x="370" y="47"/>
                  </a:lnTo>
                  <a:lnTo>
                    <a:pt x="426" y="27"/>
                  </a:lnTo>
                  <a:lnTo>
                    <a:pt x="483" y="12"/>
                  </a:lnTo>
                  <a:lnTo>
                    <a:pt x="544" y="3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6DDA2FCD-1F06-4387-825E-B50F0FA2BE2A}"/>
              </a:ext>
            </a:extLst>
          </p:cNvPr>
          <p:cNvSpPr txBox="1"/>
          <p:nvPr/>
        </p:nvSpPr>
        <p:spPr>
          <a:xfrm>
            <a:off x="5973161" y="3136301"/>
            <a:ext cx="284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fr-FR" sz="900" b="1" dirty="0">
                <a:latin typeface="Work Sans" panose="00000500000000000000" pitchFamily="2" charset="0"/>
              </a:rPr>
              <a:t>Gouvernance : </a:t>
            </a:r>
            <a:r>
              <a:rPr lang="fr-FR" sz="900" dirty="0">
                <a:latin typeface="Work Sans" panose="00000500000000000000" pitchFamily="2" charset="0"/>
              </a:rPr>
              <a:t>arbitrage des demandes d’autorisation de recrutement</a:t>
            </a:r>
          </a:p>
        </p:txBody>
      </p:sp>
      <p:grpSp>
        <p:nvGrpSpPr>
          <p:cNvPr id="83" name="Group 281">
            <a:extLst>
              <a:ext uri="{FF2B5EF4-FFF2-40B4-BE49-F238E27FC236}">
                <a16:creationId xmlns:a16="http://schemas.microsoft.com/office/drawing/2014/main" id="{943E22ED-D2C8-4B1D-94CB-A4134164FA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78037" y="3190346"/>
            <a:ext cx="289021" cy="173030"/>
            <a:chOff x="502" y="1554"/>
            <a:chExt cx="907" cy="543"/>
          </a:xfrm>
          <a:solidFill>
            <a:schemeClr val="tx1"/>
          </a:solidFill>
        </p:grpSpPr>
        <p:sp>
          <p:nvSpPr>
            <p:cNvPr id="84" name="Freeform 283">
              <a:extLst>
                <a:ext uri="{FF2B5EF4-FFF2-40B4-BE49-F238E27FC236}">
                  <a16:creationId xmlns:a16="http://schemas.microsoft.com/office/drawing/2014/main" id="{DCB31E36-CE26-4D22-9FF6-0A516144F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85" name="Freeform 284">
              <a:extLst>
                <a:ext uri="{FF2B5EF4-FFF2-40B4-BE49-F238E27FC236}">
                  <a16:creationId xmlns:a16="http://schemas.microsoft.com/office/drawing/2014/main" id="{1473BAA8-F993-4F6E-979C-F2EA1F9FE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86" name="Freeform 285">
              <a:extLst>
                <a:ext uri="{FF2B5EF4-FFF2-40B4-BE49-F238E27FC236}">
                  <a16:creationId xmlns:a16="http://schemas.microsoft.com/office/drawing/2014/main" id="{197D796D-EA39-4DD2-8A67-6019DBA55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87" name="Freeform 286">
              <a:extLst>
                <a:ext uri="{FF2B5EF4-FFF2-40B4-BE49-F238E27FC236}">
                  <a16:creationId xmlns:a16="http://schemas.microsoft.com/office/drawing/2014/main" id="{43FF3FD6-2478-425E-8D66-77C25267D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88" name="ZoneTexte 87">
            <a:extLst>
              <a:ext uri="{FF2B5EF4-FFF2-40B4-BE49-F238E27FC236}">
                <a16:creationId xmlns:a16="http://schemas.microsoft.com/office/drawing/2014/main" id="{125F79AE-0C7A-4824-A31F-F52A2F48B9DD}"/>
              </a:ext>
            </a:extLst>
          </p:cNvPr>
          <p:cNvSpPr txBox="1"/>
          <p:nvPr/>
        </p:nvSpPr>
        <p:spPr>
          <a:xfrm>
            <a:off x="5973161" y="3564739"/>
            <a:ext cx="284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fr-FR" sz="900" b="1" dirty="0">
                <a:latin typeface="Work Sans" panose="00000500000000000000" pitchFamily="2" charset="0"/>
              </a:rPr>
              <a:t>Service étude et pilotage RH : </a:t>
            </a:r>
            <a:r>
              <a:rPr lang="fr-FR" sz="900" dirty="0">
                <a:latin typeface="Work Sans" panose="00000500000000000000" pitchFamily="2" charset="0"/>
              </a:rPr>
              <a:t>analyse des demandes d’autorisation de recrutement</a:t>
            </a:r>
          </a:p>
        </p:txBody>
      </p:sp>
      <p:grpSp>
        <p:nvGrpSpPr>
          <p:cNvPr id="89" name="Group 19">
            <a:extLst>
              <a:ext uri="{FF2B5EF4-FFF2-40B4-BE49-F238E27FC236}">
                <a16:creationId xmlns:a16="http://schemas.microsoft.com/office/drawing/2014/main" id="{9E98A4FA-3F16-403D-861D-7A953D1EC4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02814" y="3599073"/>
            <a:ext cx="239465" cy="203724"/>
            <a:chOff x="2284" y="243"/>
            <a:chExt cx="268" cy="228"/>
          </a:xfrm>
          <a:solidFill>
            <a:schemeClr val="tx1"/>
          </a:solidFill>
        </p:grpSpPr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5AD1A2EA-53B5-4772-8FEC-EFEAA5A77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270"/>
              <a:ext cx="126" cy="197"/>
            </a:xfrm>
            <a:custGeom>
              <a:avLst/>
              <a:gdLst>
                <a:gd name="T0" fmla="*/ 835 w 1636"/>
                <a:gd name="T1" fmla="*/ 4 h 2554"/>
                <a:gd name="T2" fmla="*/ 922 w 1636"/>
                <a:gd name="T3" fmla="*/ 28 h 2554"/>
                <a:gd name="T4" fmla="*/ 986 w 1636"/>
                <a:gd name="T5" fmla="*/ 62 h 2554"/>
                <a:gd name="T6" fmla="*/ 1024 w 1636"/>
                <a:gd name="T7" fmla="*/ 93 h 2554"/>
                <a:gd name="T8" fmla="*/ 1036 w 1636"/>
                <a:gd name="T9" fmla="*/ 105 h 2554"/>
                <a:gd name="T10" fmla="*/ 1165 w 1636"/>
                <a:gd name="T11" fmla="*/ 115 h 2554"/>
                <a:gd name="T12" fmla="*/ 1269 w 1636"/>
                <a:gd name="T13" fmla="*/ 164 h 2554"/>
                <a:gd name="T14" fmla="*/ 1347 w 1636"/>
                <a:gd name="T15" fmla="*/ 249 h 2554"/>
                <a:gd name="T16" fmla="*/ 1402 w 1636"/>
                <a:gd name="T17" fmla="*/ 364 h 2554"/>
                <a:gd name="T18" fmla="*/ 1434 w 1636"/>
                <a:gd name="T19" fmla="*/ 503 h 2554"/>
                <a:gd name="T20" fmla="*/ 1449 w 1636"/>
                <a:gd name="T21" fmla="*/ 661 h 2554"/>
                <a:gd name="T22" fmla="*/ 1444 w 1636"/>
                <a:gd name="T23" fmla="*/ 832 h 2554"/>
                <a:gd name="T24" fmla="*/ 1434 w 1636"/>
                <a:gd name="T25" fmla="*/ 1000 h 2554"/>
                <a:gd name="T26" fmla="*/ 1448 w 1636"/>
                <a:gd name="T27" fmla="*/ 1133 h 2554"/>
                <a:gd name="T28" fmla="*/ 1480 w 1636"/>
                <a:gd name="T29" fmla="*/ 1235 h 2554"/>
                <a:gd name="T30" fmla="*/ 1522 w 1636"/>
                <a:gd name="T31" fmla="*/ 1306 h 2554"/>
                <a:gd name="T32" fmla="*/ 1566 w 1636"/>
                <a:gd name="T33" fmla="*/ 1353 h 2554"/>
                <a:gd name="T34" fmla="*/ 1605 w 1636"/>
                <a:gd name="T35" fmla="*/ 1380 h 2554"/>
                <a:gd name="T36" fmla="*/ 1631 w 1636"/>
                <a:gd name="T37" fmla="*/ 1392 h 2554"/>
                <a:gd name="T38" fmla="*/ 1605 w 1636"/>
                <a:gd name="T39" fmla="*/ 1422 h 2554"/>
                <a:gd name="T40" fmla="*/ 1497 w 1636"/>
                <a:gd name="T41" fmla="*/ 1485 h 2554"/>
                <a:gd name="T42" fmla="*/ 1377 w 1636"/>
                <a:gd name="T43" fmla="*/ 1524 h 2554"/>
                <a:gd name="T44" fmla="*/ 1264 w 1636"/>
                <a:gd name="T45" fmla="*/ 1543 h 2554"/>
                <a:gd name="T46" fmla="*/ 1176 w 1636"/>
                <a:gd name="T47" fmla="*/ 1550 h 2554"/>
                <a:gd name="T48" fmla="*/ 1129 w 1636"/>
                <a:gd name="T49" fmla="*/ 1551 h 2554"/>
                <a:gd name="T50" fmla="*/ 1126 w 1636"/>
                <a:gd name="T51" fmla="*/ 1669 h 2554"/>
                <a:gd name="T52" fmla="*/ 518 w 1636"/>
                <a:gd name="T53" fmla="*/ 1555 h 2554"/>
                <a:gd name="T54" fmla="*/ 349 w 1636"/>
                <a:gd name="T55" fmla="*/ 1544 h 2554"/>
                <a:gd name="T56" fmla="*/ 218 w 1636"/>
                <a:gd name="T57" fmla="*/ 1516 h 2554"/>
                <a:gd name="T58" fmla="*/ 122 w 1636"/>
                <a:gd name="T59" fmla="*/ 1479 h 2554"/>
                <a:gd name="T60" fmla="*/ 57 w 1636"/>
                <a:gd name="T61" fmla="*/ 1439 h 2554"/>
                <a:gd name="T62" fmla="*/ 18 w 1636"/>
                <a:gd name="T63" fmla="*/ 1406 h 2554"/>
                <a:gd name="T64" fmla="*/ 1 w 1636"/>
                <a:gd name="T65" fmla="*/ 1388 h 2554"/>
                <a:gd name="T66" fmla="*/ 4 w 1636"/>
                <a:gd name="T67" fmla="*/ 1386 h 2554"/>
                <a:gd name="T68" fmla="*/ 24 w 1636"/>
                <a:gd name="T69" fmla="*/ 1382 h 2554"/>
                <a:gd name="T70" fmla="*/ 55 w 1636"/>
                <a:gd name="T71" fmla="*/ 1366 h 2554"/>
                <a:gd name="T72" fmla="*/ 93 w 1636"/>
                <a:gd name="T73" fmla="*/ 1334 h 2554"/>
                <a:gd name="T74" fmla="*/ 133 w 1636"/>
                <a:gd name="T75" fmla="*/ 1278 h 2554"/>
                <a:gd name="T76" fmla="*/ 170 w 1636"/>
                <a:gd name="T77" fmla="*/ 1194 h 2554"/>
                <a:gd name="T78" fmla="*/ 198 w 1636"/>
                <a:gd name="T79" fmla="*/ 1074 h 2554"/>
                <a:gd name="T80" fmla="*/ 214 w 1636"/>
                <a:gd name="T81" fmla="*/ 914 h 2554"/>
                <a:gd name="T82" fmla="*/ 215 w 1636"/>
                <a:gd name="T83" fmla="*/ 707 h 2554"/>
                <a:gd name="T84" fmla="*/ 230 w 1636"/>
                <a:gd name="T85" fmla="*/ 518 h 2554"/>
                <a:gd name="T86" fmla="*/ 266 w 1636"/>
                <a:gd name="T87" fmla="*/ 370 h 2554"/>
                <a:gd name="T88" fmla="*/ 315 w 1636"/>
                <a:gd name="T89" fmla="*/ 256 h 2554"/>
                <a:gd name="T90" fmla="*/ 374 w 1636"/>
                <a:gd name="T91" fmla="*/ 173 h 2554"/>
                <a:gd name="T92" fmla="*/ 438 w 1636"/>
                <a:gd name="T93" fmla="*/ 114 h 2554"/>
                <a:gd name="T94" fmla="*/ 499 w 1636"/>
                <a:gd name="T95" fmla="*/ 74 h 2554"/>
                <a:gd name="T96" fmla="*/ 553 w 1636"/>
                <a:gd name="T97" fmla="*/ 49 h 2554"/>
                <a:gd name="T98" fmla="*/ 631 w 1636"/>
                <a:gd name="T99" fmla="*/ 21 h 2554"/>
                <a:gd name="T100" fmla="*/ 762 w 1636"/>
                <a:gd name="T101" fmla="*/ 0 h 2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6" h="2554">
                  <a:moveTo>
                    <a:pt x="762" y="0"/>
                  </a:moveTo>
                  <a:lnTo>
                    <a:pt x="799" y="1"/>
                  </a:lnTo>
                  <a:lnTo>
                    <a:pt x="835" y="4"/>
                  </a:lnTo>
                  <a:lnTo>
                    <a:pt x="866" y="10"/>
                  </a:lnTo>
                  <a:lnTo>
                    <a:pt x="896" y="19"/>
                  </a:lnTo>
                  <a:lnTo>
                    <a:pt x="922" y="28"/>
                  </a:lnTo>
                  <a:lnTo>
                    <a:pt x="947" y="39"/>
                  </a:lnTo>
                  <a:lnTo>
                    <a:pt x="968" y="50"/>
                  </a:lnTo>
                  <a:lnTo>
                    <a:pt x="986" y="62"/>
                  </a:lnTo>
                  <a:lnTo>
                    <a:pt x="1001" y="74"/>
                  </a:lnTo>
                  <a:lnTo>
                    <a:pt x="1013" y="83"/>
                  </a:lnTo>
                  <a:lnTo>
                    <a:pt x="1024" y="93"/>
                  </a:lnTo>
                  <a:lnTo>
                    <a:pt x="1030" y="99"/>
                  </a:lnTo>
                  <a:lnTo>
                    <a:pt x="1034" y="103"/>
                  </a:lnTo>
                  <a:lnTo>
                    <a:pt x="1036" y="105"/>
                  </a:lnTo>
                  <a:lnTo>
                    <a:pt x="1082" y="103"/>
                  </a:lnTo>
                  <a:lnTo>
                    <a:pt x="1125" y="106"/>
                  </a:lnTo>
                  <a:lnTo>
                    <a:pt x="1165" y="115"/>
                  </a:lnTo>
                  <a:lnTo>
                    <a:pt x="1202" y="126"/>
                  </a:lnTo>
                  <a:lnTo>
                    <a:pt x="1237" y="143"/>
                  </a:lnTo>
                  <a:lnTo>
                    <a:pt x="1269" y="164"/>
                  </a:lnTo>
                  <a:lnTo>
                    <a:pt x="1297" y="189"/>
                  </a:lnTo>
                  <a:lnTo>
                    <a:pt x="1323" y="217"/>
                  </a:lnTo>
                  <a:lnTo>
                    <a:pt x="1347" y="249"/>
                  </a:lnTo>
                  <a:lnTo>
                    <a:pt x="1367" y="285"/>
                  </a:lnTo>
                  <a:lnTo>
                    <a:pt x="1386" y="323"/>
                  </a:lnTo>
                  <a:lnTo>
                    <a:pt x="1402" y="364"/>
                  </a:lnTo>
                  <a:lnTo>
                    <a:pt x="1414" y="408"/>
                  </a:lnTo>
                  <a:lnTo>
                    <a:pt x="1426" y="455"/>
                  </a:lnTo>
                  <a:lnTo>
                    <a:pt x="1434" y="503"/>
                  </a:lnTo>
                  <a:lnTo>
                    <a:pt x="1442" y="554"/>
                  </a:lnTo>
                  <a:lnTo>
                    <a:pt x="1446" y="607"/>
                  </a:lnTo>
                  <a:lnTo>
                    <a:pt x="1449" y="661"/>
                  </a:lnTo>
                  <a:lnTo>
                    <a:pt x="1449" y="716"/>
                  </a:lnTo>
                  <a:lnTo>
                    <a:pt x="1448" y="773"/>
                  </a:lnTo>
                  <a:lnTo>
                    <a:pt x="1444" y="832"/>
                  </a:lnTo>
                  <a:lnTo>
                    <a:pt x="1440" y="891"/>
                  </a:lnTo>
                  <a:lnTo>
                    <a:pt x="1435" y="948"/>
                  </a:lnTo>
                  <a:lnTo>
                    <a:pt x="1434" y="1000"/>
                  </a:lnTo>
                  <a:lnTo>
                    <a:pt x="1437" y="1049"/>
                  </a:lnTo>
                  <a:lnTo>
                    <a:pt x="1442" y="1093"/>
                  </a:lnTo>
                  <a:lnTo>
                    <a:pt x="1448" y="1133"/>
                  </a:lnTo>
                  <a:lnTo>
                    <a:pt x="1458" y="1171"/>
                  </a:lnTo>
                  <a:lnTo>
                    <a:pt x="1468" y="1204"/>
                  </a:lnTo>
                  <a:lnTo>
                    <a:pt x="1480" y="1235"/>
                  </a:lnTo>
                  <a:lnTo>
                    <a:pt x="1494" y="1261"/>
                  </a:lnTo>
                  <a:lnTo>
                    <a:pt x="1507" y="1285"/>
                  </a:lnTo>
                  <a:lnTo>
                    <a:pt x="1522" y="1306"/>
                  </a:lnTo>
                  <a:lnTo>
                    <a:pt x="1537" y="1325"/>
                  </a:lnTo>
                  <a:lnTo>
                    <a:pt x="1552" y="1339"/>
                  </a:lnTo>
                  <a:lnTo>
                    <a:pt x="1566" y="1353"/>
                  </a:lnTo>
                  <a:lnTo>
                    <a:pt x="1580" y="1364"/>
                  </a:lnTo>
                  <a:lnTo>
                    <a:pt x="1594" y="1373"/>
                  </a:lnTo>
                  <a:lnTo>
                    <a:pt x="1605" y="1380"/>
                  </a:lnTo>
                  <a:lnTo>
                    <a:pt x="1616" y="1386"/>
                  </a:lnTo>
                  <a:lnTo>
                    <a:pt x="1624" y="1390"/>
                  </a:lnTo>
                  <a:lnTo>
                    <a:pt x="1631" y="1392"/>
                  </a:lnTo>
                  <a:lnTo>
                    <a:pt x="1635" y="1394"/>
                  </a:lnTo>
                  <a:lnTo>
                    <a:pt x="1636" y="1394"/>
                  </a:lnTo>
                  <a:lnTo>
                    <a:pt x="1605" y="1422"/>
                  </a:lnTo>
                  <a:lnTo>
                    <a:pt x="1572" y="1446"/>
                  </a:lnTo>
                  <a:lnTo>
                    <a:pt x="1535" y="1467"/>
                  </a:lnTo>
                  <a:lnTo>
                    <a:pt x="1497" y="1485"/>
                  </a:lnTo>
                  <a:lnTo>
                    <a:pt x="1458" y="1501"/>
                  </a:lnTo>
                  <a:lnTo>
                    <a:pt x="1418" y="1513"/>
                  </a:lnTo>
                  <a:lnTo>
                    <a:pt x="1377" y="1524"/>
                  </a:lnTo>
                  <a:lnTo>
                    <a:pt x="1338" y="1532"/>
                  </a:lnTo>
                  <a:lnTo>
                    <a:pt x="1300" y="1539"/>
                  </a:lnTo>
                  <a:lnTo>
                    <a:pt x="1264" y="1543"/>
                  </a:lnTo>
                  <a:lnTo>
                    <a:pt x="1232" y="1547"/>
                  </a:lnTo>
                  <a:lnTo>
                    <a:pt x="1202" y="1549"/>
                  </a:lnTo>
                  <a:lnTo>
                    <a:pt x="1176" y="1550"/>
                  </a:lnTo>
                  <a:lnTo>
                    <a:pt x="1155" y="1551"/>
                  </a:lnTo>
                  <a:lnTo>
                    <a:pt x="1139" y="1551"/>
                  </a:lnTo>
                  <a:lnTo>
                    <a:pt x="1129" y="1551"/>
                  </a:lnTo>
                  <a:lnTo>
                    <a:pt x="1125" y="1551"/>
                  </a:lnTo>
                  <a:lnTo>
                    <a:pt x="1125" y="1661"/>
                  </a:lnTo>
                  <a:lnTo>
                    <a:pt x="1126" y="1669"/>
                  </a:lnTo>
                  <a:lnTo>
                    <a:pt x="823" y="2554"/>
                  </a:lnTo>
                  <a:lnTo>
                    <a:pt x="518" y="1667"/>
                  </a:lnTo>
                  <a:lnTo>
                    <a:pt x="518" y="1555"/>
                  </a:lnTo>
                  <a:lnTo>
                    <a:pt x="457" y="1554"/>
                  </a:lnTo>
                  <a:lnTo>
                    <a:pt x="401" y="1549"/>
                  </a:lnTo>
                  <a:lnTo>
                    <a:pt x="349" y="1544"/>
                  </a:lnTo>
                  <a:lnTo>
                    <a:pt x="302" y="1537"/>
                  </a:lnTo>
                  <a:lnTo>
                    <a:pt x="257" y="1527"/>
                  </a:lnTo>
                  <a:lnTo>
                    <a:pt x="218" y="1516"/>
                  </a:lnTo>
                  <a:lnTo>
                    <a:pt x="182" y="1504"/>
                  </a:lnTo>
                  <a:lnTo>
                    <a:pt x="151" y="1491"/>
                  </a:lnTo>
                  <a:lnTo>
                    <a:pt x="122" y="1479"/>
                  </a:lnTo>
                  <a:lnTo>
                    <a:pt x="97" y="1465"/>
                  </a:lnTo>
                  <a:lnTo>
                    <a:pt x="75" y="1451"/>
                  </a:lnTo>
                  <a:lnTo>
                    <a:pt x="57" y="1439"/>
                  </a:lnTo>
                  <a:lnTo>
                    <a:pt x="41" y="1427"/>
                  </a:lnTo>
                  <a:lnTo>
                    <a:pt x="27" y="1415"/>
                  </a:lnTo>
                  <a:lnTo>
                    <a:pt x="18" y="1406"/>
                  </a:lnTo>
                  <a:lnTo>
                    <a:pt x="9" y="1397"/>
                  </a:lnTo>
                  <a:lnTo>
                    <a:pt x="4" y="1392"/>
                  </a:lnTo>
                  <a:lnTo>
                    <a:pt x="1" y="1388"/>
                  </a:lnTo>
                  <a:lnTo>
                    <a:pt x="0" y="1387"/>
                  </a:lnTo>
                  <a:lnTo>
                    <a:pt x="1" y="1387"/>
                  </a:lnTo>
                  <a:lnTo>
                    <a:pt x="4" y="1386"/>
                  </a:lnTo>
                  <a:lnTo>
                    <a:pt x="9" y="1385"/>
                  </a:lnTo>
                  <a:lnTo>
                    <a:pt x="16" y="1384"/>
                  </a:lnTo>
                  <a:lnTo>
                    <a:pt x="24" y="1382"/>
                  </a:lnTo>
                  <a:lnTo>
                    <a:pt x="33" y="1377"/>
                  </a:lnTo>
                  <a:lnTo>
                    <a:pt x="44" y="1372"/>
                  </a:lnTo>
                  <a:lnTo>
                    <a:pt x="55" y="1366"/>
                  </a:lnTo>
                  <a:lnTo>
                    <a:pt x="67" y="1357"/>
                  </a:lnTo>
                  <a:lnTo>
                    <a:pt x="80" y="1347"/>
                  </a:lnTo>
                  <a:lnTo>
                    <a:pt x="93" y="1334"/>
                  </a:lnTo>
                  <a:lnTo>
                    <a:pt x="106" y="1318"/>
                  </a:lnTo>
                  <a:lnTo>
                    <a:pt x="119" y="1299"/>
                  </a:lnTo>
                  <a:lnTo>
                    <a:pt x="133" y="1278"/>
                  </a:lnTo>
                  <a:lnTo>
                    <a:pt x="145" y="1254"/>
                  </a:lnTo>
                  <a:lnTo>
                    <a:pt x="158" y="1225"/>
                  </a:lnTo>
                  <a:lnTo>
                    <a:pt x="170" y="1194"/>
                  </a:lnTo>
                  <a:lnTo>
                    <a:pt x="180" y="1159"/>
                  </a:lnTo>
                  <a:lnTo>
                    <a:pt x="190" y="1119"/>
                  </a:lnTo>
                  <a:lnTo>
                    <a:pt x="198" y="1074"/>
                  </a:lnTo>
                  <a:lnTo>
                    <a:pt x="204" y="1026"/>
                  </a:lnTo>
                  <a:lnTo>
                    <a:pt x="210" y="972"/>
                  </a:lnTo>
                  <a:lnTo>
                    <a:pt x="214" y="914"/>
                  </a:lnTo>
                  <a:lnTo>
                    <a:pt x="215" y="849"/>
                  </a:lnTo>
                  <a:lnTo>
                    <a:pt x="215" y="780"/>
                  </a:lnTo>
                  <a:lnTo>
                    <a:pt x="215" y="707"/>
                  </a:lnTo>
                  <a:lnTo>
                    <a:pt x="217" y="639"/>
                  </a:lnTo>
                  <a:lnTo>
                    <a:pt x="222" y="576"/>
                  </a:lnTo>
                  <a:lnTo>
                    <a:pt x="230" y="518"/>
                  </a:lnTo>
                  <a:lnTo>
                    <a:pt x="239" y="464"/>
                  </a:lnTo>
                  <a:lnTo>
                    <a:pt x="252" y="416"/>
                  </a:lnTo>
                  <a:lnTo>
                    <a:pt x="266" y="370"/>
                  </a:lnTo>
                  <a:lnTo>
                    <a:pt x="280" y="328"/>
                  </a:lnTo>
                  <a:lnTo>
                    <a:pt x="297" y="290"/>
                  </a:lnTo>
                  <a:lnTo>
                    <a:pt x="315" y="256"/>
                  </a:lnTo>
                  <a:lnTo>
                    <a:pt x="334" y="226"/>
                  </a:lnTo>
                  <a:lnTo>
                    <a:pt x="354" y="197"/>
                  </a:lnTo>
                  <a:lnTo>
                    <a:pt x="374" y="173"/>
                  </a:lnTo>
                  <a:lnTo>
                    <a:pt x="396" y="151"/>
                  </a:lnTo>
                  <a:lnTo>
                    <a:pt x="417" y="131"/>
                  </a:lnTo>
                  <a:lnTo>
                    <a:pt x="438" y="114"/>
                  </a:lnTo>
                  <a:lnTo>
                    <a:pt x="459" y="99"/>
                  </a:lnTo>
                  <a:lnTo>
                    <a:pt x="479" y="85"/>
                  </a:lnTo>
                  <a:lnTo>
                    <a:pt x="499" y="74"/>
                  </a:lnTo>
                  <a:lnTo>
                    <a:pt x="518" y="64"/>
                  </a:lnTo>
                  <a:lnTo>
                    <a:pt x="536" y="56"/>
                  </a:lnTo>
                  <a:lnTo>
                    <a:pt x="553" y="49"/>
                  </a:lnTo>
                  <a:lnTo>
                    <a:pt x="569" y="43"/>
                  </a:lnTo>
                  <a:lnTo>
                    <a:pt x="582" y="38"/>
                  </a:lnTo>
                  <a:lnTo>
                    <a:pt x="631" y="21"/>
                  </a:lnTo>
                  <a:lnTo>
                    <a:pt x="677" y="9"/>
                  </a:lnTo>
                  <a:lnTo>
                    <a:pt x="721" y="3"/>
                  </a:lnTo>
                  <a:lnTo>
                    <a:pt x="7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0BA05548-6088-4BE9-A18C-2B4BD925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405"/>
              <a:ext cx="172" cy="66"/>
            </a:xfrm>
            <a:custGeom>
              <a:avLst/>
              <a:gdLst>
                <a:gd name="T0" fmla="*/ 701 w 2238"/>
                <a:gd name="T1" fmla="*/ 0 h 862"/>
                <a:gd name="T2" fmla="*/ 579 w 2238"/>
                <a:gd name="T3" fmla="*/ 356 h 862"/>
                <a:gd name="T4" fmla="*/ 746 w 2238"/>
                <a:gd name="T5" fmla="*/ 343 h 862"/>
                <a:gd name="T6" fmla="*/ 1119 w 2238"/>
                <a:gd name="T7" fmla="*/ 801 h 862"/>
                <a:gd name="T8" fmla="*/ 1491 w 2238"/>
                <a:gd name="T9" fmla="*/ 343 h 862"/>
                <a:gd name="T10" fmla="*/ 1660 w 2238"/>
                <a:gd name="T11" fmla="*/ 356 h 862"/>
                <a:gd name="T12" fmla="*/ 1539 w 2238"/>
                <a:gd name="T13" fmla="*/ 0 h 862"/>
                <a:gd name="T14" fmla="*/ 1571 w 2238"/>
                <a:gd name="T15" fmla="*/ 18 h 862"/>
                <a:gd name="T16" fmla="*/ 1604 w 2238"/>
                <a:gd name="T17" fmla="*/ 35 h 862"/>
                <a:gd name="T18" fmla="*/ 1986 w 2238"/>
                <a:gd name="T19" fmla="*/ 224 h 862"/>
                <a:gd name="T20" fmla="*/ 2022 w 2238"/>
                <a:gd name="T21" fmla="*/ 245 h 862"/>
                <a:gd name="T22" fmla="*/ 2056 w 2238"/>
                <a:gd name="T23" fmla="*/ 269 h 862"/>
                <a:gd name="T24" fmla="*/ 2085 w 2238"/>
                <a:gd name="T25" fmla="*/ 297 h 862"/>
                <a:gd name="T26" fmla="*/ 2112 w 2238"/>
                <a:gd name="T27" fmla="*/ 327 h 862"/>
                <a:gd name="T28" fmla="*/ 2134 w 2238"/>
                <a:gd name="T29" fmla="*/ 361 h 862"/>
                <a:gd name="T30" fmla="*/ 2153 w 2238"/>
                <a:gd name="T31" fmla="*/ 398 h 862"/>
                <a:gd name="T32" fmla="*/ 2166 w 2238"/>
                <a:gd name="T33" fmla="*/ 436 h 862"/>
                <a:gd name="T34" fmla="*/ 2177 w 2238"/>
                <a:gd name="T35" fmla="*/ 476 h 862"/>
                <a:gd name="T36" fmla="*/ 2238 w 2238"/>
                <a:gd name="T37" fmla="*/ 814 h 862"/>
                <a:gd name="T38" fmla="*/ 2238 w 2238"/>
                <a:gd name="T39" fmla="*/ 828 h 862"/>
                <a:gd name="T40" fmla="*/ 2233 w 2238"/>
                <a:gd name="T41" fmla="*/ 841 h 862"/>
                <a:gd name="T42" fmla="*/ 2225 w 2238"/>
                <a:gd name="T43" fmla="*/ 852 h 862"/>
                <a:gd name="T44" fmla="*/ 2213 w 2238"/>
                <a:gd name="T45" fmla="*/ 858 h 862"/>
                <a:gd name="T46" fmla="*/ 2198 w 2238"/>
                <a:gd name="T47" fmla="*/ 862 h 862"/>
                <a:gd name="T48" fmla="*/ 39 w 2238"/>
                <a:gd name="T49" fmla="*/ 862 h 862"/>
                <a:gd name="T50" fmla="*/ 25 w 2238"/>
                <a:gd name="T51" fmla="*/ 858 h 862"/>
                <a:gd name="T52" fmla="*/ 14 w 2238"/>
                <a:gd name="T53" fmla="*/ 852 h 862"/>
                <a:gd name="T54" fmla="*/ 4 w 2238"/>
                <a:gd name="T55" fmla="*/ 841 h 862"/>
                <a:gd name="T56" fmla="*/ 0 w 2238"/>
                <a:gd name="T57" fmla="*/ 828 h 862"/>
                <a:gd name="T58" fmla="*/ 0 w 2238"/>
                <a:gd name="T59" fmla="*/ 814 h 862"/>
                <a:gd name="T60" fmla="*/ 60 w 2238"/>
                <a:gd name="T61" fmla="*/ 476 h 862"/>
                <a:gd name="T62" fmla="*/ 71 w 2238"/>
                <a:gd name="T63" fmla="*/ 435 h 862"/>
                <a:gd name="T64" fmla="*/ 85 w 2238"/>
                <a:gd name="T65" fmla="*/ 397 h 862"/>
                <a:gd name="T66" fmla="*/ 104 w 2238"/>
                <a:gd name="T67" fmla="*/ 361 h 862"/>
                <a:gd name="T68" fmla="*/ 126 w 2238"/>
                <a:gd name="T69" fmla="*/ 327 h 862"/>
                <a:gd name="T70" fmla="*/ 152 w 2238"/>
                <a:gd name="T71" fmla="*/ 296 h 862"/>
                <a:gd name="T72" fmla="*/ 183 w 2238"/>
                <a:gd name="T73" fmla="*/ 268 h 862"/>
                <a:gd name="T74" fmla="*/ 215 w 2238"/>
                <a:gd name="T75" fmla="*/ 244 h 862"/>
                <a:gd name="T76" fmla="*/ 251 w 2238"/>
                <a:gd name="T77" fmla="*/ 224 h 862"/>
                <a:gd name="T78" fmla="*/ 625 w 2238"/>
                <a:gd name="T79" fmla="*/ 39 h 862"/>
                <a:gd name="T80" fmla="*/ 701 w 2238"/>
                <a:gd name="T81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38" h="862">
                  <a:moveTo>
                    <a:pt x="701" y="0"/>
                  </a:moveTo>
                  <a:lnTo>
                    <a:pt x="579" y="356"/>
                  </a:lnTo>
                  <a:lnTo>
                    <a:pt x="746" y="343"/>
                  </a:lnTo>
                  <a:lnTo>
                    <a:pt x="1119" y="801"/>
                  </a:lnTo>
                  <a:lnTo>
                    <a:pt x="1491" y="343"/>
                  </a:lnTo>
                  <a:lnTo>
                    <a:pt x="1660" y="356"/>
                  </a:lnTo>
                  <a:lnTo>
                    <a:pt x="1539" y="0"/>
                  </a:lnTo>
                  <a:lnTo>
                    <a:pt x="1571" y="18"/>
                  </a:lnTo>
                  <a:lnTo>
                    <a:pt x="1604" y="35"/>
                  </a:lnTo>
                  <a:lnTo>
                    <a:pt x="1986" y="224"/>
                  </a:lnTo>
                  <a:lnTo>
                    <a:pt x="2022" y="245"/>
                  </a:lnTo>
                  <a:lnTo>
                    <a:pt x="2056" y="269"/>
                  </a:lnTo>
                  <a:lnTo>
                    <a:pt x="2085" y="297"/>
                  </a:lnTo>
                  <a:lnTo>
                    <a:pt x="2112" y="327"/>
                  </a:lnTo>
                  <a:lnTo>
                    <a:pt x="2134" y="361"/>
                  </a:lnTo>
                  <a:lnTo>
                    <a:pt x="2153" y="398"/>
                  </a:lnTo>
                  <a:lnTo>
                    <a:pt x="2166" y="436"/>
                  </a:lnTo>
                  <a:lnTo>
                    <a:pt x="2177" y="476"/>
                  </a:lnTo>
                  <a:lnTo>
                    <a:pt x="2238" y="814"/>
                  </a:lnTo>
                  <a:lnTo>
                    <a:pt x="2238" y="828"/>
                  </a:lnTo>
                  <a:lnTo>
                    <a:pt x="2233" y="841"/>
                  </a:lnTo>
                  <a:lnTo>
                    <a:pt x="2225" y="852"/>
                  </a:lnTo>
                  <a:lnTo>
                    <a:pt x="2213" y="858"/>
                  </a:lnTo>
                  <a:lnTo>
                    <a:pt x="2198" y="862"/>
                  </a:lnTo>
                  <a:lnTo>
                    <a:pt x="39" y="862"/>
                  </a:lnTo>
                  <a:lnTo>
                    <a:pt x="25" y="858"/>
                  </a:lnTo>
                  <a:lnTo>
                    <a:pt x="14" y="852"/>
                  </a:lnTo>
                  <a:lnTo>
                    <a:pt x="4" y="841"/>
                  </a:lnTo>
                  <a:lnTo>
                    <a:pt x="0" y="828"/>
                  </a:lnTo>
                  <a:lnTo>
                    <a:pt x="0" y="814"/>
                  </a:lnTo>
                  <a:lnTo>
                    <a:pt x="60" y="476"/>
                  </a:lnTo>
                  <a:lnTo>
                    <a:pt x="71" y="435"/>
                  </a:lnTo>
                  <a:lnTo>
                    <a:pt x="85" y="397"/>
                  </a:lnTo>
                  <a:lnTo>
                    <a:pt x="104" y="361"/>
                  </a:lnTo>
                  <a:lnTo>
                    <a:pt x="126" y="327"/>
                  </a:lnTo>
                  <a:lnTo>
                    <a:pt x="152" y="296"/>
                  </a:lnTo>
                  <a:lnTo>
                    <a:pt x="183" y="268"/>
                  </a:lnTo>
                  <a:lnTo>
                    <a:pt x="215" y="244"/>
                  </a:lnTo>
                  <a:lnTo>
                    <a:pt x="251" y="224"/>
                  </a:lnTo>
                  <a:lnTo>
                    <a:pt x="625" y="39"/>
                  </a:lnTo>
                  <a:lnTo>
                    <a:pt x="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C235DFA1-C220-45EF-AA81-C243D9763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6" y="243"/>
              <a:ext cx="116" cy="116"/>
            </a:xfrm>
            <a:custGeom>
              <a:avLst/>
              <a:gdLst>
                <a:gd name="T0" fmla="*/ 564 w 1509"/>
                <a:gd name="T1" fmla="*/ 597 h 1510"/>
                <a:gd name="T2" fmla="*/ 548 w 1509"/>
                <a:gd name="T3" fmla="*/ 628 h 1510"/>
                <a:gd name="T4" fmla="*/ 582 w 1509"/>
                <a:gd name="T5" fmla="*/ 653 h 1510"/>
                <a:gd name="T6" fmla="*/ 638 w 1509"/>
                <a:gd name="T7" fmla="*/ 666 h 1510"/>
                <a:gd name="T8" fmla="*/ 651 w 1509"/>
                <a:gd name="T9" fmla="*/ 712 h 1510"/>
                <a:gd name="T10" fmla="*/ 589 w 1509"/>
                <a:gd name="T11" fmla="*/ 1083 h 1510"/>
                <a:gd name="T12" fmla="*/ 619 w 1509"/>
                <a:gd name="T13" fmla="*/ 1172 h 1510"/>
                <a:gd name="T14" fmla="*/ 692 w 1509"/>
                <a:gd name="T15" fmla="*/ 1216 h 1510"/>
                <a:gd name="T16" fmla="*/ 843 w 1509"/>
                <a:gd name="T17" fmla="*/ 1212 h 1510"/>
                <a:gd name="T18" fmla="*/ 944 w 1509"/>
                <a:gd name="T19" fmla="*/ 1149 h 1510"/>
                <a:gd name="T20" fmla="*/ 959 w 1509"/>
                <a:gd name="T21" fmla="*/ 1100 h 1510"/>
                <a:gd name="T22" fmla="*/ 922 w 1509"/>
                <a:gd name="T23" fmla="*/ 1101 h 1510"/>
                <a:gd name="T24" fmla="*/ 853 w 1509"/>
                <a:gd name="T25" fmla="*/ 1126 h 1510"/>
                <a:gd name="T26" fmla="*/ 816 w 1509"/>
                <a:gd name="T27" fmla="*/ 1099 h 1510"/>
                <a:gd name="T28" fmla="*/ 827 w 1509"/>
                <a:gd name="T29" fmla="*/ 969 h 1510"/>
                <a:gd name="T30" fmla="*/ 884 w 1509"/>
                <a:gd name="T31" fmla="*/ 634 h 1510"/>
                <a:gd name="T32" fmla="*/ 852 w 1509"/>
                <a:gd name="T33" fmla="*/ 592 h 1510"/>
                <a:gd name="T34" fmla="*/ 758 w 1509"/>
                <a:gd name="T35" fmla="*/ 292 h 1510"/>
                <a:gd name="T36" fmla="*/ 675 w 1509"/>
                <a:gd name="T37" fmla="*/ 357 h 1510"/>
                <a:gd name="T38" fmla="*/ 672 w 1509"/>
                <a:gd name="T39" fmla="*/ 459 h 1510"/>
                <a:gd name="T40" fmla="*/ 737 w 1509"/>
                <a:gd name="T41" fmla="*/ 526 h 1510"/>
                <a:gd name="T42" fmla="*/ 839 w 1509"/>
                <a:gd name="T43" fmla="*/ 524 h 1510"/>
                <a:gd name="T44" fmla="*/ 905 w 1509"/>
                <a:gd name="T45" fmla="*/ 441 h 1510"/>
                <a:gd name="T46" fmla="*/ 882 w 1509"/>
                <a:gd name="T47" fmla="*/ 336 h 1510"/>
                <a:gd name="T48" fmla="*/ 787 w 1509"/>
                <a:gd name="T49" fmla="*/ 288 h 1510"/>
                <a:gd name="T50" fmla="*/ 966 w 1509"/>
                <a:gd name="T51" fmla="*/ 30 h 1510"/>
                <a:gd name="T52" fmla="*/ 1190 w 1509"/>
                <a:gd name="T53" fmla="*/ 137 h 1510"/>
                <a:gd name="T54" fmla="*/ 1371 w 1509"/>
                <a:gd name="T55" fmla="*/ 320 h 1510"/>
                <a:gd name="T56" fmla="*/ 1480 w 1509"/>
                <a:gd name="T57" fmla="*/ 544 h 1510"/>
                <a:gd name="T58" fmla="*/ 1509 w 1509"/>
                <a:gd name="T59" fmla="*/ 786 h 1510"/>
                <a:gd name="T60" fmla="*/ 1460 w 1509"/>
                <a:gd name="T61" fmla="*/ 1025 h 1510"/>
                <a:gd name="T62" fmla="*/ 1332 w 1509"/>
                <a:gd name="T63" fmla="*/ 1242 h 1510"/>
                <a:gd name="T64" fmla="*/ 1137 w 1509"/>
                <a:gd name="T65" fmla="*/ 1407 h 1510"/>
                <a:gd name="T66" fmla="*/ 906 w 1509"/>
                <a:gd name="T67" fmla="*/ 1495 h 1510"/>
                <a:gd name="T68" fmla="*/ 663 w 1509"/>
                <a:gd name="T69" fmla="*/ 1506 h 1510"/>
                <a:gd name="T70" fmla="*/ 428 w 1509"/>
                <a:gd name="T71" fmla="*/ 1437 h 1510"/>
                <a:gd name="T72" fmla="*/ 284 w 1509"/>
                <a:gd name="T73" fmla="*/ 1458 h 1510"/>
                <a:gd name="T74" fmla="*/ 119 w 1509"/>
                <a:gd name="T75" fmla="*/ 1497 h 1510"/>
                <a:gd name="T76" fmla="*/ 31 w 1509"/>
                <a:gd name="T77" fmla="*/ 1482 h 1510"/>
                <a:gd name="T78" fmla="*/ 32 w 1509"/>
                <a:gd name="T79" fmla="*/ 1444 h 1510"/>
                <a:gd name="T80" fmla="*/ 126 w 1509"/>
                <a:gd name="T81" fmla="*/ 1373 h 1510"/>
                <a:gd name="T82" fmla="*/ 196 w 1509"/>
                <a:gd name="T83" fmla="*/ 1262 h 1510"/>
                <a:gd name="T84" fmla="*/ 80 w 1509"/>
                <a:gd name="T85" fmla="*/ 1096 h 1510"/>
                <a:gd name="T86" fmla="*/ 6 w 1509"/>
                <a:gd name="T87" fmla="*/ 857 h 1510"/>
                <a:gd name="T88" fmla="*/ 14 w 1509"/>
                <a:gd name="T89" fmla="*/ 610 h 1510"/>
                <a:gd name="T90" fmla="*/ 101 w 1509"/>
                <a:gd name="T91" fmla="*/ 376 h 1510"/>
                <a:gd name="T92" fmla="*/ 268 w 1509"/>
                <a:gd name="T93" fmla="*/ 178 h 1510"/>
                <a:gd name="T94" fmla="*/ 485 w 1509"/>
                <a:gd name="T95" fmla="*/ 50 h 1510"/>
                <a:gd name="T96" fmla="*/ 724 w 1509"/>
                <a:gd name="T97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9" h="1510">
                  <a:moveTo>
                    <a:pt x="603" y="591"/>
                  </a:moveTo>
                  <a:lnTo>
                    <a:pt x="589" y="591"/>
                  </a:lnTo>
                  <a:lnTo>
                    <a:pt x="575" y="594"/>
                  </a:lnTo>
                  <a:lnTo>
                    <a:pt x="564" y="597"/>
                  </a:lnTo>
                  <a:lnTo>
                    <a:pt x="555" y="602"/>
                  </a:lnTo>
                  <a:lnTo>
                    <a:pt x="550" y="609"/>
                  </a:lnTo>
                  <a:lnTo>
                    <a:pt x="548" y="619"/>
                  </a:lnTo>
                  <a:lnTo>
                    <a:pt x="548" y="628"/>
                  </a:lnTo>
                  <a:lnTo>
                    <a:pt x="552" y="637"/>
                  </a:lnTo>
                  <a:lnTo>
                    <a:pt x="559" y="644"/>
                  </a:lnTo>
                  <a:lnTo>
                    <a:pt x="569" y="649"/>
                  </a:lnTo>
                  <a:lnTo>
                    <a:pt x="582" y="653"/>
                  </a:lnTo>
                  <a:lnTo>
                    <a:pt x="595" y="655"/>
                  </a:lnTo>
                  <a:lnTo>
                    <a:pt x="609" y="657"/>
                  </a:lnTo>
                  <a:lnTo>
                    <a:pt x="626" y="661"/>
                  </a:lnTo>
                  <a:lnTo>
                    <a:pt x="638" y="666"/>
                  </a:lnTo>
                  <a:lnTo>
                    <a:pt x="646" y="676"/>
                  </a:lnTo>
                  <a:lnTo>
                    <a:pt x="650" y="687"/>
                  </a:lnTo>
                  <a:lnTo>
                    <a:pt x="651" y="704"/>
                  </a:lnTo>
                  <a:lnTo>
                    <a:pt x="651" y="712"/>
                  </a:lnTo>
                  <a:lnTo>
                    <a:pt x="650" y="720"/>
                  </a:lnTo>
                  <a:lnTo>
                    <a:pt x="609" y="950"/>
                  </a:lnTo>
                  <a:lnTo>
                    <a:pt x="599" y="1017"/>
                  </a:lnTo>
                  <a:lnTo>
                    <a:pt x="589" y="1083"/>
                  </a:lnTo>
                  <a:lnTo>
                    <a:pt x="589" y="1108"/>
                  </a:lnTo>
                  <a:lnTo>
                    <a:pt x="594" y="1131"/>
                  </a:lnTo>
                  <a:lnTo>
                    <a:pt x="605" y="1152"/>
                  </a:lnTo>
                  <a:lnTo>
                    <a:pt x="619" y="1172"/>
                  </a:lnTo>
                  <a:lnTo>
                    <a:pt x="636" y="1189"/>
                  </a:lnTo>
                  <a:lnTo>
                    <a:pt x="654" y="1202"/>
                  </a:lnTo>
                  <a:lnTo>
                    <a:pt x="673" y="1211"/>
                  </a:lnTo>
                  <a:lnTo>
                    <a:pt x="692" y="1216"/>
                  </a:lnTo>
                  <a:lnTo>
                    <a:pt x="737" y="1221"/>
                  </a:lnTo>
                  <a:lnTo>
                    <a:pt x="781" y="1222"/>
                  </a:lnTo>
                  <a:lnTo>
                    <a:pt x="813" y="1220"/>
                  </a:lnTo>
                  <a:lnTo>
                    <a:pt x="843" y="1212"/>
                  </a:lnTo>
                  <a:lnTo>
                    <a:pt x="870" y="1202"/>
                  </a:lnTo>
                  <a:lnTo>
                    <a:pt x="896" y="1188"/>
                  </a:lnTo>
                  <a:lnTo>
                    <a:pt x="922" y="1170"/>
                  </a:lnTo>
                  <a:lnTo>
                    <a:pt x="944" y="1149"/>
                  </a:lnTo>
                  <a:lnTo>
                    <a:pt x="954" y="1135"/>
                  </a:lnTo>
                  <a:lnTo>
                    <a:pt x="962" y="1119"/>
                  </a:lnTo>
                  <a:lnTo>
                    <a:pt x="962" y="1109"/>
                  </a:lnTo>
                  <a:lnTo>
                    <a:pt x="959" y="1100"/>
                  </a:lnTo>
                  <a:lnTo>
                    <a:pt x="952" y="1095"/>
                  </a:lnTo>
                  <a:lnTo>
                    <a:pt x="944" y="1093"/>
                  </a:lnTo>
                  <a:lnTo>
                    <a:pt x="933" y="1095"/>
                  </a:lnTo>
                  <a:lnTo>
                    <a:pt x="922" y="1101"/>
                  </a:lnTo>
                  <a:lnTo>
                    <a:pt x="910" y="1108"/>
                  </a:lnTo>
                  <a:lnTo>
                    <a:pt x="898" y="1113"/>
                  </a:lnTo>
                  <a:lnTo>
                    <a:pt x="876" y="1121"/>
                  </a:lnTo>
                  <a:lnTo>
                    <a:pt x="853" y="1126"/>
                  </a:lnTo>
                  <a:lnTo>
                    <a:pt x="839" y="1125"/>
                  </a:lnTo>
                  <a:lnTo>
                    <a:pt x="829" y="1120"/>
                  </a:lnTo>
                  <a:lnTo>
                    <a:pt x="821" y="1112"/>
                  </a:lnTo>
                  <a:lnTo>
                    <a:pt x="816" y="1099"/>
                  </a:lnTo>
                  <a:lnTo>
                    <a:pt x="812" y="1078"/>
                  </a:lnTo>
                  <a:lnTo>
                    <a:pt x="812" y="1057"/>
                  </a:lnTo>
                  <a:lnTo>
                    <a:pt x="819" y="1013"/>
                  </a:lnTo>
                  <a:lnTo>
                    <a:pt x="827" y="969"/>
                  </a:lnTo>
                  <a:lnTo>
                    <a:pt x="851" y="837"/>
                  </a:lnTo>
                  <a:lnTo>
                    <a:pt x="875" y="705"/>
                  </a:lnTo>
                  <a:lnTo>
                    <a:pt x="882" y="670"/>
                  </a:lnTo>
                  <a:lnTo>
                    <a:pt x="884" y="634"/>
                  </a:lnTo>
                  <a:lnTo>
                    <a:pt x="881" y="618"/>
                  </a:lnTo>
                  <a:lnTo>
                    <a:pt x="874" y="606"/>
                  </a:lnTo>
                  <a:lnTo>
                    <a:pt x="865" y="598"/>
                  </a:lnTo>
                  <a:lnTo>
                    <a:pt x="852" y="592"/>
                  </a:lnTo>
                  <a:lnTo>
                    <a:pt x="836" y="591"/>
                  </a:lnTo>
                  <a:lnTo>
                    <a:pt x="603" y="591"/>
                  </a:lnTo>
                  <a:close/>
                  <a:moveTo>
                    <a:pt x="787" y="288"/>
                  </a:moveTo>
                  <a:lnTo>
                    <a:pt x="758" y="292"/>
                  </a:lnTo>
                  <a:lnTo>
                    <a:pt x="732" y="301"/>
                  </a:lnTo>
                  <a:lnTo>
                    <a:pt x="710" y="316"/>
                  </a:lnTo>
                  <a:lnTo>
                    <a:pt x="689" y="335"/>
                  </a:lnTo>
                  <a:lnTo>
                    <a:pt x="675" y="357"/>
                  </a:lnTo>
                  <a:lnTo>
                    <a:pt x="665" y="383"/>
                  </a:lnTo>
                  <a:lnTo>
                    <a:pt x="662" y="411"/>
                  </a:lnTo>
                  <a:lnTo>
                    <a:pt x="664" y="436"/>
                  </a:lnTo>
                  <a:lnTo>
                    <a:pt x="672" y="459"/>
                  </a:lnTo>
                  <a:lnTo>
                    <a:pt x="683" y="481"/>
                  </a:lnTo>
                  <a:lnTo>
                    <a:pt x="698" y="499"/>
                  </a:lnTo>
                  <a:lnTo>
                    <a:pt x="716" y="514"/>
                  </a:lnTo>
                  <a:lnTo>
                    <a:pt x="737" y="526"/>
                  </a:lnTo>
                  <a:lnTo>
                    <a:pt x="760" y="533"/>
                  </a:lnTo>
                  <a:lnTo>
                    <a:pt x="786" y="537"/>
                  </a:lnTo>
                  <a:lnTo>
                    <a:pt x="814" y="533"/>
                  </a:lnTo>
                  <a:lnTo>
                    <a:pt x="839" y="524"/>
                  </a:lnTo>
                  <a:lnTo>
                    <a:pt x="862" y="510"/>
                  </a:lnTo>
                  <a:lnTo>
                    <a:pt x="881" y="490"/>
                  </a:lnTo>
                  <a:lnTo>
                    <a:pt x="895" y="468"/>
                  </a:lnTo>
                  <a:lnTo>
                    <a:pt x="905" y="441"/>
                  </a:lnTo>
                  <a:lnTo>
                    <a:pt x="908" y="413"/>
                  </a:lnTo>
                  <a:lnTo>
                    <a:pt x="905" y="384"/>
                  </a:lnTo>
                  <a:lnTo>
                    <a:pt x="896" y="359"/>
                  </a:lnTo>
                  <a:lnTo>
                    <a:pt x="882" y="336"/>
                  </a:lnTo>
                  <a:lnTo>
                    <a:pt x="863" y="316"/>
                  </a:lnTo>
                  <a:lnTo>
                    <a:pt x="840" y="301"/>
                  </a:lnTo>
                  <a:lnTo>
                    <a:pt x="814" y="293"/>
                  </a:lnTo>
                  <a:lnTo>
                    <a:pt x="787" y="288"/>
                  </a:lnTo>
                  <a:close/>
                  <a:moveTo>
                    <a:pt x="786" y="0"/>
                  </a:moveTo>
                  <a:lnTo>
                    <a:pt x="846" y="6"/>
                  </a:lnTo>
                  <a:lnTo>
                    <a:pt x="906" y="15"/>
                  </a:lnTo>
                  <a:lnTo>
                    <a:pt x="966" y="30"/>
                  </a:lnTo>
                  <a:lnTo>
                    <a:pt x="1024" y="50"/>
                  </a:lnTo>
                  <a:lnTo>
                    <a:pt x="1081" y="74"/>
                  </a:lnTo>
                  <a:lnTo>
                    <a:pt x="1136" y="104"/>
                  </a:lnTo>
                  <a:lnTo>
                    <a:pt x="1190" y="137"/>
                  </a:lnTo>
                  <a:lnTo>
                    <a:pt x="1241" y="178"/>
                  </a:lnTo>
                  <a:lnTo>
                    <a:pt x="1288" y="221"/>
                  </a:lnTo>
                  <a:lnTo>
                    <a:pt x="1332" y="269"/>
                  </a:lnTo>
                  <a:lnTo>
                    <a:pt x="1371" y="320"/>
                  </a:lnTo>
                  <a:lnTo>
                    <a:pt x="1406" y="373"/>
                  </a:lnTo>
                  <a:lnTo>
                    <a:pt x="1436" y="429"/>
                  </a:lnTo>
                  <a:lnTo>
                    <a:pt x="1460" y="486"/>
                  </a:lnTo>
                  <a:lnTo>
                    <a:pt x="1480" y="544"/>
                  </a:lnTo>
                  <a:lnTo>
                    <a:pt x="1495" y="604"/>
                  </a:lnTo>
                  <a:lnTo>
                    <a:pt x="1504" y="664"/>
                  </a:lnTo>
                  <a:lnTo>
                    <a:pt x="1509" y="725"/>
                  </a:lnTo>
                  <a:lnTo>
                    <a:pt x="1509" y="786"/>
                  </a:lnTo>
                  <a:lnTo>
                    <a:pt x="1504" y="847"/>
                  </a:lnTo>
                  <a:lnTo>
                    <a:pt x="1495" y="907"/>
                  </a:lnTo>
                  <a:lnTo>
                    <a:pt x="1480" y="967"/>
                  </a:lnTo>
                  <a:lnTo>
                    <a:pt x="1460" y="1025"/>
                  </a:lnTo>
                  <a:lnTo>
                    <a:pt x="1436" y="1082"/>
                  </a:lnTo>
                  <a:lnTo>
                    <a:pt x="1406" y="1138"/>
                  </a:lnTo>
                  <a:lnTo>
                    <a:pt x="1371" y="1191"/>
                  </a:lnTo>
                  <a:lnTo>
                    <a:pt x="1332" y="1242"/>
                  </a:lnTo>
                  <a:lnTo>
                    <a:pt x="1288" y="1290"/>
                  </a:lnTo>
                  <a:lnTo>
                    <a:pt x="1241" y="1334"/>
                  </a:lnTo>
                  <a:lnTo>
                    <a:pt x="1190" y="1374"/>
                  </a:lnTo>
                  <a:lnTo>
                    <a:pt x="1137" y="1407"/>
                  </a:lnTo>
                  <a:lnTo>
                    <a:pt x="1081" y="1437"/>
                  </a:lnTo>
                  <a:lnTo>
                    <a:pt x="1024" y="1461"/>
                  </a:lnTo>
                  <a:lnTo>
                    <a:pt x="966" y="1481"/>
                  </a:lnTo>
                  <a:lnTo>
                    <a:pt x="906" y="1495"/>
                  </a:lnTo>
                  <a:lnTo>
                    <a:pt x="846" y="1506"/>
                  </a:lnTo>
                  <a:lnTo>
                    <a:pt x="784" y="1510"/>
                  </a:lnTo>
                  <a:lnTo>
                    <a:pt x="723" y="1510"/>
                  </a:lnTo>
                  <a:lnTo>
                    <a:pt x="663" y="1506"/>
                  </a:lnTo>
                  <a:lnTo>
                    <a:pt x="603" y="1495"/>
                  </a:lnTo>
                  <a:lnTo>
                    <a:pt x="543" y="1480"/>
                  </a:lnTo>
                  <a:lnTo>
                    <a:pt x="485" y="1461"/>
                  </a:lnTo>
                  <a:lnTo>
                    <a:pt x="428" y="1437"/>
                  </a:lnTo>
                  <a:lnTo>
                    <a:pt x="372" y="1407"/>
                  </a:lnTo>
                  <a:lnTo>
                    <a:pt x="371" y="1405"/>
                  </a:lnTo>
                  <a:lnTo>
                    <a:pt x="327" y="1435"/>
                  </a:lnTo>
                  <a:lnTo>
                    <a:pt x="284" y="1458"/>
                  </a:lnTo>
                  <a:lnTo>
                    <a:pt x="242" y="1475"/>
                  </a:lnTo>
                  <a:lnTo>
                    <a:pt x="200" y="1487"/>
                  </a:lnTo>
                  <a:lnTo>
                    <a:pt x="158" y="1494"/>
                  </a:lnTo>
                  <a:lnTo>
                    <a:pt x="119" y="1497"/>
                  </a:lnTo>
                  <a:lnTo>
                    <a:pt x="82" y="1497"/>
                  </a:lnTo>
                  <a:lnTo>
                    <a:pt x="50" y="1493"/>
                  </a:lnTo>
                  <a:lnTo>
                    <a:pt x="38" y="1490"/>
                  </a:lnTo>
                  <a:lnTo>
                    <a:pt x="31" y="1482"/>
                  </a:lnTo>
                  <a:lnTo>
                    <a:pt x="25" y="1474"/>
                  </a:lnTo>
                  <a:lnTo>
                    <a:pt x="24" y="1463"/>
                  </a:lnTo>
                  <a:lnTo>
                    <a:pt x="26" y="1454"/>
                  </a:lnTo>
                  <a:lnTo>
                    <a:pt x="32" y="1444"/>
                  </a:lnTo>
                  <a:lnTo>
                    <a:pt x="40" y="1438"/>
                  </a:lnTo>
                  <a:lnTo>
                    <a:pt x="73" y="1419"/>
                  </a:lnTo>
                  <a:lnTo>
                    <a:pt x="100" y="1397"/>
                  </a:lnTo>
                  <a:lnTo>
                    <a:pt x="126" y="1373"/>
                  </a:lnTo>
                  <a:lnTo>
                    <a:pt x="148" y="1345"/>
                  </a:lnTo>
                  <a:lnTo>
                    <a:pt x="167" y="1318"/>
                  </a:lnTo>
                  <a:lnTo>
                    <a:pt x="183" y="1289"/>
                  </a:lnTo>
                  <a:lnTo>
                    <a:pt x="196" y="1262"/>
                  </a:lnTo>
                  <a:lnTo>
                    <a:pt x="189" y="1255"/>
                  </a:lnTo>
                  <a:lnTo>
                    <a:pt x="148" y="1205"/>
                  </a:lnTo>
                  <a:lnTo>
                    <a:pt x="111" y="1152"/>
                  </a:lnTo>
                  <a:lnTo>
                    <a:pt x="80" y="1096"/>
                  </a:lnTo>
                  <a:lnTo>
                    <a:pt x="54" y="1038"/>
                  </a:lnTo>
                  <a:lnTo>
                    <a:pt x="33" y="979"/>
                  </a:lnTo>
                  <a:lnTo>
                    <a:pt x="17" y="919"/>
                  </a:lnTo>
                  <a:lnTo>
                    <a:pt x="6" y="857"/>
                  </a:lnTo>
                  <a:lnTo>
                    <a:pt x="0" y="796"/>
                  </a:lnTo>
                  <a:lnTo>
                    <a:pt x="0" y="734"/>
                  </a:lnTo>
                  <a:lnTo>
                    <a:pt x="4" y="672"/>
                  </a:lnTo>
                  <a:lnTo>
                    <a:pt x="14" y="610"/>
                  </a:lnTo>
                  <a:lnTo>
                    <a:pt x="27" y="549"/>
                  </a:lnTo>
                  <a:lnTo>
                    <a:pt x="48" y="490"/>
                  </a:lnTo>
                  <a:lnTo>
                    <a:pt x="72" y="432"/>
                  </a:lnTo>
                  <a:lnTo>
                    <a:pt x="101" y="376"/>
                  </a:lnTo>
                  <a:lnTo>
                    <a:pt x="136" y="322"/>
                  </a:lnTo>
                  <a:lnTo>
                    <a:pt x="175" y="270"/>
                  </a:lnTo>
                  <a:lnTo>
                    <a:pt x="221" y="221"/>
                  </a:lnTo>
                  <a:lnTo>
                    <a:pt x="268" y="178"/>
                  </a:lnTo>
                  <a:lnTo>
                    <a:pt x="319" y="137"/>
                  </a:lnTo>
                  <a:lnTo>
                    <a:pt x="373" y="104"/>
                  </a:lnTo>
                  <a:lnTo>
                    <a:pt x="428" y="74"/>
                  </a:lnTo>
                  <a:lnTo>
                    <a:pt x="485" y="50"/>
                  </a:lnTo>
                  <a:lnTo>
                    <a:pt x="544" y="30"/>
                  </a:lnTo>
                  <a:lnTo>
                    <a:pt x="603" y="15"/>
                  </a:lnTo>
                  <a:lnTo>
                    <a:pt x="663" y="6"/>
                  </a:lnTo>
                  <a:lnTo>
                    <a:pt x="724" y="0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0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89"/>
    </mc:Choice>
    <mc:Fallback xmlns="">
      <p:transition spd="slow" advTm="420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CF926E-7142-410C-90E7-66DB1A357B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CPS HRS4R du 25/09/2024</a:t>
            </a:r>
          </a:p>
          <a:p>
            <a:r>
              <a:rPr lang="fr-FR" dirty="0">
                <a:latin typeface="Work Sans" panose="00000500000000000000" pitchFamily="2" charset="0"/>
              </a:rPr>
              <a:t>Présentation de la solution Beetween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EF64BAF-D445-4757-98F2-55510CDBF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41C2DFC-5C2C-47EB-B9E4-8646917B6FFB}"/>
              </a:ext>
            </a:extLst>
          </p:cNvPr>
          <p:cNvCxnSpPr>
            <a:cxnSpLocks/>
          </p:cNvCxnSpPr>
          <p:nvPr/>
        </p:nvCxnSpPr>
        <p:spPr>
          <a:xfrm>
            <a:off x="667150" y="4833156"/>
            <a:ext cx="83873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B0599A3-6D25-493F-A59D-4B7DF1BF8786}"/>
              </a:ext>
            </a:extLst>
          </p:cNvPr>
          <p:cNvSpPr/>
          <p:nvPr/>
        </p:nvSpPr>
        <p:spPr>
          <a:xfrm rot="16200000">
            <a:off x="268801" y="4733999"/>
            <a:ext cx="356449" cy="805616"/>
          </a:xfrm>
          <a:prstGeom prst="rect">
            <a:avLst/>
          </a:prstGeom>
          <a:solidFill>
            <a:srgbClr val="45A59D"/>
          </a:solidFill>
          <a:ln>
            <a:solidFill>
              <a:srgbClr val="45A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825" dirty="0">
                <a:latin typeface="Work Sans" panose="00000500000000000000" pitchFamily="2" charset="0"/>
              </a:rPr>
              <a:t>Gouvernance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DD3B61-FD31-41D8-9949-BD29A4D44304}"/>
              </a:ext>
            </a:extLst>
          </p:cNvPr>
          <p:cNvSpPr/>
          <p:nvPr/>
        </p:nvSpPr>
        <p:spPr>
          <a:xfrm rot="16200000">
            <a:off x="260080" y="3928087"/>
            <a:ext cx="356449" cy="805616"/>
          </a:xfrm>
          <a:prstGeom prst="rect">
            <a:avLst/>
          </a:prstGeom>
          <a:solidFill>
            <a:srgbClr val="45A59D"/>
          </a:solidFill>
          <a:ln>
            <a:solidFill>
              <a:srgbClr val="45A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825" dirty="0">
                <a:latin typeface="Work Sans" panose="00000500000000000000" pitchFamily="2" charset="0"/>
              </a:rPr>
              <a:t>DRH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210CB7-9BD3-4820-A38F-EC2EB7E94FAD}"/>
              </a:ext>
            </a:extLst>
          </p:cNvPr>
          <p:cNvSpPr/>
          <p:nvPr/>
        </p:nvSpPr>
        <p:spPr>
          <a:xfrm rot="16200000">
            <a:off x="266882" y="1811321"/>
            <a:ext cx="356449" cy="801777"/>
          </a:xfrm>
          <a:prstGeom prst="rect">
            <a:avLst/>
          </a:prstGeom>
          <a:solidFill>
            <a:srgbClr val="45A59D"/>
          </a:solidFill>
          <a:ln>
            <a:solidFill>
              <a:srgbClr val="45A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825" dirty="0">
                <a:latin typeface="Work Sans" panose="00000500000000000000" pitchFamily="2" charset="0"/>
              </a:rPr>
              <a:t>Entités de recherche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E079AF8-1508-43CF-A5BF-9FCDCF6F7A53}"/>
              </a:ext>
            </a:extLst>
          </p:cNvPr>
          <p:cNvCxnSpPr>
            <a:cxnSpLocks/>
          </p:cNvCxnSpPr>
          <p:nvPr/>
        </p:nvCxnSpPr>
        <p:spPr>
          <a:xfrm>
            <a:off x="629563" y="3807042"/>
            <a:ext cx="83873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994C410-9EAC-4CF4-9910-3DA9E4F7C0F3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2483218" y="1744961"/>
            <a:ext cx="0" cy="35747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E81CD32-642E-40BE-A07B-529F5B4E273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242020" y="1747139"/>
            <a:ext cx="1" cy="35678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osange 306">
            <a:extLst>
              <a:ext uri="{FF2B5EF4-FFF2-40B4-BE49-F238E27FC236}">
                <a16:creationId xmlns:a16="http://schemas.microsoft.com/office/drawing/2014/main" id="{85A55B8B-0B41-4F9E-A590-D5FAA52DF386}"/>
              </a:ext>
            </a:extLst>
          </p:cNvPr>
          <p:cNvSpPr/>
          <p:nvPr/>
        </p:nvSpPr>
        <p:spPr>
          <a:xfrm>
            <a:off x="2411760" y="1592327"/>
            <a:ext cx="142916" cy="152634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42962">
              <a:spcBef>
                <a:spcPct val="50000"/>
              </a:spcBef>
              <a:defRPr/>
            </a:pPr>
            <a:endParaRPr lang="fr-FR" sz="1200">
              <a:solidFill>
                <a:srgbClr val="FEFEFE"/>
              </a:solidFill>
              <a:latin typeface="Work Sans" panose="00000500000000000000" pitchFamily="2" charset="0"/>
              <a:ea typeface="ＭＳ Ｐゴシック" charset="0"/>
              <a:cs typeface="Segoe UI Light" panose="020B0502040204020203" pitchFamily="34" charset="0"/>
            </a:endParaRPr>
          </a:p>
        </p:txBody>
      </p:sp>
      <p:sp>
        <p:nvSpPr>
          <p:cNvPr id="17" name="Losange 306">
            <a:extLst>
              <a:ext uri="{FF2B5EF4-FFF2-40B4-BE49-F238E27FC236}">
                <a16:creationId xmlns:a16="http://schemas.microsoft.com/office/drawing/2014/main" id="{BF05186C-7744-431F-A35F-DCD63CB22B89}"/>
              </a:ext>
            </a:extLst>
          </p:cNvPr>
          <p:cNvSpPr/>
          <p:nvPr/>
        </p:nvSpPr>
        <p:spPr>
          <a:xfrm>
            <a:off x="5170561" y="1594505"/>
            <a:ext cx="142916" cy="152634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42962">
              <a:spcBef>
                <a:spcPct val="50000"/>
              </a:spcBef>
              <a:defRPr/>
            </a:pPr>
            <a:endParaRPr lang="fr-FR" sz="1200">
              <a:solidFill>
                <a:srgbClr val="FEFEFE"/>
              </a:solidFill>
              <a:latin typeface="Work Sans" panose="00000500000000000000" pitchFamily="2" charset="0"/>
              <a:ea typeface="ＭＳ Ｐゴシック" charset="0"/>
              <a:cs typeface="Segoe UI Light" panose="020B0502040204020203" pitchFamily="34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FC3C25C-679E-456A-B7BE-17FA03DD3E6E}"/>
              </a:ext>
            </a:extLst>
          </p:cNvPr>
          <p:cNvSpPr/>
          <p:nvPr/>
        </p:nvSpPr>
        <p:spPr>
          <a:xfrm>
            <a:off x="1145776" y="2043516"/>
            <a:ext cx="1134247" cy="43528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b="1" dirty="0">
                <a:latin typeface="Work Sans" panose="00000500000000000000" pitchFamily="2" charset="0"/>
              </a:rPr>
              <a:t>Expressions du besoin de recrutement</a:t>
            </a:r>
            <a:endParaRPr lang="fr-FR" sz="788" dirty="0">
              <a:latin typeface="Work Sans" panose="000005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F08ED04-5E48-48AC-A9BB-484814F36544}"/>
              </a:ext>
            </a:extLst>
          </p:cNvPr>
          <p:cNvSpPr txBox="1"/>
          <p:nvPr/>
        </p:nvSpPr>
        <p:spPr>
          <a:xfrm>
            <a:off x="845586" y="1363333"/>
            <a:ext cx="15389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atin typeface="Work Sans" panose="00000500000000000000" pitchFamily="2" charset="0"/>
              </a:rPr>
              <a:t>Phase 1 – Expression du besoin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09CAEF4-0D36-4B59-9248-41290938D7F0}"/>
              </a:ext>
            </a:extLst>
          </p:cNvPr>
          <p:cNvSpPr txBox="1"/>
          <p:nvPr/>
        </p:nvSpPr>
        <p:spPr>
          <a:xfrm>
            <a:off x="2497785" y="1444124"/>
            <a:ext cx="2730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atin typeface="Work Sans" panose="00000500000000000000" pitchFamily="2" charset="0"/>
              </a:rPr>
              <a:t>Phase 2 – Recrutement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2C4F02C-71FE-41B4-A5FC-C6C135CE975B}"/>
              </a:ext>
            </a:extLst>
          </p:cNvPr>
          <p:cNvSpPr/>
          <p:nvPr/>
        </p:nvSpPr>
        <p:spPr>
          <a:xfrm>
            <a:off x="2951821" y="2518171"/>
            <a:ext cx="877601" cy="4247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Rédaction de l’offre d’emploi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CB04E5E-B40D-402E-BE59-8FC1449382EF}"/>
              </a:ext>
            </a:extLst>
          </p:cNvPr>
          <p:cNvSpPr/>
          <p:nvPr/>
        </p:nvSpPr>
        <p:spPr>
          <a:xfrm>
            <a:off x="5496658" y="2015270"/>
            <a:ext cx="833916" cy="363780"/>
          </a:xfrm>
          <a:prstGeom prst="roundRect">
            <a:avLst/>
          </a:prstGeom>
          <a:solidFill>
            <a:srgbClr val="206782"/>
          </a:solidFill>
          <a:ln>
            <a:solidFill>
              <a:srgbClr val="2067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Sélection du candidat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4DB8D1C-30BA-447B-A459-3934831DB492}"/>
              </a:ext>
            </a:extLst>
          </p:cNvPr>
          <p:cNvSpPr txBox="1"/>
          <p:nvPr/>
        </p:nvSpPr>
        <p:spPr>
          <a:xfrm>
            <a:off x="5242020" y="1444124"/>
            <a:ext cx="2942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atin typeface="Work Sans" panose="00000500000000000000" pitchFamily="2" charset="0"/>
              </a:rPr>
              <a:t>Phase 3 – Choix du candidat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94D1CB6-06FD-436B-9947-9496EF76FBE1}"/>
              </a:ext>
            </a:extLst>
          </p:cNvPr>
          <p:cNvSpPr/>
          <p:nvPr/>
        </p:nvSpPr>
        <p:spPr>
          <a:xfrm>
            <a:off x="6692318" y="1981576"/>
            <a:ext cx="1244702" cy="42287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b="1" dirty="0">
                <a:latin typeface="Work Sans" panose="00000500000000000000" pitchFamily="2" charset="0"/>
              </a:rPr>
              <a:t>Rédaction de la fiche de recrutement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C53C636-63F8-4A11-B6E7-87FA29127D6B}"/>
              </a:ext>
            </a:extLst>
          </p:cNvPr>
          <p:cNvSpPr txBox="1"/>
          <p:nvPr/>
        </p:nvSpPr>
        <p:spPr>
          <a:xfrm>
            <a:off x="7303904" y="2422450"/>
            <a:ext cx="183900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fr-FR" sz="750" i="1" dirty="0">
                <a:solidFill>
                  <a:schemeClr val="tx2"/>
                </a:solidFill>
                <a:latin typeface="Work Sans" panose="00000500000000000000" pitchFamily="2" charset="0"/>
              </a:rPr>
              <a:t>Reprise des éléments de l’expression de besoin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fr-FR" sz="750" i="1" dirty="0">
                <a:solidFill>
                  <a:schemeClr val="tx2"/>
                </a:solidFill>
                <a:latin typeface="Work Sans" panose="00000500000000000000" pitchFamily="2" charset="0"/>
              </a:rPr>
              <a:t>Identité du candidat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fr-FR" sz="750" i="1" dirty="0">
                <a:solidFill>
                  <a:schemeClr val="tx2"/>
                </a:solidFill>
                <a:latin typeface="Work Sans" panose="00000500000000000000" pitchFamily="2" charset="0"/>
              </a:rPr>
              <a:t>Eléments de chiffrages définitifs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E602345-24A8-455D-A55B-8D9C05D1641E}"/>
              </a:ext>
            </a:extLst>
          </p:cNvPr>
          <p:cNvSpPr/>
          <p:nvPr/>
        </p:nvSpPr>
        <p:spPr>
          <a:xfrm>
            <a:off x="938482" y="1862826"/>
            <a:ext cx="308084" cy="309572"/>
          </a:xfrm>
          <a:prstGeom prst="ellipse">
            <a:avLst/>
          </a:prstGeom>
          <a:solidFill>
            <a:srgbClr val="BC81A1"/>
          </a:solidFill>
          <a:ln>
            <a:solidFill>
              <a:srgbClr val="BC8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33" name="Group 415">
            <a:extLst>
              <a:ext uri="{FF2B5EF4-FFF2-40B4-BE49-F238E27FC236}">
                <a16:creationId xmlns:a16="http://schemas.microsoft.com/office/drawing/2014/main" id="{7CE15CDD-F286-43D2-B126-1A01469E5C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5772" y="1919843"/>
            <a:ext cx="214446" cy="201044"/>
            <a:chOff x="2679" y="1077"/>
            <a:chExt cx="240" cy="225"/>
          </a:xfrm>
          <a:solidFill>
            <a:schemeClr val="bg1"/>
          </a:solidFill>
        </p:grpSpPr>
        <p:sp>
          <p:nvSpPr>
            <p:cNvPr id="34" name="Freeform 417">
              <a:extLst>
                <a:ext uri="{FF2B5EF4-FFF2-40B4-BE49-F238E27FC236}">
                  <a16:creationId xmlns:a16="http://schemas.microsoft.com/office/drawing/2014/main" id="{730A7473-4801-453F-BB78-2D16CEF4D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28"/>
              <a:ext cx="111" cy="14"/>
            </a:xfrm>
            <a:custGeom>
              <a:avLst/>
              <a:gdLst>
                <a:gd name="T0" fmla="*/ 98 w 1561"/>
                <a:gd name="T1" fmla="*/ 0 h 196"/>
                <a:gd name="T2" fmla="*/ 1463 w 1561"/>
                <a:gd name="T3" fmla="*/ 0 h 196"/>
                <a:gd name="T4" fmla="*/ 1486 w 1561"/>
                <a:gd name="T5" fmla="*/ 3 h 196"/>
                <a:gd name="T6" fmla="*/ 1507 w 1561"/>
                <a:gd name="T7" fmla="*/ 11 h 196"/>
                <a:gd name="T8" fmla="*/ 1525 w 1561"/>
                <a:gd name="T9" fmla="*/ 22 h 196"/>
                <a:gd name="T10" fmla="*/ 1540 w 1561"/>
                <a:gd name="T11" fmla="*/ 37 h 196"/>
                <a:gd name="T12" fmla="*/ 1551 w 1561"/>
                <a:gd name="T13" fmla="*/ 55 h 196"/>
                <a:gd name="T14" fmla="*/ 1559 w 1561"/>
                <a:gd name="T15" fmla="*/ 76 h 196"/>
                <a:gd name="T16" fmla="*/ 1561 w 1561"/>
                <a:gd name="T17" fmla="*/ 98 h 196"/>
                <a:gd name="T18" fmla="*/ 1559 w 1561"/>
                <a:gd name="T19" fmla="*/ 121 h 196"/>
                <a:gd name="T20" fmla="*/ 1551 w 1561"/>
                <a:gd name="T21" fmla="*/ 141 h 196"/>
                <a:gd name="T22" fmla="*/ 1540 w 1561"/>
                <a:gd name="T23" fmla="*/ 160 h 196"/>
                <a:gd name="T24" fmla="*/ 1525 w 1561"/>
                <a:gd name="T25" fmla="*/ 175 h 196"/>
                <a:gd name="T26" fmla="*/ 1507 w 1561"/>
                <a:gd name="T27" fmla="*/ 186 h 196"/>
                <a:gd name="T28" fmla="*/ 1486 w 1561"/>
                <a:gd name="T29" fmla="*/ 193 h 196"/>
                <a:gd name="T30" fmla="*/ 1463 w 1561"/>
                <a:gd name="T31" fmla="*/ 196 h 196"/>
                <a:gd name="T32" fmla="*/ 98 w 1561"/>
                <a:gd name="T33" fmla="*/ 196 h 196"/>
                <a:gd name="T34" fmla="*/ 76 w 1561"/>
                <a:gd name="T35" fmla="*/ 193 h 196"/>
                <a:gd name="T36" fmla="*/ 55 w 1561"/>
                <a:gd name="T37" fmla="*/ 186 h 196"/>
                <a:gd name="T38" fmla="*/ 37 w 1561"/>
                <a:gd name="T39" fmla="*/ 175 h 196"/>
                <a:gd name="T40" fmla="*/ 22 w 1561"/>
                <a:gd name="T41" fmla="*/ 160 h 196"/>
                <a:gd name="T42" fmla="*/ 10 w 1561"/>
                <a:gd name="T43" fmla="*/ 141 h 196"/>
                <a:gd name="T44" fmla="*/ 2 w 1561"/>
                <a:gd name="T45" fmla="*/ 121 h 196"/>
                <a:gd name="T46" fmla="*/ 0 w 1561"/>
                <a:gd name="T47" fmla="*/ 98 h 196"/>
                <a:gd name="T48" fmla="*/ 2 w 1561"/>
                <a:gd name="T49" fmla="*/ 76 h 196"/>
                <a:gd name="T50" fmla="*/ 10 w 1561"/>
                <a:gd name="T51" fmla="*/ 55 h 196"/>
                <a:gd name="T52" fmla="*/ 22 w 1561"/>
                <a:gd name="T53" fmla="*/ 37 h 196"/>
                <a:gd name="T54" fmla="*/ 37 w 1561"/>
                <a:gd name="T55" fmla="*/ 22 h 196"/>
                <a:gd name="T56" fmla="*/ 55 w 1561"/>
                <a:gd name="T57" fmla="*/ 11 h 196"/>
                <a:gd name="T58" fmla="*/ 76 w 1561"/>
                <a:gd name="T59" fmla="*/ 3 h 196"/>
                <a:gd name="T60" fmla="*/ 98 w 1561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6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5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418">
              <a:extLst>
                <a:ext uri="{FF2B5EF4-FFF2-40B4-BE49-F238E27FC236}">
                  <a16:creationId xmlns:a16="http://schemas.microsoft.com/office/drawing/2014/main" id="{F0FA171D-A71D-4AF0-AE74-6224FF26D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52"/>
              <a:ext cx="111" cy="14"/>
            </a:xfrm>
            <a:custGeom>
              <a:avLst/>
              <a:gdLst>
                <a:gd name="T0" fmla="*/ 98 w 1561"/>
                <a:gd name="T1" fmla="*/ 0 h 197"/>
                <a:gd name="T2" fmla="*/ 1463 w 1561"/>
                <a:gd name="T3" fmla="*/ 0 h 197"/>
                <a:gd name="T4" fmla="*/ 1486 w 1561"/>
                <a:gd name="T5" fmla="*/ 3 h 197"/>
                <a:gd name="T6" fmla="*/ 1507 w 1561"/>
                <a:gd name="T7" fmla="*/ 11 h 197"/>
                <a:gd name="T8" fmla="*/ 1525 w 1561"/>
                <a:gd name="T9" fmla="*/ 22 h 197"/>
                <a:gd name="T10" fmla="*/ 1540 w 1561"/>
                <a:gd name="T11" fmla="*/ 37 h 197"/>
                <a:gd name="T12" fmla="*/ 1551 w 1561"/>
                <a:gd name="T13" fmla="*/ 56 h 197"/>
                <a:gd name="T14" fmla="*/ 1559 w 1561"/>
                <a:gd name="T15" fmla="*/ 76 h 197"/>
                <a:gd name="T16" fmla="*/ 1561 w 1561"/>
                <a:gd name="T17" fmla="*/ 98 h 197"/>
                <a:gd name="T18" fmla="*/ 1559 w 1561"/>
                <a:gd name="T19" fmla="*/ 121 h 197"/>
                <a:gd name="T20" fmla="*/ 1551 w 1561"/>
                <a:gd name="T21" fmla="*/ 141 h 197"/>
                <a:gd name="T22" fmla="*/ 1540 w 1561"/>
                <a:gd name="T23" fmla="*/ 160 h 197"/>
                <a:gd name="T24" fmla="*/ 1525 w 1561"/>
                <a:gd name="T25" fmla="*/ 175 h 197"/>
                <a:gd name="T26" fmla="*/ 1507 w 1561"/>
                <a:gd name="T27" fmla="*/ 186 h 197"/>
                <a:gd name="T28" fmla="*/ 1486 w 1561"/>
                <a:gd name="T29" fmla="*/ 193 h 197"/>
                <a:gd name="T30" fmla="*/ 1463 w 1561"/>
                <a:gd name="T31" fmla="*/ 197 h 197"/>
                <a:gd name="T32" fmla="*/ 98 w 1561"/>
                <a:gd name="T33" fmla="*/ 197 h 197"/>
                <a:gd name="T34" fmla="*/ 76 w 1561"/>
                <a:gd name="T35" fmla="*/ 193 h 197"/>
                <a:gd name="T36" fmla="*/ 55 w 1561"/>
                <a:gd name="T37" fmla="*/ 186 h 197"/>
                <a:gd name="T38" fmla="*/ 37 w 1561"/>
                <a:gd name="T39" fmla="*/ 175 h 197"/>
                <a:gd name="T40" fmla="*/ 22 w 1561"/>
                <a:gd name="T41" fmla="*/ 160 h 197"/>
                <a:gd name="T42" fmla="*/ 10 w 1561"/>
                <a:gd name="T43" fmla="*/ 141 h 197"/>
                <a:gd name="T44" fmla="*/ 2 w 1561"/>
                <a:gd name="T45" fmla="*/ 121 h 197"/>
                <a:gd name="T46" fmla="*/ 0 w 1561"/>
                <a:gd name="T47" fmla="*/ 98 h 197"/>
                <a:gd name="T48" fmla="*/ 2 w 1561"/>
                <a:gd name="T49" fmla="*/ 76 h 197"/>
                <a:gd name="T50" fmla="*/ 10 w 1561"/>
                <a:gd name="T51" fmla="*/ 56 h 197"/>
                <a:gd name="T52" fmla="*/ 22 w 1561"/>
                <a:gd name="T53" fmla="*/ 37 h 197"/>
                <a:gd name="T54" fmla="*/ 37 w 1561"/>
                <a:gd name="T55" fmla="*/ 22 h 197"/>
                <a:gd name="T56" fmla="*/ 55 w 1561"/>
                <a:gd name="T57" fmla="*/ 11 h 197"/>
                <a:gd name="T58" fmla="*/ 76 w 1561"/>
                <a:gd name="T59" fmla="*/ 3 h 197"/>
                <a:gd name="T60" fmla="*/ 98 w 1561"/>
                <a:gd name="T6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7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6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7"/>
                  </a:lnTo>
                  <a:lnTo>
                    <a:pt x="98" y="197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419">
              <a:extLst>
                <a:ext uri="{FF2B5EF4-FFF2-40B4-BE49-F238E27FC236}">
                  <a16:creationId xmlns:a16="http://schemas.microsoft.com/office/drawing/2014/main" id="{E77F80F5-57F1-4931-A486-3DF4DE401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248"/>
              <a:ext cx="65" cy="14"/>
            </a:xfrm>
            <a:custGeom>
              <a:avLst/>
              <a:gdLst>
                <a:gd name="T0" fmla="*/ 98 w 918"/>
                <a:gd name="T1" fmla="*/ 0 h 196"/>
                <a:gd name="T2" fmla="*/ 820 w 918"/>
                <a:gd name="T3" fmla="*/ 0 h 196"/>
                <a:gd name="T4" fmla="*/ 843 w 918"/>
                <a:gd name="T5" fmla="*/ 3 h 196"/>
                <a:gd name="T6" fmla="*/ 863 w 918"/>
                <a:gd name="T7" fmla="*/ 10 h 196"/>
                <a:gd name="T8" fmla="*/ 881 w 918"/>
                <a:gd name="T9" fmla="*/ 21 h 196"/>
                <a:gd name="T10" fmla="*/ 897 w 918"/>
                <a:gd name="T11" fmla="*/ 37 h 196"/>
                <a:gd name="T12" fmla="*/ 908 w 918"/>
                <a:gd name="T13" fmla="*/ 55 h 196"/>
                <a:gd name="T14" fmla="*/ 916 w 918"/>
                <a:gd name="T15" fmla="*/ 75 h 196"/>
                <a:gd name="T16" fmla="*/ 918 w 918"/>
                <a:gd name="T17" fmla="*/ 98 h 196"/>
                <a:gd name="T18" fmla="*/ 916 w 918"/>
                <a:gd name="T19" fmla="*/ 120 h 196"/>
                <a:gd name="T20" fmla="*/ 908 w 918"/>
                <a:gd name="T21" fmla="*/ 141 h 196"/>
                <a:gd name="T22" fmla="*/ 897 w 918"/>
                <a:gd name="T23" fmla="*/ 159 h 196"/>
                <a:gd name="T24" fmla="*/ 881 w 918"/>
                <a:gd name="T25" fmla="*/ 174 h 196"/>
                <a:gd name="T26" fmla="*/ 863 w 918"/>
                <a:gd name="T27" fmla="*/ 186 h 196"/>
                <a:gd name="T28" fmla="*/ 843 w 918"/>
                <a:gd name="T29" fmla="*/ 193 h 196"/>
                <a:gd name="T30" fmla="*/ 820 w 918"/>
                <a:gd name="T31" fmla="*/ 196 h 196"/>
                <a:gd name="T32" fmla="*/ 98 w 918"/>
                <a:gd name="T33" fmla="*/ 196 h 196"/>
                <a:gd name="T34" fmla="*/ 76 w 918"/>
                <a:gd name="T35" fmla="*/ 193 h 196"/>
                <a:gd name="T36" fmla="*/ 55 w 918"/>
                <a:gd name="T37" fmla="*/ 186 h 196"/>
                <a:gd name="T38" fmla="*/ 37 w 918"/>
                <a:gd name="T39" fmla="*/ 174 h 196"/>
                <a:gd name="T40" fmla="*/ 22 w 918"/>
                <a:gd name="T41" fmla="*/ 159 h 196"/>
                <a:gd name="T42" fmla="*/ 10 w 918"/>
                <a:gd name="T43" fmla="*/ 141 h 196"/>
                <a:gd name="T44" fmla="*/ 2 w 918"/>
                <a:gd name="T45" fmla="*/ 120 h 196"/>
                <a:gd name="T46" fmla="*/ 0 w 918"/>
                <a:gd name="T47" fmla="*/ 98 h 196"/>
                <a:gd name="T48" fmla="*/ 2 w 918"/>
                <a:gd name="T49" fmla="*/ 75 h 196"/>
                <a:gd name="T50" fmla="*/ 10 w 918"/>
                <a:gd name="T51" fmla="*/ 55 h 196"/>
                <a:gd name="T52" fmla="*/ 22 w 918"/>
                <a:gd name="T53" fmla="*/ 37 h 196"/>
                <a:gd name="T54" fmla="*/ 37 w 918"/>
                <a:gd name="T55" fmla="*/ 21 h 196"/>
                <a:gd name="T56" fmla="*/ 55 w 918"/>
                <a:gd name="T57" fmla="*/ 10 h 196"/>
                <a:gd name="T58" fmla="*/ 76 w 918"/>
                <a:gd name="T59" fmla="*/ 3 h 196"/>
                <a:gd name="T60" fmla="*/ 98 w 918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" h="196">
                  <a:moveTo>
                    <a:pt x="98" y="0"/>
                  </a:moveTo>
                  <a:lnTo>
                    <a:pt x="820" y="0"/>
                  </a:lnTo>
                  <a:lnTo>
                    <a:pt x="843" y="3"/>
                  </a:lnTo>
                  <a:lnTo>
                    <a:pt x="863" y="10"/>
                  </a:lnTo>
                  <a:lnTo>
                    <a:pt x="881" y="21"/>
                  </a:lnTo>
                  <a:lnTo>
                    <a:pt x="897" y="37"/>
                  </a:lnTo>
                  <a:lnTo>
                    <a:pt x="908" y="55"/>
                  </a:lnTo>
                  <a:lnTo>
                    <a:pt x="916" y="75"/>
                  </a:lnTo>
                  <a:lnTo>
                    <a:pt x="918" y="98"/>
                  </a:lnTo>
                  <a:lnTo>
                    <a:pt x="916" y="120"/>
                  </a:lnTo>
                  <a:lnTo>
                    <a:pt x="908" y="141"/>
                  </a:lnTo>
                  <a:lnTo>
                    <a:pt x="897" y="159"/>
                  </a:lnTo>
                  <a:lnTo>
                    <a:pt x="881" y="174"/>
                  </a:lnTo>
                  <a:lnTo>
                    <a:pt x="863" y="186"/>
                  </a:lnTo>
                  <a:lnTo>
                    <a:pt x="843" y="193"/>
                  </a:lnTo>
                  <a:lnTo>
                    <a:pt x="820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4"/>
                  </a:lnTo>
                  <a:lnTo>
                    <a:pt x="22" y="159"/>
                  </a:lnTo>
                  <a:lnTo>
                    <a:pt x="10" y="141"/>
                  </a:lnTo>
                  <a:lnTo>
                    <a:pt x="2" y="120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7" name="Freeform 420">
              <a:extLst>
                <a:ext uri="{FF2B5EF4-FFF2-40B4-BE49-F238E27FC236}">
                  <a16:creationId xmlns:a16="http://schemas.microsoft.com/office/drawing/2014/main" id="{2CD9E64B-7322-4C7D-A371-82590B4B6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9" y="1077"/>
              <a:ext cx="240" cy="225"/>
            </a:xfrm>
            <a:custGeom>
              <a:avLst/>
              <a:gdLst>
                <a:gd name="T0" fmla="*/ 1884 w 3359"/>
                <a:gd name="T1" fmla="*/ 2236 h 3145"/>
                <a:gd name="T2" fmla="*/ 2866 w 3359"/>
                <a:gd name="T3" fmla="*/ 466 h 3145"/>
                <a:gd name="T4" fmla="*/ 2192 w 3359"/>
                <a:gd name="T5" fmla="*/ 2948 h 3145"/>
                <a:gd name="T6" fmla="*/ 2185 w 3359"/>
                <a:gd name="T7" fmla="*/ 2242 h 3145"/>
                <a:gd name="T8" fmla="*/ 1754 w 3359"/>
                <a:gd name="T9" fmla="*/ 2585 h 3145"/>
                <a:gd name="T10" fmla="*/ 1698 w 3359"/>
                <a:gd name="T11" fmla="*/ 2582 h 3145"/>
                <a:gd name="T12" fmla="*/ 1652 w 3359"/>
                <a:gd name="T13" fmla="*/ 2546 h 3145"/>
                <a:gd name="T14" fmla="*/ 1635 w 3359"/>
                <a:gd name="T15" fmla="*/ 2490 h 3145"/>
                <a:gd name="T16" fmla="*/ 557 w 3359"/>
                <a:gd name="T17" fmla="*/ 2252 h 3145"/>
                <a:gd name="T18" fmla="*/ 496 w 3359"/>
                <a:gd name="T19" fmla="*/ 2230 h 3145"/>
                <a:gd name="T20" fmla="*/ 461 w 3359"/>
                <a:gd name="T21" fmla="*/ 2176 h 3145"/>
                <a:gd name="T22" fmla="*/ 469 w 3359"/>
                <a:gd name="T23" fmla="*/ 2111 h 3145"/>
                <a:gd name="T24" fmla="*/ 514 w 3359"/>
                <a:gd name="T25" fmla="*/ 2066 h 3145"/>
                <a:gd name="T26" fmla="*/ 1722 w 3359"/>
                <a:gd name="T27" fmla="*/ 2056 h 3145"/>
                <a:gd name="T28" fmla="*/ 1750 w 3359"/>
                <a:gd name="T29" fmla="*/ 1943 h 3145"/>
                <a:gd name="T30" fmla="*/ 535 w 3359"/>
                <a:gd name="T31" fmla="*/ 1913 h 3145"/>
                <a:gd name="T32" fmla="*/ 481 w 3359"/>
                <a:gd name="T33" fmla="*/ 1879 h 3145"/>
                <a:gd name="T34" fmla="*/ 459 w 3359"/>
                <a:gd name="T35" fmla="*/ 1818 h 3145"/>
                <a:gd name="T36" fmla="*/ 481 w 3359"/>
                <a:gd name="T37" fmla="*/ 1756 h 3145"/>
                <a:gd name="T38" fmla="*/ 535 w 3359"/>
                <a:gd name="T39" fmla="*/ 1723 h 3145"/>
                <a:gd name="T40" fmla="*/ 1980 w 3359"/>
                <a:gd name="T41" fmla="*/ 1560 h 3145"/>
                <a:gd name="T42" fmla="*/ 1922 w 3359"/>
                <a:gd name="T43" fmla="*/ 1580 h 3145"/>
                <a:gd name="T44" fmla="*/ 514 w 3359"/>
                <a:gd name="T45" fmla="*/ 1569 h 3145"/>
                <a:gd name="T46" fmla="*/ 469 w 3359"/>
                <a:gd name="T47" fmla="*/ 1524 h 3145"/>
                <a:gd name="T48" fmla="*/ 461 w 3359"/>
                <a:gd name="T49" fmla="*/ 1459 h 3145"/>
                <a:gd name="T50" fmla="*/ 496 w 3359"/>
                <a:gd name="T51" fmla="*/ 1405 h 3145"/>
                <a:gd name="T52" fmla="*/ 557 w 3359"/>
                <a:gd name="T53" fmla="*/ 1384 h 3145"/>
                <a:gd name="T54" fmla="*/ 1966 w 3359"/>
                <a:gd name="T55" fmla="*/ 1394 h 3145"/>
                <a:gd name="T56" fmla="*/ 2010 w 3359"/>
                <a:gd name="T57" fmla="*/ 1439 h 3145"/>
                <a:gd name="T58" fmla="*/ 2020 w 3359"/>
                <a:gd name="T59" fmla="*/ 1489 h 3145"/>
                <a:gd name="T60" fmla="*/ 2192 w 3359"/>
                <a:gd name="T61" fmla="*/ 389 h 3145"/>
                <a:gd name="T62" fmla="*/ 2967 w 3359"/>
                <a:gd name="T63" fmla="*/ 299 h 3145"/>
                <a:gd name="T64" fmla="*/ 3007 w 3359"/>
                <a:gd name="T65" fmla="*/ 232 h 3145"/>
                <a:gd name="T66" fmla="*/ 3006 w 3359"/>
                <a:gd name="T67" fmla="*/ 5 h 3145"/>
                <a:gd name="T68" fmla="*/ 3329 w 3359"/>
                <a:gd name="T69" fmla="*/ 201 h 3145"/>
                <a:gd name="T70" fmla="*/ 3358 w 3359"/>
                <a:gd name="T71" fmla="*/ 257 h 3145"/>
                <a:gd name="T72" fmla="*/ 3344 w 3359"/>
                <a:gd name="T73" fmla="*/ 321 h 3145"/>
                <a:gd name="T74" fmla="*/ 2385 w 3359"/>
                <a:gd name="T75" fmla="*/ 3069 h 3145"/>
                <a:gd name="T76" fmla="*/ 2352 w 3359"/>
                <a:gd name="T77" fmla="*/ 3123 h 3145"/>
                <a:gd name="T78" fmla="*/ 2290 w 3359"/>
                <a:gd name="T79" fmla="*/ 3145 h 3145"/>
                <a:gd name="T80" fmla="*/ 55 w 3359"/>
                <a:gd name="T81" fmla="*/ 3134 h 3145"/>
                <a:gd name="T82" fmla="*/ 10 w 3359"/>
                <a:gd name="T83" fmla="*/ 3089 h 3145"/>
                <a:gd name="T84" fmla="*/ 0 w 3359"/>
                <a:gd name="T85" fmla="*/ 290 h 3145"/>
                <a:gd name="T86" fmla="*/ 21 w 3359"/>
                <a:gd name="T87" fmla="*/ 229 h 3145"/>
                <a:gd name="T88" fmla="*/ 76 w 3359"/>
                <a:gd name="T89" fmla="*/ 195 h 3145"/>
                <a:gd name="T90" fmla="*/ 2313 w 3359"/>
                <a:gd name="T91" fmla="*/ 195 h 3145"/>
                <a:gd name="T92" fmla="*/ 2367 w 3359"/>
                <a:gd name="T93" fmla="*/ 229 h 3145"/>
                <a:gd name="T94" fmla="*/ 2388 w 3359"/>
                <a:gd name="T95" fmla="*/ 290 h 3145"/>
                <a:gd name="T96" fmla="*/ 2901 w 3359"/>
                <a:gd name="T97" fmla="*/ 32 h 3145"/>
                <a:gd name="T98" fmla="*/ 2950 w 3359"/>
                <a:gd name="T99" fmla="*/ 3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9" h="3145">
                  <a:moveTo>
                    <a:pt x="2866" y="466"/>
                  </a:moveTo>
                  <a:lnTo>
                    <a:pt x="1927" y="2030"/>
                  </a:lnTo>
                  <a:lnTo>
                    <a:pt x="1884" y="2236"/>
                  </a:lnTo>
                  <a:lnTo>
                    <a:pt x="2047" y="2102"/>
                  </a:lnTo>
                  <a:lnTo>
                    <a:pt x="2987" y="538"/>
                  </a:lnTo>
                  <a:lnTo>
                    <a:pt x="2866" y="466"/>
                  </a:lnTo>
                  <a:close/>
                  <a:moveTo>
                    <a:pt x="195" y="389"/>
                  </a:moveTo>
                  <a:lnTo>
                    <a:pt x="195" y="2948"/>
                  </a:lnTo>
                  <a:lnTo>
                    <a:pt x="2192" y="2948"/>
                  </a:lnTo>
                  <a:lnTo>
                    <a:pt x="2192" y="2234"/>
                  </a:lnTo>
                  <a:lnTo>
                    <a:pt x="2189" y="2239"/>
                  </a:lnTo>
                  <a:lnTo>
                    <a:pt x="2185" y="2242"/>
                  </a:lnTo>
                  <a:lnTo>
                    <a:pt x="1795" y="2565"/>
                  </a:lnTo>
                  <a:lnTo>
                    <a:pt x="1776" y="2578"/>
                  </a:lnTo>
                  <a:lnTo>
                    <a:pt x="1754" y="2585"/>
                  </a:lnTo>
                  <a:lnTo>
                    <a:pt x="1732" y="2588"/>
                  </a:lnTo>
                  <a:lnTo>
                    <a:pt x="1715" y="2586"/>
                  </a:lnTo>
                  <a:lnTo>
                    <a:pt x="1698" y="2582"/>
                  </a:lnTo>
                  <a:lnTo>
                    <a:pt x="1682" y="2574"/>
                  </a:lnTo>
                  <a:lnTo>
                    <a:pt x="1666" y="2561"/>
                  </a:lnTo>
                  <a:lnTo>
                    <a:pt x="1652" y="2546"/>
                  </a:lnTo>
                  <a:lnTo>
                    <a:pt x="1643" y="2529"/>
                  </a:lnTo>
                  <a:lnTo>
                    <a:pt x="1637" y="2510"/>
                  </a:lnTo>
                  <a:lnTo>
                    <a:pt x="1635" y="2490"/>
                  </a:lnTo>
                  <a:lnTo>
                    <a:pt x="1637" y="2470"/>
                  </a:lnTo>
                  <a:lnTo>
                    <a:pt x="1682" y="2252"/>
                  </a:lnTo>
                  <a:lnTo>
                    <a:pt x="557" y="2252"/>
                  </a:lnTo>
                  <a:lnTo>
                    <a:pt x="535" y="2249"/>
                  </a:lnTo>
                  <a:lnTo>
                    <a:pt x="514" y="2242"/>
                  </a:lnTo>
                  <a:lnTo>
                    <a:pt x="496" y="2230"/>
                  </a:lnTo>
                  <a:lnTo>
                    <a:pt x="481" y="2215"/>
                  </a:lnTo>
                  <a:lnTo>
                    <a:pt x="469" y="2197"/>
                  </a:lnTo>
                  <a:lnTo>
                    <a:pt x="461" y="2176"/>
                  </a:lnTo>
                  <a:lnTo>
                    <a:pt x="459" y="2154"/>
                  </a:lnTo>
                  <a:lnTo>
                    <a:pt x="461" y="2131"/>
                  </a:lnTo>
                  <a:lnTo>
                    <a:pt x="469" y="2111"/>
                  </a:lnTo>
                  <a:lnTo>
                    <a:pt x="481" y="2092"/>
                  </a:lnTo>
                  <a:lnTo>
                    <a:pt x="496" y="2077"/>
                  </a:lnTo>
                  <a:lnTo>
                    <a:pt x="514" y="2066"/>
                  </a:lnTo>
                  <a:lnTo>
                    <a:pt x="535" y="2059"/>
                  </a:lnTo>
                  <a:lnTo>
                    <a:pt x="557" y="2056"/>
                  </a:lnTo>
                  <a:lnTo>
                    <a:pt x="1722" y="2056"/>
                  </a:lnTo>
                  <a:lnTo>
                    <a:pt x="1738" y="1974"/>
                  </a:lnTo>
                  <a:lnTo>
                    <a:pt x="1743" y="1959"/>
                  </a:lnTo>
                  <a:lnTo>
                    <a:pt x="1750" y="1943"/>
                  </a:lnTo>
                  <a:lnTo>
                    <a:pt x="1768" y="1916"/>
                  </a:lnTo>
                  <a:lnTo>
                    <a:pt x="557" y="1916"/>
                  </a:lnTo>
                  <a:lnTo>
                    <a:pt x="535" y="1913"/>
                  </a:lnTo>
                  <a:lnTo>
                    <a:pt x="514" y="1906"/>
                  </a:lnTo>
                  <a:lnTo>
                    <a:pt x="496" y="1894"/>
                  </a:lnTo>
                  <a:lnTo>
                    <a:pt x="481" y="1879"/>
                  </a:lnTo>
                  <a:lnTo>
                    <a:pt x="469" y="1861"/>
                  </a:lnTo>
                  <a:lnTo>
                    <a:pt x="461" y="1840"/>
                  </a:lnTo>
                  <a:lnTo>
                    <a:pt x="459" y="1818"/>
                  </a:lnTo>
                  <a:lnTo>
                    <a:pt x="461" y="1795"/>
                  </a:lnTo>
                  <a:lnTo>
                    <a:pt x="469" y="1775"/>
                  </a:lnTo>
                  <a:lnTo>
                    <a:pt x="481" y="1756"/>
                  </a:lnTo>
                  <a:lnTo>
                    <a:pt x="496" y="1741"/>
                  </a:lnTo>
                  <a:lnTo>
                    <a:pt x="514" y="1730"/>
                  </a:lnTo>
                  <a:lnTo>
                    <a:pt x="535" y="1723"/>
                  </a:lnTo>
                  <a:lnTo>
                    <a:pt x="557" y="1720"/>
                  </a:lnTo>
                  <a:lnTo>
                    <a:pt x="1884" y="1720"/>
                  </a:lnTo>
                  <a:lnTo>
                    <a:pt x="1980" y="1560"/>
                  </a:lnTo>
                  <a:lnTo>
                    <a:pt x="1963" y="1570"/>
                  </a:lnTo>
                  <a:lnTo>
                    <a:pt x="1944" y="1578"/>
                  </a:lnTo>
                  <a:lnTo>
                    <a:pt x="1922" y="1580"/>
                  </a:lnTo>
                  <a:lnTo>
                    <a:pt x="557" y="1580"/>
                  </a:lnTo>
                  <a:lnTo>
                    <a:pt x="535" y="1577"/>
                  </a:lnTo>
                  <a:lnTo>
                    <a:pt x="514" y="1569"/>
                  </a:lnTo>
                  <a:lnTo>
                    <a:pt x="496" y="1558"/>
                  </a:lnTo>
                  <a:lnTo>
                    <a:pt x="481" y="1543"/>
                  </a:lnTo>
                  <a:lnTo>
                    <a:pt x="469" y="1524"/>
                  </a:lnTo>
                  <a:lnTo>
                    <a:pt x="461" y="1504"/>
                  </a:lnTo>
                  <a:lnTo>
                    <a:pt x="459" y="1482"/>
                  </a:lnTo>
                  <a:lnTo>
                    <a:pt x="461" y="1459"/>
                  </a:lnTo>
                  <a:lnTo>
                    <a:pt x="469" y="1439"/>
                  </a:lnTo>
                  <a:lnTo>
                    <a:pt x="481" y="1420"/>
                  </a:lnTo>
                  <a:lnTo>
                    <a:pt x="496" y="1405"/>
                  </a:lnTo>
                  <a:lnTo>
                    <a:pt x="514" y="1394"/>
                  </a:lnTo>
                  <a:lnTo>
                    <a:pt x="535" y="1387"/>
                  </a:lnTo>
                  <a:lnTo>
                    <a:pt x="557" y="1384"/>
                  </a:lnTo>
                  <a:lnTo>
                    <a:pt x="1922" y="1384"/>
                  </a:lnTo>
                  <a:lnTo>
                    <a:pt x="1945" y="1387"/>
                  </a:lnTo>
                  <a:lnTo>
                    <a:pt x="1966" y="1394"/>
                  </a:lnTo>
                  <a:lnTo>
                    <a:pt x="1984" y="1405"/>
                  </a:lnTo>
                  <a:lnTo>
                    <a:pt x="1999" y="1420"/>
                  </a:lnTo>
                  <a:lnTo>
                    <a:pt x="2010" y="1439"/>
                  </a:lnTo>
                  <a:lnTo>
                    <a:pt x="2018" y="1459"/>
                  </a:lnTo>
                  <a:lnTo>
                    <a:pt x="2020" y="1482"/>
                  </a:lnTo>
                  <a:lnTo>
                    <a:pt x="2020" y="1489"/>
                  </a:lnTo>
                  <a:lnTo>
                    <a:pt x="2019" y="1496"/>
                  </a:lnTo>
                  <a:lnTo>
                    <a:pt x="2192" y="1208"/>
                  </a:lnTo>
                  <a:lnTo>
                    <a:pt x="2192" y="389"/>
                  </a:lnTo>
                  <a:lnTo>
                    <a:pt x="195" y="389"/>
                  </a:lnTo>
                  <a:close/>
                  <a:moveTo>
                    <a:pt x="3007" y="232"/>
                  </a:moveTo>
                  <a:lnTo>
                    <a:pt x="2967" y="299"/>
                  </a:lnTo>
                  <a:lnTo>
                    <a:pt x="3087" y="370"/>
                  </a:lnTo>
                  <a:lnTo>
                    <a:pt x="3127" y="304"/>
                  </a:lnTo>
                  <a:lnTo>
                    <a:pt x="3007" y="232"/>
                  </a:lnTo>
                  <a:close/>
                  <a:moveTo>
                    <a:pt x="2968" y="0"/>
                  </a:moveTo>
                  <a:lnTo>
                    <a:pt x="2988" y="1"/>
                  </a:lnTo>
                  <a:lnTo>
                    <a:pt x="3006" y="5"/>
                  </a:lnTo>
                  <a:lnTo>
                    <a:pt x="3023" y="14"/>
                  </a:lnTo>
                  <a:lnTo>
                    <a:pt x="3312" y="186"/>
                  </a:lnTo>
                  <a:lnTo>
                    <a:pt x="3329" y="201"/>
                  </a:lnTo>
                  <a:lnTo>
                    <a:pt x="3343" y="217"/>
                  </a:lnTo>
                  <a:lnTo>
                    <a:pt x="3353" y="236"/>
                  </a:lnTo>
                  <a:lnTo>
                    <a:pt x="3358" y="257"/>
                  </a:lnTo>
                  <a:lnTo>
                    <a:pt x="3359" y="279"/>
                  </a:lnTo>
                  <a:lnTo>
                    <a:pt x="3355" y="300"/>
                  </a:lnTo>
                  <a:lnTo>
                    <a:pt x="3344" y="321"/>
                  </a:lnTo>
                  <a:lnTo>
                    <a:pt x="2388" y="1914"/>
                  </a:lnTo>
                  <a:lnTo>
                    <a:pt x="2388" y="3047"/>
                  </a:lnTo>
                  <a:lnTo>
                    <a:pt x="2385" y="3069"/>
                  </a:lnTo>
                  <a:lnTo>
                    <a:pt x="2378" y="3089"/>
                  </a:lnTo>
                  <a:lnTo>
                    <a:pt x="2367" y="3108"/>
                  </a:lnTo>
                  <a:lnTo>
                    <a:pt x="2352" y="3123"/>
                  </a:lnTo>
                  <a:lnTo>
                    <a:pt x="2333" y="3134"/>
                  </a:lnTo>
                  <a:lnTo>
                    <a:pt x="2313" y="3142"/>
                  </a:lnTo>
                  <a:lnTo>
                    <a:pt x="2290" y="3145"/>
                  </a:lnTo>
                  <a:lnTo>
                    <a:pt x="98" y="3145"/>
                  </a:lnTo>
                  <a:lnTo>
                    <a:pt x="76" y="3142"/>
                  </a:lnTo>
                  <a:lnTo>
                    <a:pt x="55" y="3134"/>
                  </a:lnTo>
                  <a:lnTo>
                    <a:pt x="37" y="3123"/>
                  </a:lnTo>
                  <a:lnTo>
                    <a:pt x="21" y="3108"/>
                  </a:lnTo>
                  <a:lnTo>
                    <a:pt x="10" y="3089"/>
                  </a:lnTo>
                  <a:lnTo>
                    <a:pt x="3" y="3069"/>
                  </a:lnTo>
                  <a:lnTo>
                    <a:pt x="0" y="3047"/>
                  </a:lnTo>
                  <a:lnTo>
                    <a:pt x="0" y="290"/>
                  </a:lnTo>
                  <a:lnTo>
                    <a:pt x="3" y="268"/>
                  </a:lnTo>
                  <a:lnTo>
                    <a:pt x="10" y="248"/>
                  </a:lnTo>
                  <a:lnTo>
                    <a:pt x="21" y="229"/>
                  </a:lnTo>
                  <a:lnTo>
                    <a:pt x="37" y="214"/>
                  </a:lnTo>
                  <a:lnTo>
                    <a:pt x="55" y="203"/>
                  </a:lnTo>
                  <a:lnTo>
                    <a:pt x="76" y="195"/>
                  </a:lnTo>
                  <a:lnTo>
                    <a:pt x="98" y="192"/>
                  </a:lnTo>
                  <a:lnTo>
                    <a:pt x="2290" y="192"/>
                  </a:lnTo>
                  <a:lnTo>
                    <a:pt x="2313" y="195"/>
                  </a:lnTo>
                  <a:lnTo>
                    <a:pt x="2333" y="203"/>
                  </a:lnTo>
                  <a:lnTo>
                    <a:pt x="2352" y="214"/>
                  </a:lnTo>
                  <a:lnTo>
                    <a:pt x="2367" y="229"/>
                  </a:lnTo>
                  <a:lnTo>
                    <a:pt x="2378" y="248"/>
                  </a:lnTo>
                  <a:lnTo>
                    <a:pt x="2385" y="268"/>
                  </a:lnTo>
                  <a:lnTo>
                    <a:pt x="2388" y="290"/>
                  </a:lnTo>
                  <a:lnTo>
                    <a:pt x="2388" y="882"/>
                  </a:lnTo>
                  <a:lnTo>
                    <a:pt x="2889" y="47"/>
                  </a:lnTo>
                  <a:lnTo>
                    <a:pt x="2901" y="32"/>
                  </a:lnTo>
                  <a:lnTo>
                    <a:pt x="2915" y="20"/>
                  </a:lnTo>
                  <a:lnTo>
                    <a:pt x="2931" y="10"/>
                  </a:lnTo>
                  <a:lnTo>
                    <a:pt x="2950" y="3"/>
                  </a:lnTo>
                  <a:lnTo>
                    <a:pt x="29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39" name="Ellipse 38">
            <a:extLst>
              <a:ext uri="{FF2B5EF4-FFF2-40B4-BE49-F238E27FC236}">
                <a16:creationId xmlns:a16="http://schemas.microsoft.com/office/drawing/2014/main" id="{2BFC2ED7-F9AB-49E3-9539-C992863E3B20}"/>
              </a:ext>
            </a:extLst>
          </p:cNvPr>
          <p:cNvSpPr/>
          <p:nvPr/>
        </p:nvSpPr>
        <p:spPr>
          <a:xfrm>
            <a:off x="3714756" y="2328369"/>
            <a:ext cx="308084" cy="309572"/>
          </a:xfrm>
          <a:prstGeom prst="ellipse">
            <a:avLst/>
          </a:prstGeom>
          <a:solidFill>
            <a:srgbClr val="BC81A1"/>
          </a:solidFill>
          <a:ln>
            <a:solidFill>
              <a:srgbClr val="BC8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6D9A7DB-4406-448F-96F5-89780218D0DE}"/>
              </a:ext>
            </a:extLst>
          </p:cNvPr>
          <p:cNvSpPr/>
          <p:nvPr/>
        </p:nvSpPr>
        <p:spPr>
          <a:xfrm>
            <a:off x="7851068" y="1808416"/>
            <a:ext cx="308084" cy="309572"/>
          </a:xfrm>
          <a:prstGeom prst="ellipse">
            <a:avLst/>
          </a:prstGeom>
          <a:solidFill>
            <a:srgbClr val="BC81A1"/>
          </a:solidFill>
          <a:ln>
            <a:solidFill>
              <a:srgbClr val="BC8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42" name="Group 415">
            <a:extLst>
              <a:ext uri="{FF2B5EF4-FFF2-40B4-BE49-F238E27FC236}">
                <a16:creationId xmlns:a16="http://schemas.microsoft.com/office/drawing/2014/main" id="{A2D03010-D175-45A5-8F87-73E91A6BCA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07054" y="1870154"/>
            <a:ext cx="214446" cy="201044"/>
            <a:chOff x="2679" y="1077"/>
            <a:chExt cx="240" cy="225"/>
          </a:xfrm>
          <a:solidFill>
            <a:schemeClr val="bg1"/>
          </a:solidFill>
        </p:grpSpPr>
        <p:sp>
          <p:nvSpPr>
            <p:cNvPr id="43" name="Freeform 417">
              <a:extLst>
                <a:ext uri="{FF2B5EF4-FFF2-40B4-BE49-F238E27FC236}">
                  <a16:creationId xmlns:a16="http://schemas.microsoft.com/office/drawing/2014/main" id="{EAC22BB0-E85C-4266-98D9-05BBB5CB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28"/>
              <a:ext cx="111" cy="14"/>
            </a:xfrm>
            <a:custGeom>
              <a:avLst/>
              <a:gdLst>
                <a:gd name="T0" fmla="*/ 98 w 1561"/>
                <a:gd name="T1" fmla="*/ 0 h 196"/>
                <a:gd name="T2" fmla="*/ 1463 w 1561"/>
                <a:gd name="T3" fmla="*/ 0 h 196"/>
                <a:gd name="T4" fmla="*/ 1486 w 1561"/>
                <a:gd name="T5" fmla="*/ 3 h 196"/>
                <a:gd name="T6" fmla="*/ 1507 w 1561"/>
                <a:gd name="T7" fmla="*/ 11 h 196"/>
                <a:gd name="T8" fmla="*/ 1525 w 1561"/>
                <a:gd name="T9" fmla="*/ 22 h 196"/>
                <a:gd name="T10" fmla="*/ 1540 w 1561"/>
                <a:gd name="T11" fmla="*/ 37 h 196"/>
                <a:gd name="T12" fmla="*/ 1551 w 1561"/>
                <a:gd name="T13" fmla="*/ 55 h 196"/>
                <a:gd name="T14" fmla="*/ 1559 w 1561"/>
                <a:gd name="T15" fmla="*/ 76 h 196"/>
                <a:gd name="T16" fmla="*/ 1561 w 1561"/>
                <a:gd name="T17" fmla="*/ 98 h 196"/>
                <a:gd name="T18" fmla="*/ 1559 w 1561"/>
                <a:gd name="T19" fmla="*/ 121 h 196"/>
                <a:gd name="T20" fmla="*/ 1551 w 1561"/>
                <a:gd name="T21" fmla="*/ 141 h 196"/>
                <a:gd name="T22" fmla="*/ 1540 w 1561"/>
                <a:gd name="T23" fmla="*/ 160 h 196"/>
                <a:gd name="T24" fmla="*/ 1525 w 1561"/>
                <a:gd name="T25" fmla="*/ 175 h 196"/>
                <a:gd name="T26" fmla="*/ 1507 w 1561"/>
                <a:gd name="T27" fmla="*/ 186 h 196"/>
                <a:gd name="T28" fmla="*/ 1486 w 1561"/>
                <a:gd name="T29" fmla="*/ 193 h 196"/>
                <a:gd name="T30" fmla="*/ 1463 w 1561"/>
                <a:gd name="T31" fmla="*/ 196 h 196"/>
                <a:gd name="T32" fmla="*/ 98 w 1561"/>
                <a:gd name="T33" fmla="*/ 196 h 196"/>
                <a:gd name="T34" fmla="*/ 76 w 1561"/>
                <a:gd name="T35" fmla="*/ 193 h 196"/>
                <a:gd name="T36" fmla="*/ 55 w 1561"/>
                <a:gd name="T37" fmla="*/ 186 h 196"/>
                <a:gd name="T38" fmla="*/ 37 w 1561"/>
                <a:gd name="T39" fmla="*/ 175 h 196"/>
                <a:gd name="T40" fmla="*/ 22 w 1561"/>
                <a:gd name="T41" fmla="*/ 160 h 196"/>
                <a:gd name="T42" fmla="*/ 10 w 1561"/>
                <a:gd name="T43" fmla="*/ 141 h 196"/>
                <a:gd name="T44" fmla="*/ 2 w 1561"/>
                <a:gd name="T45" fmla="*/ 121 h 196"/>
                <a:gd name="T46" fmla="*/ 0 w 1561"/>
                <a:gd name="T47" fmla="*/ 98 h 196"/>
                <a:gd name="T48" fmla="*/ 2 w 1561"/>
                <a:gd name="T49" fmla="*/ 76 h 196"/>
                <a:gd name="T50" fmla="*/ 10 w 1561"/>
                <a:gd name="T51" fmla="*/ 55 h 196"/>
                <a:gd name="T52" fmla="*/ 22 w 1561"/>
                <a:gd name="T53" fmla="*/ 37 h 196"/>
                <a:gd name="T54" fmla="*/ 37 w 1561"/>
                <a:gd name="T55" fmla="*/ 22 h 196"/>
                <a:gd name="T56" fmla="*/ 55 w 1561"/>
                <a:gd name="T57" fmla="*/ 11 h 196"/>
                <a:gd name="T58" fmla="*/ 76 w 1561"/>
                <a:gd name="T59" fmla="*/ 3 h 196"/>
                <a:gd name="T60" fmla="*/ 98 w 1561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6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5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418">
              <a:extLst>
                <a:ext uri="{FF2B5EF4-FFF2-40B4-BE49-F238E27FC236}">
                  <a16:creationId xmlns:a16="http://schemas.microsoft.com/office/drawing/2014/main" id="{0C4F4B33-F2B3-4B18-82D9-EC56916AF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52"/>
              <a:ext cx="111" cy="14"/>
            </a:xfrm>
            <a:custGeom>
              <a:avLst/>
              <a:gdLst>
                <a:gd name="T0" fmla="*/ 98 w 1561"/>
                <a:gd name="T1" fmla="*/ 0 h 197"/>
                <a:gd name="T2" fmla="*/ 1463 w 1561"/>
                <a:gd name="T3" fmla="*/ 0 h 197"/>
                <a:gd name="T4" fmla="*/ 1486 w 1561"/>
                <a:gd name="T5" fmla="*/ 3 h 197"/>
                <a:gd name="T6" fmla="*/ 1507 w 1561"/>
                <a:gd name="T7" fmla="*/ 11 h 197"/>
                <a:gd name="T8" fmla="*/ 1525 w 1561"/>
                <a:gd name="T9" fmla="*/ 22 h 197"/>
                <a:gd name="T10" fmla="*/ 1540 w 1561"/>
                <a:gd name="T11" fmla="*/ 37 h 197"/>
                <a:gd name="T12" fmla="*/ 1551 w 1561"/>
                <a:gd name="T13" fmla="*/ 56 h 197"/>
                <a:gd name="T14" fmla="*/ 1559 w 1561"/>
                <a:gd name="T15" fmla="*/ 76 h 197"/>
                <a:gd name="T16" fmla="*/ 1561 w 1561"/>
                <a:gd name="T17" fmla="*/ 98 h 197"/>
                <a:gd name="T18" fmla="*/ 1559 w 1561"/>
                <a:gd name="T19" fmla="*/ 121 h 197"/>
                <a:gd name="T20" fmla="*/ 1551 w 1561"/>
                <a:gd name="T21" fmla="*/ 141 h 197"/>
                <a:gd name="T22" fmla="*/ 1540 w 1561"/>
                <a:gd name="T23" fmla="*/ 160 h 197"/>
                <a:gd name="T24" fmla="*/ 1525 w 1561"/>
                <a:gd name="T25" fmla="*/ 175 h 197"/>
                <a:gd name="T26" fmla="*/ 1507 w 1561"/>
                <a:gd name="T27" fmla="*/ 186 h 197"/>
                <a:gd name="T28" fmla="*/ 1486 w 1561"/>
                <a:gd name="T29" fmla="*/ 193 h 197"/>
                <a:gd name="T30" fmla="*/ 1463 w 1561"/>
                <a:gd name="T31" fmla="*/ 197 h 197"/>
                <a:gd name="T32" fmla="*/ 98 w 1561"/>
                <a:gd name="T33" fmla="*/ 197 h 197"/>
                <a:gd name="T34" fmla="*/ 76 w 1561"/>
                <a:gd name="T35" fmla="*/ 193 h 197"/>
                <a:gd name="T36" fmla="*/ 55 w 1561"/>
                <a:gd name="T37" fmla="*/ 186 h 197"/>
                <a:gd name="T38" fmla="*/ 37 w 1561"/>
                <a:gd name="T39" fmla="*/ 175 h 197"/>
                <a:gd name="T40" fmla="*/ 22 w 1561"/>
                <a:gd name="T41" fmla="*/ 160 h 197"/>
                <a:gd name="T42" fmla="*/ 10 w 1561"/>
                <a:gd name="T43" fmla="*/ 141 h 197"/>
                <a:gd name="T44" fmla="*/ 2 w 1561"/>
                <a:gd name="T45" fmla="*/ 121 h 197"/>
                <a:gd name="T46" fmla="*/ 0 w 1561"/>
                <a:gd name="T47" fmla="*/ 98 h 197"/>
                <a:gd name="T48" fmla="*/ 2 w 1561"/>
                <a:gd name="T49" fmla="*/ 76 h 197"/>
                <a:gd name="T50" fmla="*/ 10 w 1561"/>
                <a:gd name="T51" fmla="*/ 56 h 197"/>
                <a:gd name="T52" fmla="*/ 22 w 1561"/>
                <a:gd name="T53" fmla="*/ 37 h 197"/>
                <a:gd name="T54" fmla="*/ 37 w 1561"/>
                <a:gd name="T55" fmla="*/ 22 h 197"/>
                <a:gd name="T56" fmla="*/ 55 w 1561"/>
                <a:gd name="T57" fmla="*/ 11 h 197"/>
                <a:gd name="T58" fmla="*/ 76 w 1561"/>
                <a:gd name="T59" fmla="*/ 3 h 197"/>
                <a:gd name="T60" fmla="*/ 98 w 1561"/>
                <a:gd name="T6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7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6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7"/>
                  </a:lnTo>
                  <a:lnTo>
                    <a:pt x="98" y="197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419">
              <a:extLst>
                <a:ext uri="{FF2B5EF4-FFF2-40B4-BE49-F238E27FC236}">
                  <a16:creationId xmlns:a16="http://schemas.microsoft.com/office/drawing/2014/main" id="{42415354-6C70-47CC-9218-162EA6414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248"/>
              <a:ext cx="65" cy="14"/>
            </a:xfrm>
            <a:custGeom>
              <a:avLst/>
              <a:gdLst>
                <a:gd name="T0" fmla="*/ 98 w 918"/>
                <a:gd name="T1" fmla="*/ 0 h 196"/>
                <a:gd name="T2" fmla="*/ 820 w 918"/>
                <a:gd name="T3" fmla="*/ 0 h 196"/>
                <a:gd name="T4" fmla="*/ 843 w 918"/>
                <a:gd name="T5" fmla="*/ 3 h 196"/>
                <a:gd name="T6" fmla="*/ 863 w 918"/>
                <a:gd name="T7" fmla="*/ 10 h 196"/>
                <a:gd name="T8" fmla="*/ 881 w 918"/>
                <a:gd name="T9" fmla="*/ 21 h 196"/>
                <a:gd name="T10" fmla="*/ 897 w 918"/>
                <a:gd name="T11" fmla="*/ 37 h 196"/>
                <a:gd name="T12" fmla="*/ 908 w 918"/>
                <a:gd name="T13" fmla="*/ 55 h 196"/>
                <a:gd name="T14" fmla="*/ 916 w 918"/>
                <a:gd name="T15" fmla="*/ 75 h 196"/>
                <a:gd name="T16" fmla="*/ 918 w 918"/>
                <a:gd name="T17" fmla="*/ 98 h 196"/>
                <a:gd name="T18" fmla="*/ 916 w 918"/>
                <a:gd name="T19" fmla="*/ 120 h 196"/>
                <a:gd name="T20" fmla="*/ 908 w 918"/>
                <a:gd name="T21" fmla="*/ 141 h 196"/>
                <a:gd name="T22" fmla="*/ 897 w 918"/>
                <a:gd name="T23" fmla="*/ 159 h 196"/>
                <a:gd name="T24" fmla="*/ 881 w 918"/>
                <a:gd name="T25" fmla="*/ 174 h 196"/>
                <a:gd name="T26" fmla="*/ 863 w 918"/>
                <a:gd name="T27" fmla="*/ 186 h 196"/>
                <a:gd name="T28" fmla="*/ 843 w 918"/>
                <a:gd name="T29" fmla="*/ 193 h 196"/>
                <a:gd name="T30" fmla="*/ 820 w 918"/>
                <a:gd name="T31" fmla="*/ 196 h 196"/>
                <a:gd name="T32" fmla="*/ 98 w 918"/>
                <a:gd name="T33" fmla="*/ 196 h 196"/>
                <a:gd name="T34" fmla="*/ 76 w 918"/>
                <a:gd name="T35" fmla="*/ 193 h 196"/>
                <a:gd name="T36" fmla="*/ 55 w 918"/>
                <a:gd name="T37" fmla="*/ 186 h 196"/>
                <a:gd name="T38" fmla="*/ 37 w 918"/>
                <a:gd name="T39" fmla="*/ 174 h 196"/>
                <a:gd name="T40" fmla="*/ 22 w 918"/>
                <a:gd name="T41" fmla="*/ 159 h 196"/>
                <a:gd name="T42" fmla="*/ 10 w 918"/>
                <a:gd name="T43" fmla="*/ 141 h 196"/>
                <a:gd name="T44" fmla="*/ 2 w 918"/>
                <a:gd name="T45" fmla="*/ 120 h 196"/>
                <a:gd name="T46" fmla="*/ 0 w 918"/>
                <a:gd name="T47" fmla="*/ 98 h 196"/>
                <a:gd name="T48" fmla="*/ 2 w 918"/>
                <a:gd name="T49" fmla="*/ 75 h 196"/>
                <a:gd name="T50" fmla="*/ 10 w 918"/>
                <a:gd name="T51" fmla="*/ 55 h 196"/>
                <a:gd name="T52" fmla="*/ 22 w 918"/>
                <a:gd name="T53" fmla="*/ 37 h 196"/>
                <a:gd name="T54" fmla="*/ 37 w 918"/>
                <a:gd name="T55" fmla="*/ 21 h 196"/>
                <a:gd name="T56" fmla="*/ 55 w 918"/>
                <a:gd name="T57" fmla="*/ 10 h 196"/>
                <a:gd name="T58" fmla="*/ 76 w 918"/>
                <a:gd name="T59" fmla="*/ 3 h 196"/>
                <a:gd name="T60" fmla="*/ 98 w 918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" h="196">
                  <a:moveTo>
                    <a:pt x="98" y="0"/>
                  </a:moveTo>
                  <a:lnTo>
                    <a:pt x="820" y="0"/>
                  </a:lnTo>
                  <a:lnTo>
                    <a:pt x="843" y="3"/>
                  </a:lnTo>
                  <a:lnTo>
                    <a:pt x="863" y="10"/>
                  </a:lnTo>
                  <a:lnTo>
                    <a:pt x="881" y="21"/>
                  </a:lnTo>
                  <a:lnTo>
                    <a:pt x="897" y="37"/>
                  </a:lnTo>
                  <a:lnTo>
                    <a:pt x="908" y="55"/>
                  </a:lnTo>
                  <a:lnTo>
                    <a:pt x="916" y="75"/>
                  </a:lnTo>
                  <a:lnTo>
                    <a:pt x="918" y="98"/>
                  </a:lnTo>
                  <a:lnTo>
                    <a:pt x="916" y="120"/>
                  </a:lnTo>
                  <a:lnTo>
                    <a:pt x="908" y="141"/>
                  </a:lnTo>
                  <a:lnTo>
                    <a:pt x="897" y="159"/>
                  </a:lnTo>
                  <a:lnTo>
                    <a:pt x="881" y="174"/>
                  </a:lnTo>
                  <a:lnTo>
                    <a:pt x="863" y="186"/>
                  </a:lnTo>
                  <a:lnTo>
                    <a:pt x="843" y="193"/>
                  </a:lnTo>
                  <a:lnTo>
                    <a:pt x="820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4"/>
                  </a:lnTo>
                  <a:lnTo>
                    <a:pt x="22" y="159"/>
                  </a:lnTo>
                  <a:lnTo>
                    <a:pt x="10" y="141"/>
                  </a:lnTo>
                  <a:lnTo>
                    <a:pt x="2" y="120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420">
              <a:extLst>
                <a:ext uri="{FF2B5EF4-FFF2-40B4-BE49-F238E27FC236}">
                  <a16:creationId xmlns:a16="http://schemas.microsoft.com/office/drawing/2014/main" id="{0597E3C3-A544-42DD-A7D2-B5E34932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9" y="1077"/>
              <a:ext cx="240" cy="225"/>
            </a:xfrm>
            <a:custGeom>
              <a:avLst/>
              <a:gdLst>
                <a:gd name="T0" fmla="*/ 1884 w 3359"/>
                <a:gd name="T1" fmla="*/ 2236 h 3145"/>
                <a:gd name="T2" fmla="*/ 2866 w 3359"/>
                <a:gd name="T3" fmla="*/ 466 h 3145"/>
                <a:gd name="T4" fmla="*/ 2192 w 3359"/>
                <a:gd name="T5" fmla="*/ 2948 h 3145"/>
                <a:gd name="T6" fmla="*/ 2185 w 3359"/>
                <a:gd name="T7" fmla="*/ 2242 h 3145"/>
                <a:gd name="T8" fmla="*/ 1754 w 3359"/>
                <a:gd name="T9" fmla="*/ 2585 h 3145"/>
                <a:gd name="T10" fmla="*/ 1698 w 3359"/>
                <a:gd name="T11" fmla="*/ 2582 h 3145"/>
                <a:gd name="T12" fmla="*/ 1652 w 3359"/>
                <a:gd name="T13" fmla="*/ 2546 h 3145"/>
                <a:gd name="T14" fmla="*/ 1635 w 3359"/>
                <a:gd name="T15" fmla="*/ 2490 h 3145"/>
                <a:gd name="T16" fmla="*/ 557 w 3359"/>
                <a:gd name="T17" fmla="*/ 2252 h 3145"/>
                <a:gd name="T18" fmla="*/ 496 w 3359"/>
                <a:gd name="T19" fmla="*/ 2230 h 3145"/>
                <a:gd name="T20" fmla="*/ 461 w 3359"/>
                <a:gd name="T21" fmla="*/ 2176 h 3145"/>
                <a:gd name="T22" fmla="*/ 469 w 3359"/>
                <a:gd name="T23" fmla="*/ 2111 h 3145"/>
                <a:gd name="T24" fmla="*/ 514 w 3359"/>
                <a:gd name="T25" fmla="*/ 2066 h 3145"/>
                <a:gd name="T26" fmla="*/ 1722 w 3359"/>
                <a:gd name="T27" fmla="*/ 2056 h 3145"/>
                <a:gd name="T28" fmla="*/ 1750 w 3359"/>
                <a:gd name="T29" fmla="*/ 1943 h 3145"/>
                <a:gd name="T30" fmla="*/ 535 w 3359"/>
                <a:gd name="T31" fmla="*/ 1913 h 3145"/>
                <a:gd name="T32" fmla="*/ 481 w 3359"/>
                <a:gd name="T33" fmla="*/ 1879 h 3145"/>
                <a:gd name="T34" fmla="*/ 459 w 3359"/>
                <a:gd name="T35" fmla="*/ 1818 h 3145"/>
                <a:gd name="T36" fmla="*/ 481 w 3359"/>
                <a:gd name="T37" fmla="*/ 1756 h 3145"/>
                <a:gd name="T38" fmla="*/ 535 w 3359"/>
                <a:gd name="T39" fmla="*/ 1723 h 3145"/>
                <a:gd name="T40" fmla="*/ 1980 w 3359"/>
                <a:gd name="T41" fmla="*/ 1560 h 3145"/>
                <a:gd name="T42" fmla="*/ 1922 w 3359"/>
                <a:gd name="T43" fmla="*/ 1580 h 3145"/>
                <a:gd name="T44" fmla="*/ 514 w 3359"/>
                <a:gd name="T45" fmla="*/ 1569 h 3145"/>
                <a:gd name="T46" fmla="*/ 469 w 3359"/>
                <a:gd name="T47" fmla="*/ 1524 h 3145"/>
                <a:gd name="T48" fmla="*/ 461 w 3359"/>
                <a:gd name="T49" fmla="*/ 1459 h 3145"/>
                <a:gd name="T50" fmla="*/ 496 w 3359"/>
                <a:gd name="T51" fmla="*/ 1405 h 3145"/>
                <a:gd name="T52" fmla="*/ 557 w 3359"/>
                <a:gd name="T53" fmla="*/ 1384 h 3145"/>
                <a:gd name="T54" fmla="*/ 1966 w 3359"/>
                <a:gd name="T55" fmla="*/ 1394 h 3145"/>
                <a:gd name="T56" fmla="*/ 2010 w 3359"/>
                <a:gd name="T57" fmla="*/ 1439 h 3145"/>
                <a:gd name="T58" fmla="*/ 2020 w 3359"/>
                <a:gd name="T59" fmla="*/ 1489 h 3145"/>
                <a:gd name="T60" fmla="*/ 2192 w 3359"/>
                <a:gd name="T61" fmla="*/ 389 h 3145"/>
                <a:gd name="T62" fmla="*/ 2967 w 3359"/>
                <a:gd name="T63" fmla="*/ 299 h 3145"/>
                <a:gd name="T64" fmla="*/ 3007 w 3359"/>
                <a:gd name="T65" fmla="*/ 232 h 3145"/>
                <a:gd name="T66" fmla="*/ 3006 w 3359"/>
                <a:gd name="T67" fmla="*/ 5 h 3145"/>
                <a:gd name="T68" fmla="*/ 3329 w 3359"/>
                <a:gd name="T69" fmla="*/ 201 h 3145"/>
                <a:gd name="T70" fmla="*/ 3358 w 3359"/>
                <a:gd name="T71" fmla="*/ 257 h 3145"/>
                <a:gd name="T72" fmla="*/ 3344 w 3359"/>
                <a:gd name="T73" fmla="*/ 321 h 3145"/>
                <a:gd name="T74" fmla="*/ 2385 w 3359"/>
                <a:gd name="T75" fmla="*/ 3069 h 3145"/>
                <a:gd name="T76" fmla="*/ 2352 w 3359"/>
                <a:gd name="T77" fmla="*/ 3123 h 3145"/>
                <a:gd name="T78" fmla="*/ 2290 w 3359"/>
                <a:gd name="T79" fmla="*/ 3145 h 3145"/>
                <a:gd name="T80" fmla="*/ 55 w 3359"/>
                <a:gd name="T81" fmla="*/ 3134 h 3145"/>
                <a:gd name="T82" fmla="*/ 10 w 3359"/>
                <a:gd name="T83" fmla="*/ 3089 h 3145"/>
                <a:gd name="T84" fmla="*/ 0 w 3359"/>
                <a:gd name="T85" fmla="*/ 290 h 3145"/>
                <a:gd name="T86" fmla="*/ 21 w 3359"/>
                <a:gd name="T87" fmla="*/ 229 h 3145"/>
                <a:gd name="T88" fmla="*/ 76 w 3359"/>
                <a:gd name="T89" fmla="*/ 195 h 3145"/>
                <a:gd name="T90" fmla="*/ 2313 w 3359"/>
                <a:gd name="T91" fmla="*/ 195 h 3145"/>
                <a:gd name="T92" fmla="*/ 2367 w 3359"/>
                <a:gd name="T93" fmla="*/ 229 h 3145"/>
                <a:gd name="T94" fmla="*/ 2388 w 3359"/>
                <a:gd name="T95" fmla="*/ 290 h 3145"/>
                <a:gd name="T96" fmla="*/ 2901 w 3359"/>
                <a:gd name="T97" fmla="*/ 32 h 3145"/>
                <a:gd name="T98" fmla="*/ 2950 w 3359"/>
                <a:gd name="T99" fmla="*/ 3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9" h="3145">
                  <a:moveTo>
                    <a:pt x="2866" y="466"/>
                  </a:moveTo>
                  <a:lnTo>
                    <a:pt x="1927" y="2030"/>
                  </a:lnTo>
                  <a:lnTo>
                    <a:pt x="1884" y="2236"/>
                  </a:lnTo>
                  <a:lnTo>
                    <a:pt x="2047" y="2102"/>
                  </a:lnTo>
                  <a:lnTo>
                    <a:pt x="2987" y="538"/>
                  </a:lnTo>
                  <a:lnTo>
                    <a:pt x="2866" y="466"/>
                  </a:lnTo>
                  <a:close/>
                  <a:moveTo>
                    <a:pt x="195" y="389"/>
                  </a:moveTo>
                  <a:lnTo>
                    <a:pt x="195" y="2948"/>
                  </a:lnTo>
                  <a:lnTo>
                    <a:pt x="2192" y="2948"/>
                  </a:lnTo>
                  <a:lnTo>
                    <a:pt x="2192" y="2234"/>
                  </a:lnTo>
                  <a:lnTo>
                    <a:pt x="2189" y="2239"/>
                  </a:lnTo>
                  <a:lnTo>
                    <a:pt x="2185" y="2242"/>
                  </a:lnTo>
                  <a:lnTo>
                    <a:pt x="1795" y="2565"/>
                  </a:lnTo>
                  <a:lnTo>
                    <a:pt x="1776" y="2578"/>
                  </a:lnTo>
                  <a:lnTo>
                    <a:pt x="1754" y="2585"/>
                  </a:lnTo>
                  <a:lnTo>
                    <a:pt x="1732" y="2588"/>
                  </a:lnTo>
                  <a:lnTo>
                    <a:pt x="1715" y="2586"/>
                  </a:lnTo>
                  <a:lnTo>
                    <a:pt x="1698" y="2582"/>
                  </a:lnTo>
                  <a:lnTo>
                    <a:pt x="1682" y="2574"/>
                  </a:lnTo>
                  <a:lnTo>
                    <a:pt x="1666" y="2561"/>
                  </a:lnTo>
                  <a:lnTo>
                    <a:pt x="1652" y="2546"/>
                  </a:lnTo>
                  <a:lnTo>
                    <a:pt x="1643" y="2529"/>
                  </a:lnTo>
                  <a:lnTo>
                    <a:pt x="1637" y="2510"/>
                  </a:lnTo>
                  <a:lnTo>
                    <a:pt x="1635" y="2490"/>
                  </a:lnTo>
                  <a:lnTo>
                    <a:pt x="1637" y="2470"/>
                  </a:lnTo>
                  <a:lnTo>
                    <a:pt x="1682" y="2252"/>
                  </a:lnTo>
                  <a:lnTo>
                    <a:pt x="557" y="2252"/>
                  </a:lnTo>
                  <a:lnTo>
                    <a:pt x="535" y="2249"/>
                  </a:lnTo>
                  <a:lnTo>
                    <a:pt x="514" y="2242"/>
                  </a:lnTo>
                  <a:lnTo>
                    <a:pt x="496" y="2230"/>
                  </a:lnTo>
                  <a:lnTo>
                    <a:pt x="481" y="2215"/>
                  </a:lnTo>
                  <a:lnTo>
                    <a:pt x="469" y="2197"/>
                  </a:lnTo>
                  <a:lnTo>
                    <a:pt x="461" y="2176"/>
                  </a:lnTo>
                  <a:lnTo>
                    <a:pt x="459" y="2154"/>
                  </a:lnTo>
                  <a:lnTo>
                    <a:pt x="461" y="2131"/>
                  </a:lnTo>
                  <a:lnTo>
                    <a:pt x="469" y="2111"/>
                  </a:lnTo>
                  <a:lnTo>
                    <a:pt x="481" y="2092"/>
                  </a:lnTo>
                  <a:lnTo>
                    <a:pt x="496" y="2077"/>
                  </a:lnTo>
                  <a:lnTo>
                    <a:pt x="514" y="2066"/>
                  </a:lnTo>
                  <a:lnTo>
                    <a:pt x="535" y="2059"/>
                  </a:lnTo>
                  <a:lnTo>
                    <a:pt x="557" y="2056"/>
                  </a:lnTo>
                  <a:lnTo>
                    <a:pt x="1722" y="2056"/>
                  </a:lnTo>
                  <a:lnTo>
                    <a:pt x="1738" y="1974"/>
                  </a:lnTo>
                  <a:lnTo>
                    <a:pt x="1743" y="1959"/>
                  </a:lnTo>
                  <a:lnTo>
                    <a:pt x="1750" y="1943"/>
                  </a:lnTo>
                  <a:lnTo>
                    <a:pt x="1768" y="1916"/>
                  </a:lnTo>
                  <a:lnTo>
                    <a:pt x="557" y="1916"/>
                  </a:lnTo>
                  <a:lnTo>
                    <a:pt x="535" y="1913"/>
                  </a:lnTo>
                  <a:lnTo>
                    <a:pt x="514" y="1906"/>
                  </a:lnTo>
                  <a:lnTo>
                    <a:pt x="496" y="1894"/>
                  </a:lnTo>
                  <a:lnTo>
                    <a:pt x="481" y="1879"/>
                  </a:lnTo>
                  <a:lnTo>
                    <a:pt x="469" y="1861"/>
                  </a:lnTo>
                  <a:lnTo>
                    <a:pt x="461" y="1840"/>
                  </a:lnTo>
                  <a:lnTo>
                    <a:pt x="459" y="1818"/>
                  </a:lnTo>
                  <a:lnTo>
                    <a:pt x="461" y="1795"/>
                  </a:lnTo>
                  <a:lnTo>
                    <a:pt x="469" y="1775"/>
                  </a:lnTo>
                  <a:lnTo>
                    <a:pt x="481" y="1756"/>
                  </a:lnTo>
                  <a:lnTo>
                    <a:pt x="496" y="1741"/>
                  </a:lnTo>
                  <a:lnTo>
                    <a:pt x="514" y="1730"/>
                  </a:lnTo>
                  <a:lnTo>
                    <a:pt x="535" y="1723"/>
                  </a:lnTo>
                  <a:lnTo>
                    <a:pt x="557" y="1720"/>
                  </a:lnTo>
                  <a:lnTo>
                    <a:pt x="1884" y="1720"/>
                  </a:lnTo>
                  <a:lnTo>
                    <a:pt x="1980" y="1560"/>
                  </a:lnTo>
                  <a:lnTo>
                    <a:pt x="1963" y="1570"/>
                  </a:lnTo>
                  <a:lnTo>
                    <a:pt x="1944" y="1578"/>
                  </a:lnTo>
                  <a:lnTo>
                    <a:pt x="1922" y="1580"/>
                  </a:lnTo>
                  <a:lnTo>
                    <a:pt x="557" y="1580"/>
                  </a:lnTo>
                  <a:lnTo>
                    <a:pt x="535" y="1577"/>
                  </a:lnTo>
                  <a:lnTo>
                    <a:pt x="514" y="1569"/>
                  </a:lnTo>
                  <a:lnTo>
                    <a:pt x="496" y="1558"/>
                  </a:lnTo>
                  <a:lnTo>
                    <a:pt x="481" y="1543"/>
                  </a:lnTo>
                  <a:lnTo>
                    <a:pt x="469" y="1524"/>
                  </a:lnTo>
                  <a:lnTo>
                    <a:pt x="461" y="1504"/>
                  </a:lnTo>
                  <a:lnTo>
                    <a:pt x="459" y="1482"/>
                  </a:lnTo>
                  <a:lnTo>
                    <a:pt x="461" y="1459"/>
                  </a:lnTo>
                  <a:lnTo>
                    <a:pt x="469" y="1439"/>
                  </a:lnTo>
                  <a:lnTo>
                    <a:pt x="481" y="1420"/>
                  </a:lnTo>
                  <a:lnTo>
                    <a:pt x="496" y="1405"/>
                  </a:lnTo>
                  <a:lnTo>
                    <a:pt x="514" y="1394"/>
                  </a:lnTo>
                  <a:lnTo>
                    <a:pt x="535" y="1387"/>
                  </a:lnTo>
                  <a:lnTo>
                    <a:pt x="557" y="1384"/>
                  </a:lnTo>
                  <a:lnTo>
                    <a:pt x="1922" y="1384"/>
                  </a:lnTo>
                  <a:lnTo>
                    <a:pt x="1945" y="1387"/>
                  </a:lnTo>
                  <a:lnTo>
                    <a:pt x="1966" y="1394"/>
                  </a:lnTo>
                  <a:lnTo>
                    <a:pt x="1984" y="1405"/>
                  </a:lnTo>
                  <a:lnTo>
                    <a:pt x="1999" y="1420"/>
                  </a:lnTo>
                  <a:lnTo>
                    <a:pt x="2010" y="1439"/>
                  </a:lnTo>
                  <a:lnTo>
                    <a:pt x="2018" y="1459"/>
                  </a:lnTo>
                  <a:lnTo>
                    <a:pt x="2020" y="1482"/>
                  </a:lnTo>
                  <a:lnTo>
                    <a:pt x="2020" y="1489"/>
                  </a:lnTo>
                  <a:lnTo>
                    <a:pt x="2019" y="1496"/>
                  </a:lnTo>
                  <a:lnTo>
                    <a:pt x="2192" y="1208"/>
                  </a:lnTo>
                  <a:lnTo>
                    <a:pt x="2192" y="389"/>
                  </a:lnTo>
                  <a:lnTo>
                    <a:pt x="195" y="389"/>
                  </a:lnTo>
                  <a:close/>
                  <a:moveTo>
                    <a:pt x="3007" y="232"/>
                  </a:moveTo>
                  <a:lnTo>
                    <a:pt x="2967" y="299"/>
                  </a:lnTo>
                  <a:lnTo>
                    <a:pt x="3087" y="370"/>
                  </a:lnTo>
                  <a:lnTo>
                    <a:pt x="3127" y="304"/>
                  </a:lnTo>
                  <a:lnTo>
                    <a:pt x="3007" y="232"/>
                  </a:lnTo>
                  <a:close/>
                  <a:moveTo>
                    <a:pt x="2968" y="0"/>
                  </a:moveTo>
                  <a:lnTo>
                    <a:pt x="2988" y="1"/>
                  </a:lnTo>
                  <a:lnTo>
                    <a:pt x="3006" y="5"/>
                  </a:lnTo>
                  <a:lnTo>
                    <a:pt x="3023" y="14"/>
                  </a:lnTo>
                  <a:lnTo>
                    <a:pt x="3312" y="186"/>
                  </a:lnTo>
                  <a:lnTo>
                    <a:pt x="3329" y="201"/>
                  </a:lnTo>
                  <a:lnTo>
                    <a:pt x="3343" y="217"/>
                  </a:lnTo>
                  <a:lnTo>
                    <a:pt x="3353" y="236"/>
                  </a:lnTo>
                  <a:lnTo>
                    <a:pt x="3358" y="257"/>
                  </a:lnTo>
                  <a:lnTo>
                    <a:pt x="3359" y="279"/>
                  </a:lnTo>
                  <a:lnTo>
                    <a:pt x="3355" y="300"/>
                  </a:lnTo>
                  <a:lnTo>
                    <a:pt x="3344" y="321"/>
                  </a:lnTo>
                  <a:lnTo>
                    <a:pt x="2388" y="1914"/>
                  </a:lnTo>
                  <a:lnTo>
                    <a:pt x="2388" y="3047"/>
                  </a:lnTo>
                  <a:lnTo>
                    <a:pt x="2385" y="3069"/>
                  </a:lnTo>
                  <a:lnTo>
                    <a:pt x="2378" y="3089"/>
                  </a:lnTo>
                  <a:lnTo>
                    <a:pt x="2367" y="3108"/>
                  </a:lnTo>
                  <a:lnTo>
                    <a:pt x="2352" y="3123"/>
                  </a:lnTo>
                  <a:lnTo>
                    <a:pt x="2333" y="3134"/>
                  </a:lnTo>
                  <a:lnTo>
                    <a:pt x="2313" y="3142"/>
                  </a:lnTo>
                  <a:lnTo>
                    <a:pt x="2290" y="3145"/>
                  </a:lnTo>
                  <a:lnTo>
                    <a:pt x="98" y="3145"/>
                  </a:lnTo>
                  <a:lnTo>
                    <a:pt x="76" y="3142"/>
                  </a:lnTo>
                  <a:lnTo>
                    <a:pt x="55" y="3134"/>
                  </a:lnTo>
                  <a:lnTo>
                    <a:pt x="37" y="3123"/>
                  </a:lnTo>
                  <a:lnTo>
                    <a:pt x="21" y="3108"/>
                  </a:lnTo>
                  <a:lnTo>
                    <a:pt x="10" y="3089"/>
                  </a:lnTo>
                  <a:lnTo>
                    <a:pt x="3" y="3069"/>
                  </a:lnTo>
                  <a:lnTo>
                    <a:pt x="0" y="3047"/>
                  </a:lnTo>
                  <a:lnTo>
                    <a:pt x="0" y="290"/>
                  </a:lnTo>
                  <a:lnTo>
                    <a:pt x="3" y="268"/>
                  </a:lnTo>
                  <a:lnTo>
                    <a:pt x="10" y="248"/>
                  </a:lnTo>
                  <a:lnTo>
                    <a:pt x="21" y="229"/>
                  </a:lnTo>
                  <a:lnTo>
                    <a:pt x="37" y="214"/>
                  </a:lnTo>
                  <a:lnTo>
                    <a:pt x="55" y="203"/>
                  </a:lnTo>
                  <a:lnTo>
                    <a:pt x="76" y="195"/>
                  </a:lnTo>
                  <a:lnTo>
                    <a:pt x="98" y="192"/>
                  </a:lnTo>
                  <a:lnTo>
                    <a:pt x="2290" y="192"/>
                  </a:lnTo>
                  <a:lnTo>
                    <a:pt x="2313" y="195"/>
                  </a:lnTo>
                  <a:lnTo>
                    <a:pt x="2333" y="203"/>
                  </a:lnTo>
                  <a:lnTo>
                    <a:pt x="2352" y="214"/>
                  </a:lnTo>
                  <a:lnTo>
                    <a:pt x="2367" y="229"/>
                  </a:lnTo>
                  <a:lnTo>
                    <a:pt x="2378" y="248"/>
                  </a:lnTo>
                  <a:lnTo>
                    <a:pt x="2385" y="268"/>
                  </a:lnTo>
                  <a:lnTo>
                    <a:pt x="2388" y="290"/>
                  </a:lnTo>
                  <a:lnTo>
                    <a:pt x="2388" y="882"/>
                  </a:lnTo>
                  <a:lnTo>
                    <a:pt x="2889" y="47"/>
                  </a:lnTo>
                  <a:lnTo>
                    <a:pt x="2901" y="32"/>
                  </a:lnTo>
                  <a:lnTo>
                    <a:pt x="2915" y="20"/>
                  </a:lnTo>
                  <a:lnTo>
                    <a:pt x="2931" y="10"/>
                  </a:lnTo>
                  <a:lnTo>
                    <a:pt x="2950" y="3"/>
                  </a:lnTo>
                  <a:lnTo>
                    <a:pt x="29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60A225BC-059D-44B2-8A7A-71A9C02108F1}"/>
              </a:ext>
            </a:extLst>
          </p:cNvPr>
          <p:cNvSpPr/>
          <p:nvPr/>
        </p:nvSpPr>
        <p:spPr>
          <a:xfrm>
            <a:off x="6928307" y="4166087"/>
            <a:ext cx="772725" cy="384695"/>
          </a:xfrm>
          <a:prstGeom prst="roundRect">
            <a:avLst/>
          </a:prstGeom>
          <a:solidFill>
            <a:srgbClr val="206782"/>
          </a:solidFill>
          <a:ln>
            <a:solidFill>
              <a:srgbClr val="2067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Intégration dans SIHAM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F0B36CB-01D2-4B56-A2C2-587B177FE797}"/>
              </a:ext>
            </a:extLst>
          </p:cNvPr>
          <p:cNvCxnSpPr>
            <a:cxnSpLocks/>
            <a:stCxn id="30" idx="2"/>
            <a:endCxn id="68" idx="0"/>
          </p:cNvCxnSpPr>
          <p:nvPr/>
        </p:nvCxnSpPr>
        <p:spPr>
          <a:xfrm>
            <a:off x="7314669" y="2404455"/>
            <a:ext cx="0" cy="74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15">
            <a:extLst>
              <a:ext uri="{FF2B5EF4-FFF2-40B4-BE49-F238E27FC236}">
                <a16:creationId xmlns:a16="http://schemas.microsoft.com/office/drawing/2014/main" id="{F519913D-2C97-4D55-96E3-8EE5DE23E4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84567" y="2383007"/>
            <a:ext cx="214446" cy="201044"/>
            <a:chOff x="2679" y="1077"/>
            <a:chExt cx="240" cy="225"/>
          </a:xfrm>
          <a:solidFill>
            <a:schemeClr val="bg1"/>
          </a:solidFill>
        </p:grpSpPr>
        <p:sp>
          <p:nvSpPr>
            <p:cNvPr id="50" name="Freeform 417">
              <a:extLst>
                <a:ext uri="{FF2B5EF4-FFF2-40B4-BE49-F238E27FC236}">
                  <a16:creationId xmlns:a16="http://schemas.microsoft.com/office/drawing/2014/main" id="{7AE6468D-7A50-4EDE-95FA-D9C21E803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28"/>
              <a:ext cx="111" cy="14"/>
            </a:xfrm>
            <a:custGeom>
              <a:avLst/>
              <a:gdLst>
                <a:gd name="T0" fmla="*/ 98 w 1561"/>
                <a:gd name="T1" fmla="*/ 0 h 196"/>
                <a:gd name="T2" fmla="*/ 1463 w 1561"/>
                <a:gd name="T3" fmla="*/ 0 h 196"/>
                <a:gd name="T4" fmla="*/ 1486 w 1561"/>
                <a:gd name="T5" fmla="*/ 3 h 196"/>
                <a:gd name="T6" fmla="*/ 1507 w 1561"/>
                <a:gd name="T7" fmla="*/ 11 h 196"/>
                <a:gd name="T8" fmla="*/ 1525 w 1561"/>
                <a:gd name="T9" fmla="*/ 22 h 196"/>
                <a:gd name="T10" fmla="*/ 1540 w 1561"/>
                <a:gd name="T11" fmla="*/ 37 h 196"/>
                <a:gd name="T12" fmla="*/ 1551 w 1561"/>
                <a:gd name="T13" fmla="*/ 55 h 196"/>
                <a:gd name="T14" fmla="*/ 1559 w 1561"/>
                <a:gd name="T15" fmla="*/ 76 h 196"/>
                <a:gd name="T16" fmla="*/ 1561 w 1561"/>
                <a:gd name="T17" fmla="*/ 98 h 196"/>
                <a:gd name="T18" fmla="*/ 1559 w 1561"/>
                <a:gd name="T19" fmla="*/ 121 h 196"/>
                <a:gd name="T20" fmla="*/ 1551 w 1561"/>
                <a:gd name="T21" fmla="*/ 141 h 196"/>
                <a:gd name="T22" fmla="*/ 1540 w 1561"/>
                <a:gd name="T23" fmla="*/ 160 h 196"/>
                <a:gd name="T24" fmla="*/ 1525 w 1561"/>
                <a:gd name="T25" fmla="*/ 175 h 196"/>
                <a:gd name="T26" fmla="*/ 1507 w 1561"/>
                <a:gd name="T27" fmla="*/ 186 h 196"/>
                <a:gd name="T28" fmla="*/ 1486 w 1561"/>
                <a:gd name="T29" fmla="*/ 193 h 196"/>
                <a:gd name="T30" fmla="*/ 1463 w 1561"/>
                <a:gd name="T31" fmla="*/ 196 h 196"/>
                <a:gd name="T32" fmla="*/ 98 w 1561"/>
                <a:gd name="T33" fmla="*/ 196 h 196"/>
                <a:gd name="T34" fmla="*/ 76 w 1561"/>
                <a:gd name="T35" fmla="*/ 193 h 196"/>
                <a:gd name="T36" fmla="*/ 55 w 1561"/>
                <a:gd name="T37" fmla="*/ 186 h 196"/>
                <a:gd name="T38" fmla="*/ 37 w 1561"/>
                <a:gd name="T39" fmla="*/ 175 h 196"/>
                <a:gd name="T40" fmla="*/ 22 w 1561"/>
                <a:gd name="T41" fmla="*/ 160 h 196"/>
                <a:gd name="T42" fmla="*/ 10 w 1561"/>
                <a:gd name="T43" fmla="*/ 141 h 196"/>
                <a:gd name="T44" fmla="*/ 2 w 1561"/>
                <a:gd name="T45" fmla="*/ 121 h 196"/>
                <a:gd name="T46" fmla="*/ 0 w 1561"/>
                <a:gd name="T47" fmla="*/ 98 h 196"/>
                <a:gd name="T48" fmla="*/ 2 w 1561"/>
                <a:gd name="T49" fmla="*/ 76 h 196"/>
                <a:gd name="T50" fmla="*/ 10 w 1561"/>
                <a:gd name="T51" fmla="*/ 55 h 196"/>
                <a:gd name="T52" fmla="*/ 22 w 1561"/>
                <a:gd name="T53" fmla="*/ 37 h 196"/>
                <a:gd name="T54" fmla="*/ 37 w 1561"/>
                <a:gd name="T55" fmla="*/ 22 h 196"/>
                <a:gd name="T56" fmla="*/ 55 w 1561"/>
                <a:gd name="T57" fmla="*/ 11 h 196"/>
                <a:gd name="T58" fmla="*/ 76 w 1561"/>
                <a:gd name="T59" fmla="*/ 3 h 196"/>
                <a:gd name="T60" fmla="*/ 98 w 1561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6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5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51" name="Freeform 418">
              <a:extLst>
                <a:ext uri="{FF2B5EF4-FFF2-40B4-BE49-F238E27FC236}">
                  <a16:creationId xmlns:a16="http://schemas.microsoft.com/office/drawing/2014/main" id="{7D09580A-2723-4017-8B8F-FC9CFC282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52"/>
              <a:ext cx="111" cy="14"/>
            </a:xfrm>
            <a:custGeom>
              <a:avLst/>
              <a:gdLst>
                <a:gd name="T0" fmla="*/ 98 w 1561"/>
                <a:gd name="T1" fmla="*/ 0 h 197"/>
                <a:gd name="T2" fmla="*/ 1463 w 1561"/>
                <a:gd name="T3" fmla="*/ 0 h 197"/>
                <a:gd name="T4" fmla="*/ 1486 w 1561"/>
                <a:gd name="T5" fmla="*/ 3 h 197"/>
                <a:gd name="T6" fmla="*/ 1507 w 1561"/>
                <a:gd name="T7" fmla="*/ 11 h 197"/>
                <a:gd name="T8" fmla="*/ 1525 w 1561"/>
                <a:gd name="T9" fmla="*/ 22 h 197"/>
                <a:gd name="T10" fmla="*/ 1540 w 1561"/>
                <a:gd name="T11" fmla="*/ 37 h 197"/>
                <a:gd name="T12" fmla="*/ 1551 w 1561"/>
                <a:gd name="T13" fmla="*/ 56 h 197"/>
                <a:gd name="T14" fmla="*/ 1559 w 1561"/>
                <a:gd name="T15" fmla="*/ 76 h 197"/>
                <a:gd name="T16" fmla="*/ 1561 w 1561"/>
                <a:gd name="T17" fmla="*/ 98 h 197"/>
                <a:gd name="T18" fmla="*/ 1559 w 1561"/>
                <a:gd name="T19" fmla="*/ 121 h 197"/>
                <a:gd name="T20" fmla="*/ 1551 w 1561"/>
                <a:gd name="T21" fmla="*/ 141 h 197"/>
                <a:gd name="T22" fmla="*/ 1540 w 1561"/>
                <a:gd name="T23" fmla="*/ 160 h 197"/>
                <a:gd name="T24" fmla="*/ 1525 w 1561"/>
                <a:gd name="T25" fmla="*/ 175 h 197"/>
                <a:gd name="T26" fmla="*/ 1507 w 1561"/>
                <a:gd name="T27" fmla="*/ 186 h 197"/>
                <a:gd name="T28" fmla="*/ 1486 w 1561"/>
                <a:gd name="T29" fmla="*/ 193 h 197"/>
                <a:gd name="T30" fmla="*/ 1463 w 1561"/>
                <a:gd name="T31" fmla="*/ 197 h 197"/>
                <a:gd name="T32" fmla="*/ 98 w 1561"/>
                <a:gd name="T33" fmla="*/ 197 h 197"/>
                <a:gd name="T34" fmla="*/ 76 w 1561"/>
                <a:gd name="T35" fmla="*/ 193 h 197"/>
                <a:gd name="T36" fmla="*/ 55 w 1561"/>
                <a:gd name="T37" fmla="*/ 186 h 197"/>
                <a:gd name="T38" fmla="*/ 37 w 1561"/>
                <a:gd name="T39" fmla="*/ 175 h 197"/>
                <a:gd name="T40" fmla="*/ 22 w 1561"/>
                <a:gd name="T41" fmla="*/ 160 h 197"/>
                <a:gd name="T42" fmla="*/ 10 w 1561"/>
                <a:gd name="T43" fmla="*/ 141 h 197"/>
                <a:gd name="T44" fmla="*/ 2 w 1561"/>
                <a:gd name="T45" fmla="*/ 121 h 197"/>
                <a:gd name="T46" fmla="*/ 0 w 1561"/>
                <a:gd name="T47" fmla="*/ 98 h 197"/>
                <a:gd name="T48" fmla="*/ 2 w 1561"/>
                <a:gd name="T49" fmla="*/ 76 h 197"/>
                <a:gd name="T50" fmla="*/ 10 w 1561"/>
                <a:gd name="T51" fmla="*/ 56 h 197"/>
                <a:gd name="T52" fmla="*/ 22 w 1561"/>
                <a:gd name="T53" fmla="*/ 37 h 197"/>
                <a:gd name="T54" fmla="*/ 37 w 1561"/>
                <a:gd name="T55" fmla="*/ 22 h 197"/>
                <a:gd name="T56" fmla="*/ 55 w 1561"/>
                <a:gd name="T57" fmla="*/ 11 h 197"/>
                <a:gd name="T58" fmla="*/ 76 w 1561"/>
                <a:gd name="T59" fmla="*/ 3 h 197"/>
                <a:gd name="T60" fmla="*/ 98 w 1561"/>
                <a:gd name="T6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7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6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7"/>
                  </a:lnTo>
                  <a:lnTo>
                    <a:pt x="98" y="197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419">
              <a:extLst>
                <a:ext uri="{FF2B5EF4-FFF2-40B4-BE49-F238E27FC236}">
                  <a16:creationId xmlns:a16="http://schemas.microsoft.com/office/drawing/2014/main" id="{F2A9AF20-7DD6-48FF-84CF-1FBBFAE8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248"/>
              <a:ext cx="65" cy="14"/>
            </a:xfrm>
            <a:custGeom>
              <a:avLst/>
              <a:gdLst>
                <a:gd name="T0" fmla="*/ 98 w 918"/>
                <a:gd name="T1" fmla="*/ 0 h 196"/>
                <a:gd name="T2" fmla="*/ 820 w 918"/>
                <a:gd name="T3" fmla="*/ 0 h 196"/>
                <a:gd name="T4" fmla="*/ 843 w 918"/>
                <a:gd name="T5" fmla="*/ 3 h 196"/>
                <a:gd name="T6" fmla="*/ 863 w 918"/>
                <a:gd name="T7" fmla="*/ 10 h 196"/>
                <a:gd name="T8" fmla="*/ 881 w 918"/>
                <a:gd name="T9" fmla="*/ 21 h 196"/>
                <a:gd name="T10" fmla="*/ 897 w 918"/>
                <a:gd name="T11" fmla="*/ 37 h 196"/>
                <a:gd name="T12" fmla="*/ 908 w 918"/>
                <a:gd name="T13" fmla="*/ 55 h 196"/>
                <a:gd name="T14" fmla="*/ 916 w 918"/>
                <a:gd name="T15" fmla="*/ 75 h 196"/>
                <a:gd name="T16" fmla="*/ 918 w 918"/>
                <a:gd name="T17" fmla="*/ 98 h 196"/>
                <a:gd name="T18" fmla="*/ 916 w 918"/>
                <a:gd name="T19" fmla="*/ 120 h 196"/>
                <a:gd name="T20" fmla="*/ 908 w 918"/>
                <a:gd name="T21" fmla="*/ 141 h 196"/>
                <a:gd name="T22" fmla="*/ 897 w 918"/>
                <a:gd name="T23" fmla="*/ 159 h 196"/>
                <a:gd name="T24" fmla="*/ 881 w 918"/>
                <a:gd name="T25" fmla="*/ 174 h 196"/>
                <a:gd name="T26" fmla="*/ 863 w 918"/>
                <a:gd name="T27" fmla="*/ 186 h 196"/>
                <a:gd name="T28" fmla="*/ 843 w 918"/>
                <a:gd name="T29" fmla="*/ 193 h 196"/>
                <a:gd name="T30" fmla="*/ 820 w 918"/>
                <a:gd name="T31" fmla="*/ 196 h 196"/>
                <a:gd name="T32" fmla="*/ 98 w 918"/>
                <a:gd name="T33" fmla="*/ 196 h 196"/>
                <a:gd name="T34" fmla="*/ 76 w 918"/>
                <a:gd name="T35" fmla="*/ 193 h 196"/>
                <a:gd name="T36" fmla="*/ 55 w 918"/>
                <a:gd name="T37" fmla="*/ 186 h 196"/>
                <a:gd name="T38" fmla="*/ 37 w 918"/>
                <a:gd name="T39" fmla="*/ 174 h 196"/>
                <a:gd name="T40" fmla="*/ 22 w 918"/>
                <a:gd name="T41" fmla="*/ 159 h 196"/>
                <a:gd name="T42" fmla="*/ 10 w 918"/>
                <a:gd name="T43" fmla="*/ 141 h 196"/>
                <a:gd name="T44" fmla="*/ 2 w 918"/>
                <a:gd name="T45" fmla="*/ 120 h 196"/>
                <a:gd name="T46" fmla="*/ 0 w 918"/>
                <a:gd name="T47" fmla="*/ 98 h 196"/>
                <a:gd name="T48" fmla="*/ 2 w 918"/>
                <a:gd name="T49" fmla="*/ 75 h 196"/>
                <a:gd name="T50" fmla="*/ 10 w 918"/>
                <a:gd name="T51" fmla="*/ 55 h 196"/>
                <a:gd name="T52" fmla="*/ 22 w 918"/>
                <a:gd name="T53" fmla="*/ 37 h 196"/>
                <a:gd name="T54" fmla="*/ 37 w 918"/>
                <a:gd name="T55" fmla="*/ 21 h 196"/>
                <a:gd name="T56" fmla="*/ 55 w 918"/>
                <a:gd name="T57" fmla="*/ 10 h 196"/>
                <a:gd name="T58" fmla="*/ 76 w 918"/>
                <a:gd name="T59" fmla="*/ 3 h 196"/>
                <a:gd name="T60" fmla="*/ 98 w 918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" h="196">
                  <a:moveTo>
                    <a:pt x="98" y="0"/>
                  </a:moveTo>
                  <a:lnTo>
                    <a:pt x="820" y="0"/>
                  </a:lnTo>
                  <a:lnTo>
                    <a:pt x="843" y="3"/>
                  </a:lnTo>
                  <a:lnTo>
                    <a:pt x="863" y="10"/>
                  </a:lnTo>
                  <a:lnTo>
                    <a:pt x="881" y="21"/>
                  </a:lnTo>
                  <a:lnTo>
                    <a:pt x="897" y="37"/>
                  </a:lnTo>
                  <a:lnTo>
                    <a:pt x="908" y="55"/>
                  </a:lnTo>
                  <a:lnTo>
                    <a:pt x="916" y="75"/>
                  </a:lnTo>
                  <a:lnTo>
                    <a:pt x="918" y="98"/>
                  </a:lnTo>
                  <a:lnTo>
                    <a:pt x="916" y="120"/>
                  </a:lnTo>
                  <a:lnTo>
                    <a:pt x="908" y="141"/>
                  </a:lnTo>
                  <a:lnTo>
                    <a:pt x="897" y="159"/>
                  </a:lnTo>
                  <a:lnTo>
                    <a:pt x="881" y="174"/>
                  </a:lnTo>
                  <a:lnTo>
                    <a:pt x="863" y="186"/>
                  </a:lnTo>
                  <a:lnTo>
                    <a:pt x="843" y="193"/>
                  </a:lnTo>
                  <a:lnTo>
                    <a:pt x="820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4"/>
                  </a:lnTo>
                  <a:lnTo>
                    <a:pt x="22" y="159"/>
                  </a:lnTo>
                  <a:lnTo>
                    <a:pt x="10" y="141"/>
                  </a:lnTo>
                  <a:lnTo>
                    <a:pt x="2" y="120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420">
              <a:extLst>
                <a:ext uri="{FF2B5EF4-FFF2-40B4-BE49-F238E27FC236}">
                  <a16:creationId xmlns:a16="http://schemas.microsoft.com/office/drawing/2014/main" id="{B393075B-158D-4B49-9DA6-3C2DFC9B7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9" y="1077"/>
              <a:ext cx="240" cy="225"/>
            </a:xfrm>
            <a:custGeom>
              <a:avLst/>
              <a:gdLst>
                <a:gd name="T0" fmla="*/ 1884 w 3359"/>
                <a:gd name="T1" fmla="*/ 2236 h 3145"/>
                <a:gd name="T2" fmla="*/ 2866 w 3359"/>
                <a:gd name="T3" fmla="*/ 466 h 3145"/>
                <a:gd name="T4" fmla="*/ 2192 w 3359"/>
                <a:gd name="T5" fmla="*/ 2948 h 3145"/>
                <a:gd name="T6" fmla="*/ 2185 w 3359"/>
                <a:gd name="T7" fmla="*/ 2242 h 3145"/>
                <a:gd name="T8" fmla="*/ 1754 w 3359"/>
                <a:gd name="T9" fmla="*/ 2585 h 3145"/>
                <a:gd name="T10" fmla="*/ 1698 w 3359"/>
                <a:gd name="T11" fmla="*/ 2582 h 3145"/>
                <a:gd name="T12" fmla="*/ 1652 w 3359"/>
                <a:gd name="T13" fmla="*/ 2546 h 3145"/>
                <a:gd name="T14" fmla="*/ 1635 w 3359"/>
                <a:gd name="T15" fmla="*/ 2490 h 3145"/>
                <a:gd name="T16" fmla="*/ 557 w 3359"/>
                <a:gd name="T17" fmla="*/ 2252 h 3145"/>
                <a:gd name="T18" fmla="*/ 496 w 3359"/>
                <a:gd name="T19" fmla="*/ 2230 h 3145"/>
                <a:gd name="T20" fmla="*/ 461 w 3359"/>
                <a:gd name="T21" fmla="*/ 2176 h 3145"/>
                <a:gd name="T22" fmla="*/ 469 w 3359"/>
                <a:gd name="T23" fmla="*/ 2111 h 3145"/>
                <a:gd name="T24" fmla="*/ 514 w 3359"/>
                <a:gd name="T25" fmla="*/ 2066 h 3145"/>
                <a:gd name="T26" fmla="*/ 1722 w 3359"/>
                <a:gd name="T27" fmla="*/ 2056 h 3145"/>
                <a:gd name="T28" fmla="*/ 1750 w 3359"/>
                <a:gd name="T29" fmla="*/ 1943 h 3145"/>
                <a:gd name="T30" fmla="*/ 535 w 3359"/>
                <a:gd name="T31" fmla="*/ 1913 h 3145"/>
                <a:gd name="T32" fmla="*/ 481 w 3359"/>
                <a:gd name="T33" fmla="*/ 1879 h 3145"/>
                <a:gd name="T34" fmla="*/ 459 w 3359"/>
                <a:gd name="T35" fmla="*/ 1818 h 3145"/>
                <a:gd name="T36" fmla="*/ 481 w 3359"/>
                <a:gd name="T37" fmla="*/ 1756 h 3145"/>
                <a:gd name="T38" fmla="*/ 535 w 3359"/>
                <a:gd name="T39" fmla="*/ 1723 h 3145"/>
                <a:gd name="T40" fmla="*/ 1980 w 3359"/>
                <a:gd name="T41" fmla="*/ 1560 h 3145"/>
                <a:gd name="T42" fmla="*/ 1922 w 3359"/>
                <a:gd name="T43" fmla="*/ 1580 h 3145"/>
                <a:gd name="T44" fmla="*/ 514 w 3359"/>
                <a:gd name="T45" fmla="*/ 1569 h 3145"/>
                <a:gd name="T46" fmla="*/ 469 w 3359"/>
                <a:gd name="T47" fmla="*/ 1524 h 3145"/>
                <a:gd name="T48" fmla="*/ 461 w 3359"/>
                <a:gd name="T49" fmla="*/ 1459 h 3145"/>
                <a:gd name="T50" fmla="*/ 496 w 3359"/>
                <a:gd name="T51" fmla="*/ 1405 h 3145"/>
                <a:gd name="T52" fmla="*/ 557 w 3359"/>
                <a:gd name="T53" fmla="*/ 1384 h 3145"/>
                <a:gd name="T54" fmla="*/ 1966 w 3359"/>
                <a:gd name="T55" fmla="*/ 1394 h 3145"/>
                <a:gd name="T56" fmla="*/ 2010 w 3359"/>
                <a:gd name="T57" fmla="*/ 1439 h 3145"/>
                <a:gd name="T58" fmla="*/ 2020 w 3359"/>
                <a:gd name="T59" fmla="*/ 1489 h 3145"/>
                <a:gd name="T60" fmla="*/ 2192 w 3359"/>
                <a:gd name="T61" fmla="*/ 389 h 3145"/>
                <a:gd name="T62" fmla="*/ 2967 w 3359"/>
                <a:gd name="T63" fmla="*/ 299 h 3145"/>
                <a:gd name="T64" fmla="*/ 3007 w 3359"/>
                <a:gd name="T65" fmla="*/ 232 h 3145"/>
                <a:gd name="T66" fmla="*/ 3006 w 3359"/>
                <a:gd name="T67" fmla="*/ 5 h 3145"/>
                <a:gd name="T68" fmla="*/ 3329 w 3359"/>
                <a:gd name="T69" fmla="*/ 201 h 3145"/>
                <a:gd name="T70" fmla="*/ 3358 w 3359"/>
                <a:gd name="T71" fmla="*/ 257 h 3145"/>
                <a:gd name="T72" fmla="*/ 3344 w 3359"/>
                <a:gd name="T73" fmla="*/ 321 h 3145"/>
                <a:gd name="T74" fmla="*/ 2385 w 3359"/>
                <a:gd name="T75" fmla="*/ 3069 h 3145"/>
                <a:gd name="T76" fmla="*/ 2352 w 3359"/>
                <a:gd name="T77" fmla="*/ 3123 h 3145"/>
                <a:gd name="T78" fmla="*/ 2290 w 3359"/>
                <a:gd name="T79" fmla="*/ 3145 h 3145"/>
                <a:gd name="T80" fmla="*/ 55 w 3359"/>
                <a:gd name="T81" fmla="*/ 3134 h 3145"/>
                <a:gd name="T82" fmla="*/ 10 w 3359"/>
                <a:gd name="T83" fmla="*/ 3089 h 3145"/>
                <a:gd name="T84" fmla="*/ 0 w 3359"/>
                <a:gd name="T85" fmla="*/ 290 h 3145"/>
                <a:gd name="T86" fmla="*/ 21 w 3359"/>
                <a:gd name="T87" fmla="*/ 229 h 3145"/>
                <a:gd name="T88" fmla="*/ 76 w 3359"/>
                <a:gd name="T89" fmla="*/ 195 h 3145"/>
                <a:gd name="T90" fmla="*/ 2313 w 3359"/>
                <a:gd name="T91" fmla="*/ 195 h 3145"/>
                <a:gd name="T92" fmla="*/ 2367 w 3359"/>
                <a:gd name="T93" fmla="*/ 229 h 3145"/>
                <a:gd name="T94" fmla="*/ 2388 w 3359"/>
                <a:gd name="T95" fmla="*/ 290 h 3145"/>
                <a:gd name="T96" fmla="*/ 2901 w 3359"/>
                <a:gd name="T97" fmla="*/ 32 h 3145"/>
                <a:gd name="T98" fmla="*/ 2950 w 3359"/>
                <a:gd name="T99" fmla="*/ 3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9" h="3145">
                  <a:moveTo>
                    <a:pt x="2866" y="466"/>
                  </a:moveTo>
                  <a:lnTo>
                    <a:pt x="1927" y="2030"/>
                  </a:lnTo>
                  <a:lnTo>
                    <a:pt x="1884" y="2236"/>
                  </a:lnTo>
                  <a:lnTo>
                    <a:pt x="2047" y="2102"/>
                  </a:lnTo>
                  <a:lnTo>
                    <a:pt x="2987" y="538"/>
                  </a:lnTo>
                  <a:lnTo>
                    <a:pt x="2866" y="466"/>
                  </a:lnTo>
                  <a:close/>
                  <a:moveTo>
                    <a:pt x="195" y="389"/>
                  </a:moveTo>
                  <a:lnTo>
                    <a:pt x="195" y="2948"/>
                  </a:lnTo>
                  <a:lnTo>
                    <a:pt x="2192" y="2948"/>
                  </a:lnTo>
                  <a:lnTo>
                    <a:pt x="2192" y="2234"/>
                  </a:lnTo>
                  <a:lnTo>
                    <a:pt x="2189" y="2239"/>
                  </a:lnTo>
                  <a:lnTo>
                    <a:pt x="2185" y="2242"/>
                  </a:lnTo>
                  <a:lnTo>
                    <a:pt x="1795" y="2565"/>
                  </a:lnTo>
                  <a:lnTo>
                    <a:pt x="1776" y="2578"/>
                  </a:lnTo>
                  <a:lnTo>
                    <a:pt x="1754" y="2585"/>
                  </a:lnTo>
                  <a:lnTo>
                    <a:pt x="1732" y="2588"/>
                  </a:lnTo>
                  <a:lnTo>
                    <a:pt x="1715" y="2586"/>
                  </a:lnTo>
                  <a:lnTo>
                    <a:pt x="1698" y="2582"/>
                  </a:lnTo>
                  <a:lnTo>
                    <a:pt x="1682" y="2574"/>
                  </a:lnTo>
                  <a:lnTo>
                    <a:pt x="1666" y="2561"/>
                  </a:lnTo>
                  <a:lnTo>
                    <a:pt x="1652" y="2546"/>
                  </a:lnTo>
                  <a:lnTo>
                    <a:pt x="1643" y="2529"/>
                  </a:lnTo>
                  <a:lnTo>
                    <a:pt x="1637" y="2510"/>
                  </a:lnTo>
                  <a:lnTo>
                    <a:pt x="1635" y="2490"/>
                  </a:lnTo>
                  <a:lnTo>
                    <a:pt x="1637" y="2470"/>
                  </a:lnTo>
                  <a:lnTo>
                    <a:pt x="1682" y="2252"/>
                  </a:lnTo>
                  <a:lnTo>
                    <a:pt x="557" y="2252"/>
                  </a:lnTo>
                  <a:lnTo>
                    <a:pt x="535" y="2249"/>
                  </a:lnTo>
                  <a:lnTo>
                    <a:pt x="514" y="2242"/>
                  </a:lnTo>
                  <a:lnTo>
                    <a:pt x="496" y="2230"/>
                  </a:lnTo>
                  <a:lnTo>
                    <a:pt x="481" y="2215"/>
                  </a:lnTo>
                  <a:lnTo>
                    <a:pt x="469" y="2197"/>
                  </a:lnTo>
                  <a:lnTo>
                    <a:pt x="461" y="2176"/>
                  </a:lnTo>
                  <a:lnTo>
                    <a:pt x="459" y="2154"/>
                  </a:lnTo>
                  <a:lnTo>
                    <a:pt x="461" y="2131"/>
                  </a:lnTo>
                  <a:lnTo>
                    <a:pt x="469" y="2111"/>
                  </a:lnTo>
                  <a:lnTo>
                    <a:pt x="481" y="2092"/>
                  </a:lnTo>
                  <a:lnTo>
                    <a:pt x="496" y="2077"/>
                  </a:lnTo>
                  <a:lnTo>
                    <a:pt x="514" y="2066"/>
                  </a:lnTo>
                  <a:lnTo>
                    <a:pt x="535" y="2059"/>
                  </a:lnTo>
                  <a:lnTo>
                    <a:pt x="557" y="2056"/>
                  </a:lnTo>
                  <a:lnTo>
                    <a:pt x="1722" y="2056"/>
                  </a:lnTo>
                  <a:lnTo>
                    <a:pt x="1738" y="1974"/>
                  </a:lnTo>
                  <a:lnTo>
                    <a:pt x="1743" y="1959"/>
                  </a:lnTo>
                  <a:lnTo>
                    <a:pt x="1750" y="1943"/>
                  </a:lnTo>
                  <a:lnTo>
                    <a:pt x="1768" y="1916"/>
                  </a:lnTo>
                  <a:lnTo>
                    <a:pt x="557" y="1916"/>
                  </a:lnTo>
                  <a:lnTo>
                    <a:pt x="535" y="1913"/>
                  </a:lnTo>
                  <a:lnTo>
                    <a:pt x="514" y="1906"/>
                  </a:lnTo>
                  <a:lnTo>
                    <a:pt x="496" y="1894"/>
                  </a:lnTo>
                  <a:lnTo>
                    <a:pt x="481" y="1879"/>
                  </a:lnTo>
                  <a:lnTo>
                    <a:pt x="469" y="1861"/>
                  </a:lnTo>
                  <a:lnTo>
                    <a:pt x="461" y="1840"/>
                  </a:lnTo>
                  <a:lnTo>
                    <a:pt x="459" y="1818"/>
                  </a:lnTo>
                  <a:lnTo>
                    <a:pt x="461" y="1795"/>
                  </a:lnTo>
                  <a:lnTo>
                    <a:pt x="469" y="1775"/>
                  </a:lnTo>
                  <a:lnTo>
                    <a:pt x="481" y="1756"/>
                  </a:lnTo>
                  <a:lnTo>
                    <a:pt x="496" y="1741"/>
                  </a:lnTo>
                  <a:lnTo>
                    <a:pt x="514" y="1730"/>
                  </a:lnTo>
                  <a:lnTo>
                    <a:pt x="535" y="1723"/>
                  </a:lnTo>
                  <a:lnTo>
                    <a:pt x="557" y="1720"/>
                  </a:lnTo>
                  <a:lnTo>
                    <a:pt x="1884" y="1720"/>
                  </a:lnTo>
                  <a:lnTo>
                    <a:pt x="1980" y="1560"/>
                  </a:lnTo>
                  <a:lnTo>
                    <a:pt x="1963" y="1570"/>
                  </a:lnTo>
                  <a:lnTo>
                    <a:pt x="1944" y="1578"/>
                  </a:lnTo>
                  <a:lnTo>
                    <a:pt x="1922" y="1580"/>
                  </a:lnTo>
                  <a:lnTo>
                    <a:pt x="557" y="1580"/>
                  </a:lnTo>
                  <a:lnTo>
                    <a:pt x="535" y="1577"/>
                  </a:lnTo>
                  <a:lnTo>
                    <a:pt x="514" y="1569"/>
                  </a:lnTo>
                  <a:lnTo>
                    <a:pt x="496" y="1558"/>
                  </a:lnTo>
                  <a:lnTo>
                    <a:pt x="481" y="1543"/>
                  </a:lnTo>
                  <a:lnTo>
                    <a:pt x="469" y="1524"/>
                  </a:lnTo>
                  <a:lnTo>
                    <a:pt x="461" y="1504"/>
                  </a:lnTo>
                  <a:lnTo>
                    <a:pt x="459" y="1482"/>
                  </a:lnTo>
                  <a:lnTo>
                    <a:pt x="461" y="1459"/>
                  </a:lnTo>
                  <a:lnTo>
                    <a:pt x="469" y="1439"/>
                  </a:lnTo>
                  <a:lnTo>
                    <a:pt x="481" y="1420"/>
                  </a:lnTo>
                  <a:lnTo>
                    <a:pt x="496" y="1405"/>
                  </a:lnTo>
                  <a:lnTo>
                    <a:pt x="514" y="1394"/>
                  </a:lnTo>
                  <a:lnTo>
                    <a:pt x="535" y="1387"/>
                  </a:lnTo>
                  <a:lnTo>
                    <a:pt x="557" y="1384"/>
                  </a:lnTo>
                  <a:lnTo>
                    <a:pt x="1922" y="1384"/>
                  </a:lnTo>
                  <a:lnTo>
                    <a:pt x="1945" y="1387"/>
                  </a:lnTo>
                  <a:lnTo>
                    <a:pt x="1966" y="1394"/>
                  </a:lnTo>
                  <a:lnTo>
                    <a:pt x="1984" y="1405"/>
                  </a:lnTo>
                  <a:lnTo>
                    <a:pt x="1999" y="1420"/>
                  </a:lnTo>
                  <a:lnTo>
                    <a:pt x="2010" y="1439"/>
                  </a:lnTo>
                  <a:lnTo>
                    <a:pt x="2018" y="1459"/>
                  </a:lnTo>
                  <a:lnTo>
                    <a:pt x="2020" y="1482"/>
                  </a:lnTo>
                  <a:lnTo>
                    <a:pt x="2020" y="1489"/>
                  </a:lnTo>
                  <a:lnTo>
                    <a:pt x="2019" y="1496"/>
                  </a:lnTo>
                  <a:lnTo>
                    <a:pt x="2192" y="1208"/>
                  </a:lnTo>
                  <a:lnTo>
                    <a:pt x="2192" y="389"/>
                  </a:lnTo>
                  <a:lnTo>
                    <a:pt x="195" y="389"/>
                  </a:lnTo>
                  <a:close/>
                  <a:moveTo>
                    <a:pt x="3007" y="232"/>
                  </a:moveTo>
                  <a:lnTo>
                    <a:pt x="2967" y="299"/>
                  </a:lnTo>
                  <a:lnTo>
                    <a:pt x="3087" y="370"/>
                  </a:lnTo>
                  <a:lnTo>
                    <a:pt x="3127" y="304"/>
                  </a:lnTo>
                  <a:lnTo>
                    <a:pt x="3007" y="232"/>
                  </a:lnTo>
                  <a:close/>
                  <a:moveTo>
                    <a:pt x="2968" y="0"/>
                  </a:moveTo>
                  <a:lnTo>
                    <a:pt x="2988" y="1"/>
                  </a:lnTo>
                  <a:lnTo>
                    <a:pt x="3006" y="5"/>
                  </a:lnTo>
                  <a:lnTo>
                    <a:pt x="3023" y="14"/>
                  </a:lnTo>
                  <a:lnTo>
                    <a:pt x="3312" y="186"/>
                  </a:lnTo>
                  <a:lnTo>
                    <a:pt x="3329" y="201"/>
                  </a:lnTo>
                  <a:lnTo>
                    <a:pt x="3343" y="217"/>
                  </a:lnTo>
                  <a:lnTo>
                    <a:pt x="3353" y="236"/>
                  </a:lnTo>
                  <a:lnTo>
                    <a:pt x="3358" y="257"/>
                  </a:lnTo>
                  <a:lnTo>
                    <a:pt x="3359" y="279"/>
                  </a:lnTo>
                  <a:lnTo>
                    <a:pt x="3355" y="300"/>
                  </a:lnTo>
                  <a:lnTo>
                    <a:pt x="3344" y="321"/>
                  </a:lnTo>
                  <a:lnTo>
                    <a:pt x="2388" y="1914"/>
                  </a:lnTo>
                  <a:lnTo>
                    <a:pt x="2388" y="3047"/>
                  </a:lnTo>
                  <a:lnTo>
                    <a:pt x="2385" y="3069"/>
                  </a:lnTo>
                  <a:lnTo>
                    <a:pt x="2378" y="3089"/>
                  </a:lnTo>
                  <a:lnTo>
                    <a:pt x="2367" y="3108"/>
                  </a:lnTo>
                  <a:lnTo>
                    <a:pt x="2352" y="3123"/>
                  </a:lnTo>
                  <a:lnTo>
                    <a:pt x="2333" y="3134"/>
                  </a:lnTo>
                  <a:lnTo>
                    <a:pt x="2313" y="3142"/>
                  </a:lnTo>
                  <a:lnTo>
                    <a:pt x="2290" y="3145"/>
                  </a:lnTo>
                  <a:lnTo>
                    <a:pt x="98" y="3145"/>
                  </a:lnTo>
                  <a:lnTo>
                    <a:pt x="76" y="3142"/>
                  </a:lnTo>
                  <a:lnTo>
                    <a:pt x="55" y="3134"/>
                  </a:lnTo>
                  <a:lnTo>
                    <a:pt x="37" y="3123"/>
                  </a:lnTo>
                  <a:lnTo>
                    <a:pt x="21" y="3108"/>
                  </a:lnTo>
                  <a:lnTo>
                    <a:pt x="10" y="3089"/>
                  </a:lnTo>
                  <a:lnTo>
                    <a:pt x="3" y="3069"/>
                  </a:lnTo>
                  <a:lnTo>
                    <a:pt x="0" y="3047"/>
                  </a:lnTo>
                  <a:lnTo>
                    <a:pt x="0" y="290"/>
                  </a:lnTo>
                  <a:lnTo>
                    <a:pt x="3" y="268"/>
                  </a:lnTo>
                  <a:lnTo>
                    <a:pt x="10" y="248"/>
                  </a:lnTo>
                  <a:lnTo>
                    <a:pt x="21" y="229"/>
                  </a:lnTo>
                  <a:lnTo>
                    <a:pt x="37" y="214"/>
                  </a:lnTo>
                  <a:lnTo>
                    <a:pt x="55" y="203"/>
                  </a:lnTo>
                  <a:lnTo>
                    <a:pt x="76" y="195"/>
                  </a:lnTo>
                  <a:lnTo>
                    <a:pt x="98" y="192"/>
                  </a:lnTo>
                  <a:lnTo>
                    <a:pt x="2290" y="192"/>
                  </a:lnTo>
                  <a:lnTo>
                    <a:pt x="2313" y="195"/>
                  </a:lnTo>
                  <a:lnTo>
                    <a:pt x="2333" y="203"/>
                  </a:lnTo>
                  <a:lnTo>
                    <a:pt x="2352" y="214"/>
                  </a:lnTo>
                  <a:lnTo>
                    <a:pt x="2367" y="229"/>
                  </a:lnTo>
                  <a:lnTo>
                    <a:pt x="2378" y="248"/>
                  </a:lnTo>
                  <a:lnTo>
                    <a:pt x="2385" y="268"/>
                  </a:lnTo>
                  <a:lnTo>
                    <a:pt x="2388" y="290"/>
                  </a:lnTo>
                  <a:lnTo>
                    <a:pt x="2388" y="882"/>
                  </a:lnTo>
                  <a:lnTo>
                    <a:pt x="2889" y="47"/>
                  </a:lnTo>
                  <a:lnTo>
                    <a:pt x="2901" y="32"/>
                  </a:lnTo>
                  <a:lnTo>
                    <a:pt x="2915" y="20"/>
                  </a:lnTo>
                  <a:lnTo>
                    <a:pt x="2931" y="10"/>
                  </a:lnTo>
                  <a:lnTo>
                    <a:pt x="2950" y="3"/>
                  </a:lnTo>
                  <a:lnTo>
                    <a:pt x="29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E3C383CE-F94A-469B-9A8B-BEA39839E156}"/>
              </a:ext>
            </a:extLst>
          </p:cNvPr>
          <p:cNvSpPr/>
          <p:nvPr/>
        </p:nvSpPr>
        <p:spPr>
          <a:xfrm>
            <a:off x="2951820" y="4129669"/>
            <a:ext cx="873733" cy="424775"/>
          </a:xfrm>
          <a:prstGeom prst="roundRect">
            <a:avLst/>
          </a:prstGeom>
          <a:solidFill>
            <a:srgbClr val="150D5F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Publication de l’offre</a:t>
            </a: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B196E61D-2A44-4AAD-9C2C-640DA4452786}"/>
              </a:ext>
            </a:extLst>
          </p:cNvPr>
          <p:cNvSpPr/>
          <p:nvPr/>
        </p:nvSpPr>
        <p:spPr>
          <a:xfrm>
            <a:off x="4170073" y="4077072"/>
            <a:ext cx="869576" cy="529969"/>
          </a:xfrm>
          <a:prstGeom prst="roundRect">
            <a:avLst/>
          </a:prstGeom>
          <a:solidFill>
            <a:srgbClr val="150D5F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Réception et traitement des candidatures</a:t>
            </a: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16F939D2-17B3-4A8D-9F4C-DAFD63CE2FA0}"/>
              </a:ext>
            </a:extLst>
          </p:cNvPr>
          <p:cNvSpPr/>
          <p:nvPr/>
        </p:nvSpPr>
        <p:spPr>
          <a:xfrm>
            <a:off x="4170073" y="2548669"/>
            <a:ext cx="871510" cy="363779"/>
          </a:xfrm>
          <a:prstGeom prst="roundRect">
            <a:avLst/>
          </a:prstGeom>
          <a:solidFill>
            <a:srgbClr val="150D5F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Entretiens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F7159D7A-6939-4460-9959-268DFB10D197}"/>
              </a:ext>
            </a:extLst>
          </p:cNvPr>
          <p:cNvCxnSpPr>
            <a:cxnSpLocks/>
            <a:stCxn id="25" idx="2"/>
            <a:endCxn id="54" idx="0"/>
          </p:cNvCxnSpPr>
          <p:nvPr/>
        </p:nvCxnSpPr>
        <p:spPr>
          <a:xfrm flipH="1">
            <a:off x="3388687" y="2942946"/>
            <a:ext cx="1934" cy="118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6641EE0C-2AF5-4F7D-B8FD-14C9741E5352}"/>
              </a:ext>
            </a:extLst>
          </p:cNvPr>
          <p:cNvCxnSpPr>
            <a:cxnSpLocks/>
            <a:stCxn id="54" idx="3"/>
            <a:endCxn id="55" idx="1"/>
          </p:cNvCxnSpPr>
          <p:nvPr/>
        </p:nvCxnSpPr>
        <p:spPr>
          <a:xfrm>
            <a:off x="3825553" y="4342056"/>
            <a:ext cx="3445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E0E32AAB-CFFE-4FA7-9796-D1087099BB2C}"/>
              </a:ext>
            </a:extLst>
          </p:cNvPr>
          <p:cNvCxnSpPr>
            <a:cxnSpLocks/>
            <a:stCxn id="55" idx="0"/>
            <a:endCxn id="56" idx="2"/>
          </p:cNvCxnSpPr>
          <p:nvPr/>
        </p:nvCxnSpPr>
        <p:spPr>
          <a:xfrm flipV="1">
            <a:off x="4604860" y="2912448"/>
            <a:ext cx="968" cy="1164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Ellipse 61">
            <a:extLst>
              <a:ext uri="{FF2B5EF4-FFF2-40B4-BE49-F238E27FC236}">
                <a16:creationId xmlns:a16="http://schemas.microsoft.com/office/drawing/2014/main" id="{ECE54AA0-6216-4BCF-B281-66925D48B25F}"/>
              </a:ext>
            </a:extLst>
          </p:cNvPr>
          <p:cNvSpPr/>
          <p:nvPr/>
        </p:nvSpPr>
        <p:spPr>
          <a:xfrm>
            <a:off x="8510786" y="4202672"/>
            <a:ext cx="308084" cy="309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50166E08-95C0-4619-8E2D-0AA702816D8D}"/>
              </a:ext>
            </a:extLst>
          </p:cNvPr>
          <p:cNvCxnSpPr>
            <a:cxnSpLocks/>
            <a:stCxn id="47" idx="3"/>
            <a:endCxn id="62" idx="2"/>
          </p:cNvCxnSpPr>
          <p:nvPr/>
        </p:nvCxnSpPr>
        <p:spPr>
          <a:xfrm flipV="1">
            <a:off x="7701032" y="4357458"/>
            <a:ext cx="809754" cy="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CF293AE8-16CC-4789-9B09-75FDAF24E80C}"/>
              </a:ext>
            </a:extLst>
          </p:cNvPr>
          <p:cNvCxnSpPr>
            <a:cxnSpLocks/>
            <a:stCxn id="18" idx="3"/>
            <a:endCxn id="5" idx="1"/>
          </p:cNvCxnSpPr>
          <p:nvPr/>
        </p:nvCxnSpPr>
        <p:spPr>
          <a:xfrm>
            <a:off x="2280023" y="2261157"/>
            <a:ext cx="404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6C7DB21-C02D-45AD-BB2B-D766F45C9D55}"/>
              </a:ext>
            </a:extLst>
          </p:cNvPr>
          <p:cNvSpPr/>
          <p:nvPr/>
        </p:nvSpPr>
        <p:spPr>
          <a:xfrm rot="16200000">
            <a:off x="262000" y="3011905"/>
            <a:ext cx="356449" cy="801777"/>
          </a:xfrm>
          <a:prstGeom prst="rect">
            <a:avLst/>
          </a:prstGeom>
          <a:solidFill>
            <a:srgbClr val="45A59D"/>
          </a:solidFill>
          <a:ln>
            <a:solidFill>
              <a:srgbClr val="45A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825" dirty="0">
                <a:latin typeface="Work Sans" panose="00000500000000000000" pitchFamily="2" charset="0"/>
              </a:rPr>
              <a:t>Antenne financière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AE93000D-D4D1-49EE-857C-1710F8E8C4D2}"/>
              </a:ext>
            </a:extLst>
          </p:cNvPr>
          <p:cNvCxnSpPr>
            <a:cxnSpLocks/>
          </p:cNvCxnSpPr>
          <p:nvPr/>
        </p:nvCxnSpPr>
        <p:spPr>
          <a:xfrm>
            <a:off x="629562" y="3005858"/>
            <a:ext cx="83873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F03D8E37-EFA4-4C44-9F5A-305A4496032F}"/>
              </a:ext>
            </a:extLst>
          </p:cNvPr>
          <p:cNvSpPr/>
          <p:nvPr/>
        </p:nvSpPr>
        <p:spPr>
          <a:xfrm>
            <a:off x="6624228" y="3145086"/>
            <a:ext cx="1380882" cy="499938"/>
          </a:xfrm>
          <a:prstGeom prst="roundRect">
            <a:avLst/>
          </a:prstGeom>
          <a:solidFill>
            <a:srgbClr val="150D5F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Contrôle et saisie des éléments financiers de la fiche de recrutement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294E67B9-04C5-4537-8469-579CBEEE50BE}"/>
              </a:ext>
            </a:extLst>
          </p:cNvPr>
          <p:cNvCxnSpPr>
            <a:cxnSpLocks/>
            <a:stCxn id="68" idx="2"/>
            <a:endCxn id="47" idx="0"/>
          </p:cNvCxnSpPr>
          <p:nvPr/>
        </p:nvCxnSpPr>
        <p:spPr>
          <a:xfrm>
            <a:off x="7314669" y="3645024"/>
            <a:ext cx="0" cy="521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0E691C70-BF48-4F32-8788-B363CD2F465F}"/>
              </a:ext>
            </a:extLst>
          </p:cNvPr>
          <p:cNvSpPr/>
          <p:nvPr/>
        </p:nvSpPr>
        <p:spPr>
          <a:xfrm>
            <a:off x="7935275" y="3093936"/>
            <a:ext cx="308084" cy="309572"/>
          </a:xfrm>
          <a:prstGeom prst="ellipse">
            <a:avLst/>
          </a:prstGeom>
          <a:solidFill>
            <a:srgbClr val="BC81A1"/>
          </a:solidFill>
          <a:ln>
            <a:solidFill>
              <a:srgbClr val="BC8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3" name="Freeform 53">
            <a:extLst>
              <a:ext uri="{FF2B5EF4-FFF2-40B4-BE49-F238E27FC236}">
                <a16:creationId xmlns:a16="http://schemas.microsoft.com/office/drawing/2014/main" id="{579FDD74-65D7-47A3-828C-D33220FBC837}"/>
              </a:ext>
            </a:extLst>
          </p:cNvPr>
          <p:cNvSpPr>
            <a:spLocks noEditPoints="1"/>
          </p:cNvSpPr>
          <p:nvPr/>
        </p:nvSpPr>
        <p:spPr bwMode="auto">
          <a:xfrm>
            <a:off x="7962589" y="3163393"/>
            <a:ext cx="253456" cy="170658"/>
          </a:xfrm>
          <a:custGeom>
            <a:avLst/>
            <a:gdLst>
              <a:gd name="T0" fmla="*/ 872 w 3506"/>
              <a:gd name="T1" fmla="*/ 1703 h 2155"/>
              <a:gd name="T2" fmla="*/ 1343 w 3506"/>
              <a:gd name="T3" fmla="*/ 1890 h 2155"/>
              <a:gd name="T4" fmla="*/ 1857 w 3506"/>
              <a:gd name="T5" fmla="*/ 1935 h 2155"/>
              <a:gd name="T6" fmla="*/ 2358 w 3506"/>
              <a:gd name="T7" fmla="*/ 1832 h 2155"/>
              <a:gd name="T8" fmla="*/ 2803 w 3506"/>
              <a:gd name="T9" fmla="*/ 1593 h 2155"/>
              <a:gd name="T10" fmla="*/ 2613 w 3506"/>
              <a:gd name="T11" fmla="*/ 1620 h 2155"/>
              <a:gd name="T12" fmla="*/ 2004 w 3506"/>
              <a:gd name="T13" fmla="*/ 1761 h 2155"/>
              <a:gd name="T14" fmla="*/ 1377 w 3506"/>
              <a:gd name="T15" fmla="*/ 1746 h 2155"/>
              <a:gd name="T16" fmla="*/ 775 w 3506"/>
              <a:gd name="T17" fmla="*/ 1574 h 2155"/>
              <a:gd name="T18" fmla="*/ 873 w 3506"/>
              <a:gd name="T19" fmla="*/ 768 h 2155"/>
              <a:gd name="T20" fmla="*/ 335 w 3506"/>
              <a:gd name="T21" fmla="*/ 1014 h 2155"/>
              <a:gd name="T22" fmla="*/ 448 w 3506"/>
              <a:gd name="T23" fmla="*/ 1236 h 2155"/>
              <a:gd name="T24" fmla="*/ 1009 w 3506"/>
              <a:gd name="T25" fmla="*/ 1507 h 2155"/>
              <a:gd name="T26" fmla="*/ 1124 w 3506"/>
              <a:gd name="T27" fmla="*/ 1422 h 2155"/>
              <a:gd name="T28" fmla="*/ 1020 w 3506"/>
              <a:gd name="T29" fmla="*/ 1111 h 2155"/>
              <a:gd name="T30" fmla="*/ 1055 w 3506"/>
              <a:gd name="T31" fmla="*/ 810 h 2155"/>
              <a:gd name="T32" fmla="*/ 2451 w 3506"/>
              <a:gd name="T33" fmla="*/ 810 h 2155"/>
              <a:gd name="T34" fmla="*/ 2486 w 3506"/>
              <a:gd name="T35" fmla="*/ 1111 h 2155"/>
              <a:gd name="T36" fmla="*/ 2382 w 3506"/>
              <a:gd name="T37" fmla="*/ 1422 h 2155"/>
              <a:gd name="T38" fmla="*/ 2496 w 3506"/>
              <a:gd name="T39" fmla="*/ 1507 h 2155"/>
              <a:gd name="T40" fmla="*/ 3058 w 3506"/>
              <a:gd name="T41" fmla="*/ 1236 h 2155"/>
              <a:gd name="T42" fmla="*/ 3171 w 3506"/>
              <a:gd name="T43" fmla="*/ 1014 h 2155"/>
              <a:gd name="T44" fmla="*/ 2633 w 3506"/>
              <a:gd name="T45" fmla="*/ 767 h 2155"/>
              <a:gd name="T46" fmla="*/ 1525 w 3506"/>
              <a:gd name="T47" fmla="*/ 635 h 2155"/>
              <a:gd name="T48" fmla="*/ 1209 w 3506"/>
              <a:gd name="T49" fmla="*/ 811 h 2155"/>
              <a:gd name="T50" fmla="*/ 1166 w 3506"/>
              <a:gd name="T51" fmla="*/ 1102 h 2155"/>
              <a:gd name="T52" fmla="*/ 1264 w 3506"/>
              <a:gd name="T53" fmla="*/ 1371 h 2155"/>
              <a:gd name="T54" fmla="*/ 1472 w 3506"/>
              <a:gd name="T55" fmla="*/ 1560 h 2155"/>
              <a:gd name="T56" fmla="*/ 1753 w 3506"/>
              <a:gd name="T57" fmla="*/ 1631 h 2155"/>
              <a:gd name="T58" fmla="*/ 2034 w 3506"/>
              <a:gd name="T59" fmla="*/ 1560 h 2155"/>
              <a:gd name="T60" fmla="*/ 2242 w 3506"/>
              <a:gd name="T61" fmla="*/ 1371 h 2155"/>
              <a:gd name="T62" fmla="*/ 2340 w 3506"/>
              <a:gd name="T63" fmla="*/ 1102 h 2155"/>
              <a:gd name="T64" fmla="*/ 2296 w 3506"/>
              <a:gd name="T65" fmla="*/ 811 h 2155"/>
              <a:gd name="T66" fmla="*/ 1981 w 3506"/>
              <a:gd name="T67" fmla="*/ 635 h 2155"/>
              <a:gd name="T68" fmla="*/ 1556 w 3506"/>
              <a:gd name="T69" fmla="*/ 230 h 2155"/>
              <a:gd name="T70" fmla="*/ 1086 w 3506"/>
              <a:gd name="T71" fmla="*/ 348 h 2155"/>
              <a:gd name="T72" fmla="*/ 670 w 3506"/>
              <a:gd name="T73" fmla="*/ 587 h 2155"/>
              <a:gd name="T74" fmla="*/ 701 w 3506"/>
              <a:gd name="T75" fmla="*/ 674 h 2155"/>
              <a:gd name="T76" fmla="*/ 1348 w 3506"/>
              <a:gd name="T77" fmla="*/ 508 h 2155"/>
              <a:gd name="T78" fmla="*/ 2024 w 3506"/>
              <a:gd name="T79" fmla="*/ 493 h 2155"/>
              <a:gd name="T80" fmla="*/ 2679 w 3506"/>
              <a:gd name="T81" fmla="*/ 630 h 2155"/>
              <a:gd name="T82" fmla="*/ 2910 w 3506"/>
              <a:gd name="T83" fmla="*/ 648 h 2155"/>
              <a:gd name="T84" fmla="*/ 2507 w 3506"/>
              <a:gd name="T85" fmla="*/ 387 h 2155"/>
              <a:gd name="T86" fmla="*/ 2048 w 3506"/>
              <a:gd name="T87" fmla="*/ 243 h 2155"/>
              <a:gd name="T88" fmla="*/ 1861 w 3506"/>
              <a:gd name="T89" fmla="*/ 3 h 2155"/>
              <a:gd name="T90" fmla="*/ 2382 w 3506"/>
              <a:gd name="T91" fmla="*/ 102 h 2155"/>
              <a:gd name="T92" fmla="*/ 2852 w 3506"/>
              <a:gd name="T93" fmla="*/ 331 h 2155"/>
              <a:gd name="T94" fmla="*/ 3247 w 3506"/>
              <a:gd name="T95" fmla="*/ 675 h 2155"/>
              <a:gd name="T96" fmla="*/ 3502 w 3506"/>
              <a:gd name="T97" fmla="*/ 1046 h 2155"/>
              <a:gd name="T98" fmla="*/ 3439 w 3506"/>
              <a:gd name="T99" fmla="*/ 1223 h 2155"/>
              <a:gd name="T100" fmla="*/ 3100 w 3506"/>
              <a:gd name="T101" fmla="*/ 1631 h 2155"/>
              <a:gd name="T102" fmla="*/ 2671 w 3506"/>
              <a:gd name="T103" fmla="*/ 1931 h 2155"/>
              <a:gd name="T104" fmla="*/ 2178 w 3506"/>
              <a:gd name="T105" fmla="*/ 2110 h 2155"/>
              <a:gd name="T106" fmla="*/ 1644 w 3506"/>
              <a:gd name="T107" fmla="*/ 2152 h 2155"/>
              <a:gd name="T108" fmla="*/ 1124 w 3506"/>
              <a:gd name="T109" fmla="*/ 2054 h 2155"/>
              <a:gd name="T110" fmla="*/ 654 w 3506"/>
              <a:gd name="T111" fmla="*/ 1824 h 2155"/>
              <a:gd name="T112" fmla="*/ 259 w 3506"/>
              <a:gd name="T113" fmla="*/ 1480 h 2155"/>
              <a:gd name="T114" fmla="*/ 4 w 3506"/>
              <a:gd name="T115" fmla="*/ 1111 h 2155"/>
              <a:gd name="T116" fmla="*/ 67 w 3506"/>
              <a:gd name="T117" fmla="*/ 932 h 2155"/>
              <a:gd name="T118" fmla="*/ 406 w 3506"/>
              <a:gd name="T119" fmla="*/ 525 h 2155"/>
              <a:gd name="T120" fmla="*/ 835 w 3506"/>
              <a:gd name="T121" fmla="*/ 225 h 2155"/>
              <a:gd name="T122" fmla="*/ 1327 w 3506"/>
              <a:gd name="T123" fmla="*/ 4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06" h="2155">
                <a:moveTo>
                  <a:pt x="547" y="1463"/>
                </a:moveTo>
                <a:lnTo>
                  <a:pt x="622" y="1530"/>
                </a:lnTo>
                <a:lnTo>
                  <a:pt x="703" y="1593"/>
                </a:lnTo>
                <a:lnTo>
                  <a:pt x="786" y="1650"/>
                </a:lnTo>
                <a:lnTo>
                  <a:pt x="872" y="1703"/>
                </a:lnTo>
                <a:lnTo>
                  <a:pt x="962" y="1751"/>
                </a:lnTo>
                <a:lnTo>
                  <a:pt x="1053" y="1793"/>
                </a:lnTo>
                <a:lnTo>
                  <a:pt x="1148" y="1831"/>
                </a:lnTo>
                <a:lnTo>
                  <a:pt x="1245" y="1863"/>
                </a:lnTo>
                <a:lnTo>
                  <a:pt x="1343" y="1890"/>
                </a:lnTo>
                <a:lnTo>
                  <a:pt x="1443" y="1910"/>
                </a:lnTo>
                <a:lnTo>
                  <a:pt x="1546" y="1925"/>
                </a:lnTo>
                <a:lnTo>
                  <a:pt x="1649" y="1935"/>
                </a:lnTo>
                <a:lnTo>
                  <a:pt x="1753" y="1938"/>
                </a:lnTo>
                <a:lnTo>
                  <a:pt x="1857" y="1935"/>
                </a:lnTo>
                <a:lnTo>
                  <a:pt x="1960" y="1925"/>
                </a:lnTo>
                <a:lnTo>
                  <a:pt x="2062" y="1910"/>
                </a:lnTo>
                <a:lnTo>
                  <a:pt x="2162" y="1890"/>
                </a:lnTo>
                <a:lnTo>
                  <a:pt x="2261" y="1863"/>
                </a:lnTo>
                <a:lnTo>
                  <a:pt x="2358" y="1832"/>
                </a:lnTo>
                <a:lnTo>
                  <a:pt x="2453" y="1793"/>
                </a:lnTo>
                <a:lnTo>
                  <a:pt x="2544" y="1751"/>
                </a:lnTo>
                <a:lnTo>
                  <a:pt x="2634" y="1703"/>
                </a:lnTo>
                <a:lnTo>
                  <a:pt x="2720" y="1650"/>
                </a:lnTo>
                <a:lnTo>
                  <a:pt x="2803" y="1593"/>
                </a:lnTo>
                <a:lnTo>
                  <a:pt x="2884" y="1530"/>
                </a:lnTo>
                <a:lnTo>
                  <a:pt x="2959" y="1463"/>
                </a:lnTo>
                <a:lnTo>
                  <a:pt x="2846" y="1522"/>
                </a:lnTo>
                <a:lnTo>
                  <a:pt x="2730" y="1574"/>
                </a:lnTo>
                <a:lnTo>
                  <a:pt x="2613" y="1620"/>
                </a:lnTo>
                <a:lnTo>
                  <a:pt x="2494" y="1661"/>
                </a:lnTo>
                <a:lnTo>
                  <a:pt x="2374" y="1695"/>
                </a:lnTo>
                <a:lnTo>
                  <a:pt x="2252" y="1723"/>
                </a:lnTo>
                <a:lnTo>
                  <a:pt x="2128" y="1746"/>
                </a:lnTo>
                <a:lnTo>
                  <a:pt x="2004" y="1761"/>
                </a:lnTo>
                <a:lnTo>
                  <a:pt x="1880" y="1770"/>
                </a:lnTo>
                <a:lnTo>
                  <a:pt x="1753" y="1773"/>
                </a:lnTo>
                <a:lnTo>
                  <a:pt x="1626" y="1770"/>
                </a:lnTo>
                <a:lnTo>
                  <a:pt x="1502" y="1761"/>
                </a:lnTo>
                <a:lnTo>
                  <a:pt x="1377" y="1746"/>
                </a:lnTo>
                <a:lnTo>
                  <a:pt x="1254" y="1723"/>
                </a:lnTo>
                <a:lnTo>
                  <a:pt x="1132" y="1695"/>
                </a:lnTo>
                <a:lnTo>
                  <a:pt x="1012" y="1661"/>
                </a:lnTo>
                <a:lnTo>
                  <a:pt x="892" y="1620"/>
                </a:lnTo>
                <a:lnTo>
                  <a:pt x="775" y="1574"/>
                </a:lnTo>
                <a:lnTo>
                  <a:pt x="660" y="1522"/>
                </a:lnTo>
                <a:lnTo>
                  <a:pt x="547" y="1463"/>
                </a:lnTo>
                <a:close/>
                <a:moveTo>
                  <a:pt x="1101" y="702"/>
                </a:moveTo>
                <a:lnTo>
                  <a:pt x="986" y="733"/>
                </a:lnTo>
                <a:lnTo>
                  <a:pt x="873" y="768"/>
                </a:lnTo>
                <a:lnTo>
                  <a:pt x="762" y="807"/>
                </a:lnTo>
                <a:lnTo>
                  <a:pt x="652" y="852"/>
                </a:lnTo>
                <a:lnTo>
                  <a:pt x="545" y="902"/>
                </a:lnTo>
                <a:lnTo>
                  <a:pt x="439" y="956"/>
                </a:lnTo>
                <a:lnTo>
                  <a:pt x="335" y="1014"/>
                </a:lnTo>
                <a:lnTo>
                  <a:pt x="234" y="1078"/>
                </a:lnTo>
                <a:lnTo>
                  <a:pt x="234" y="1078"/>
                </a:lnTo>
                <a:lnTo>
                  <a:pt x="238" y="1085"/>
                </a:lnTo>
                <a:lnTo>
                  <a:pt x="343" y="1164"/>
                </a:lnTo>
                <a:lnTo>
                  <a:pt x="448" y="1236"/>
                </a:lnTo>
                <a:lnTo>
                  <a:pt x="556" y="1302"/>
                </a:lnTo>
                <a:lnTo>
                  <a:pt x="667" y="1362"/>
                </a:lnTo>
                <a:lnTo>
                  <a:pt x="780" y="1417"/>
                </a:lnTo>
                <a:lnTo>
                  <a:pt x="894" y="1465"/>
                </a:lnTo>
                <a:lnTo>
                  <a:pt x="1009" y="1507"/>
                </a:lnTo>
                <a:lnTo>
                  <a:pt x="1126" y="1543"/>
                </a:lnTo>
                <a:lnTo>
                  <a:pt x="1246" y="1573"/>
                </a:lnTo>
                <a:lnTo>
                  <a:pt x="1201" y="1526"/>
                </a:lnTo>
                <a:lnTo>
                  <a:pt x="1160" y="1476"/>
                </a:lnTo>
                <a:lnTo>
                  <a:pt x="1124" y="1422"/>
                </a:lnTo>
                <a:lnTo>
                  <a:pt x="1092" y="1364"/>
                </a:lnTo>
                <a:lnTo>
                  <a:pt x="1066" y="1305"/>
                </a:lnTo>
                <a:lnTo>
                  <a:pt x="1046" y="1242"/>
                </a:lnTo>
                <a:lnTo>
                  <a:pt x="1030" y="1178"/>
                </a:lnTo>
                <a:lnTo>
                  <a:pt x="1020" y="1111"/>
                </a:lnTo>
                <a:lnTo>
                  <a:pt x="1017" y="1042"/>
                </a:lnTo>
                <a:lnTo>
                  <a:pt x="1020" y="982"/>
                </a:lnTo>
                <a:lnTo>
                  <a:pt x="1026" y="924"/>
                </a:lnTo>
                <a:lnTo>
                  <a:pt x="1038" y="866"/>
                </a:lnTo>
                <a:lnTo>
                  <a:pt x="1055" y="810"/>
                </a:lnTo>
                <a:lnTo>
                  <a:pt x="1075" y="755"/>
                </a:lnTo>
                <a:lnTo>
                  <a:pt x="1101" y="702"/>
                </a:lnTo>
                <a:close/>
                <a:moveTo>
                  <a:pt x="2405" y="702"/>
                </a:moveTo>
                <a:lnTo>
                  <a:pt x="2430" y="755"/>
                </a:lnTo>
                <a:lnTo>
                  <a:pt x="2451" y="810"/>
                </a:lnTo>
                <a:lnTo>
                  <a:pt x="2468" y="867"/>
                </a:lnTo>
                <a:lnTo>
                  <a:pt x="2479" y="924"/>
                </a:lnTo>
                <a:lnTo>
                  <a:pt x="2486" y="982"/>
                </a:lnTo>
                <a:lnTo>
                  <a:pt x="2489" y="1042"/>
                </a:lnTo>
                <a:lnTo>
                  <a:pt x="2486" y="1111"/>
                </a:lnTo>
                <a:lnTo>
                  <a:pt x="2476" y="1178"/>
                </a:lnTo>
                <a:lnTo>
                  <a:pt x="2460" y="1242"/>
                </a:lnTo>
                <a:lnTo>
                  <a:pt x="2440" y="1305"/>
                </a:lnTo>
                <a:lnTo>
                  <a:pt x="2413" y="1364"/>
                </a:lnTo>
                <a:lnTo>
                  <a:pt x="2382" y="1422"/>
                </a:lnTo>
                <a:lnTo>
                  <a:pt x="2345" y="1476"/>
                </a:lnTo>
                <a:lnTo>
                  <a:pt x="2305" y="1526"/>
                </a:lnTo>
                <a:lnTo>
                  <a:pt x="2260" y="1573"/>
                </a:lnTo>
                <a:lnTo>
                  <a:pt x="2379" y="1543"/>
                </a:lnTo>
                <a:lnTo>
                  <a:pt x="2496" y="1507"/>
                </a:lnTo>
                <a:lnTo>
                  <a:pt x="2612" y="1465"/>
                </a:lnTo>
                <a:lnTo>
                  <a:pt x="2726" y="1417"/>
                </a:lnTo>
                <a:lnTo>
                  <a:pt x="2839" y="1362"/>
                </a:lnTo>
                <a:lnTo>
                  <a:pt x="2950" y="1302"/>
                </a:lnTo>
                <a:lnTo>
                  <a:pt x="3058" y="1236"/>
                </a:lnTo>
                <a:lnTo>
                  <a:pt x="3163" y="1164"/>
                </a:lnTo>
                <a:lnTo>
                  <a:pt x="3268" y="1085"/>
                </a:lnTo>
                <a:lnTo>
                  <a:pt x="3272" y="1078"/>
                </a:lnTo>
                <a:lnTo>
                  <a:pt x="3272" y="1078"/>
                </a:lnTo>
                <a:lnTo>
                  <a:pt x="3171" y="1014"/>
                </a:lnTo>
                <a:lnTo>
                  <a:pt x="3067" y="956"/>
                </a:lnTo>
                <a:lnTo>
                  <a:pt x="2961" y="902"/>
                </a:lnTo>
                <a:lnTo>
                  <a:pt x="2854" y="852"/>
                </a:lnTo>
                <a:lnTo>
                  <a:pt x="2744" y="807"/>
                </a:lnTo>
                <a:lnTo>
                  <a:pt x="2633" y="767"/>
                </a:lnTo>
                <a:lnTo>
                  <a:pt x="2520" y="733"/>
                </a:lnTo>
                <a:lnTo>
                  <a:pt x="2405" y="702"/>
                </a:lnTo>
                <a:close/>
                <a:moveTo>
                  <a:pt x="1753" y="626"/>
                </a:moveTo>
                <a:lnTo>
                  <a:pt x="1639" y="628"/>
                </a:lnTo>
                <a:lnTo>
                  <a:pt x="1525" y="635"/>
                </a:lnTo>
                <a:lnTo>
                  <a:pt x="1414" y="646"/>
                </a:lnTo>
                <a:lnTo>
                  <a:pt x="1302" y="662"/>
                </a:lnTo>
                <a:lnTo>
                  <a:pt x="1266" y="708"/>
                </a:lnTo>
                <a:lnTo>
                  <a:pt x="1235" y="759"/>
                </a:lnTo>
                <a:lnTo>
                  <a:pt x="1209" y="811"/>
                </a:lnTo>
                <a:lnTo>
                  <a:pt x="1189" y="867"/>
                </a:lnTo>
                <a:lnTo>
                  <a:pt x="1174" y="924"/>
                </a:lnTo>
                <a:lnTo>
                  <a:pt x="1166" y="982"/>
                </a:lnTo>
                <a:lnTo>
                  <a:pt x="1163" y="1042"/>
                </a:lnTo>
                <a:lnTo>
                  <a:pt x="1166" y="1102"/>
                </a:lnTo>
                <a:lnTo>
                  <a:pt x="1174" y="1161"/>
                </a:lnTo>
                <a:lnTo>
                  <a:pt x="1189" y="1217"/>
                </a:lnTo>
                <a:lnTo>
                  <a:pt x="1209" y="1271"/>
                </a:lnTo>
                <a:lnTo>
                  <a:pt x="1234" y="1322"/>
                </a:lnTo>
                <a:lnTo>
                  <a:pt x="1264" y="1371"/>
                </a:lnTo>
                <a:lnTo>
                  <a:pt x="1298" y="1417"/>
                </a:lnTo>
                <a:lnTo>
                  <a:pt x="1336" y="1458"/>
                </a:lnTo>
                <a:lnTo>
                  <a:pt x="1377" y="1496"/>
                </a:lnTo>
                <a:lnTo>
                  <a:pt x="1423" y="1530"/>
                </a:lnTo>
                <a:lnTo>
                  <a:pt x="1472" y="1560"/>
                </a:lnTo>
                <a:lnTo>
                  <a:pt x="1523" y="1584"/>
                </a:lnTo>
                <a:lnTo>
                  <a:pt x="1577" y="1604"/>
                </a:lnTo>
                <a:lnTo>
                  <a:pt x="1634" y="1619"/>
                </a:lnTo>
                <a:lnTo>
                  <a:pt x="1692" y="1628"/>
                </a:lnTo>
                <a:lnTo>
                  <a:pt x="1753" y="1631"/>
                </a:lnTo>
                <a:lnTo>
                  <a:pt x="1814" y="1628"/>
                </a:lnTo>
                <a:lnTo>
                  <a:pt x="1872" y="1619"/>
                </a:lnTo>
                <a:lnTo>
                  <a:pt x="1928" y="1604"/>
                </a:lnTo>
                <a:lnTo>
                  <a:pt x="1983" y="1584"/>
                </a:lnTo>
                <a:lnTo>
                  <a:pt x="2034" y="1560"/>
                </a:lnTo>
                <a:lnTo>
                  <a:pt x="2083" y="1530"/>
                </a:lnTo>
                <a:lnTo>
                  <a:pt x="2128" y="1496"/>
                </a:lnTo>
                <a:lnTo>
                  <a:pt x="2170" y="1458"/>
                </a:lnTo>
                <a:lnTo>
                  <a:pt x="2208" y="1417"/>
                </a:lnTo>
                <a:lnTo>
                  <a:pt x="2242" y="1371"/>
                </a:lnTo>
                <a:lnTo>
                  <a:pt x="2272" y="1322"/>
                </a:lnTo>
                <a:lnTo>
                  <a:pt x="2296" y="1271"/>
                </a:lnTo>
                <a:lnTo>
                  <a:pt x="2317" y="1217"/>
                </a:lnTo>
                <a:lnTo>
                  <a:pt x="2332" y="1161"/>
                </a:lnTo>
                <a:lnTo>
                  <a:pt x="2340" y="1102"/>
                </a:lnTo>
                <a:lnTo>
                  <a:pt x="2343" y="1042"/>
                </a:lnTo>
                <a:lnTo>
                  <a:pt x="2340" y="982"/>
                </a:lnTo>
                <a:lnTo>
                  <a:pt x="2332" y="924"/>
                </a:lnTo>
                <a:lnTo>
                  <a:pt x="2317" y="867"/>
                </a:lnTo>
                <a:lnTo>
                  <a:pt x="2296" y="811"/>
                </a:lnTo>
                <a:lnTo>
                  <a:pt x="2271" y="759"/>
                </a:lnTo>
                <a:lnTo>
                  <a:pt x="2240" y="708"/>
                </a:lnTo>
                <a:lnTo>
                  <a:pt x="2204" y="662"/>
                </a:lnTo>
                <a:lnTo>
                  <a:pt x="2092" y="646"/>
                </a:lnTo>
                <a:lnTo>
                  <a:pt x="1981" y="635"/>
                </a:lnTo>
                <a:lnTo>
                  <a:pt x="1867" y="628"/>
                </a:lnTo>
                <a:lnTo>
                  <a:pt x="1753" y="626"/>
                </a:lnTo>
                <a:close/>
                <a:moveTo>
                  <a:pt x="1753" y="218"/>
                </a:moveTo>
                <a:lnTo>
                  <a:pt x="1654" y="221"/>
                </a:lnTo>
                <a:lnTo>
                  <a:pt x="1556" y="230"/>
                </a:lnTo>
                <a:lnTo>
                  <a:pt x="1458" y="243"/>
                </a:lnTo>
                <a:lnTo>
                  <a:pt x="1364" y="261"/>
                </a:lnTo>
                <a:lnTo>
                  <a:pt x="1269" y="286"/>
                </a:lnTo>
                <a:lnTo>
                  <a:pt x="1176" y="315"/>
                </a:lnTo>
                <a:lnTo>
                  <a:pt x="1086" y="348"/>
                </a:lnTo>
                <a:lnTo>
                  <a:pt x="999" y="387"/>
                </a:lnTo>
                <a:lnTo>
                  <a:pt x="913" y="430"/>
                </a:lnTo>
                <a:lnTo>
                  <a:pt x="829" y="478"/>
                </a:lnTo>
                <a:lnTo>
                  <a:pt x="749" y="531"/>
                </a:lnTo>
                <a:lnTo>
                  <a:pt x="670" y="587"/>
                </a:lnTo>
                <a:lnTo>
                  <a:pt x="596" y="648"/>
                </a:lnTo>
                <a:lnTo>
                  <a:pt x="524" y="714"/>
                </a:lnTo>
                <a:lnTo>
                  <a:pt x="456" y="783"/>
                </a:lnTo>
                <a:lnTo>
                  <a:pt x="578" y="725"/>
                </a:lnTo>
                <a:lnTo>
                  <a:pt x="701" y="674"/>
                </a:lnTo>
                <a:lnTo>
                  <a:pt x="827" y="630"/>
                </a:lnTo>
                <a:lnTo>
                  <a:pt x="954" y="591"/>
                </a:lnTo>
                <a:lnTo>
                  <a:pt x="1084" y="557"/>
                </a:lnTo>
                <a:lnTo>
                  <a:pt x="1215" y="529"/>
                </a:lnTo>
                <a:lnTo>
                  <a:pt x="1348" y="508"/>
                </a:lnTo>
                <a:lnTo>
                  <a:pt x="1482" y="493"/>
                </a:lnTo>
                <a:lnTo>
                  <a:pt x="1617" y="483"/>
                </a:lnTo>
                <a:lnTo>
                  <a:pt x="1753" y="480"/>
                </a:lnTo>
                <a:lnTo>
                  <a:pt x="1889" y="483"/>
                </a:lnTo>
                <a:lnTo>
                  <a:pt x="2024" y="493"/>
                </a:lnTo>
                <a:lnTo>
                  <a:pt x="2158" y="508"/>
                </a:lnTo>
                <a:lnTo>
                  <a:pt x="2291" y="529"/>
                </a:lnTo>
                <a:lnTo>
                  <a:pt x="2422" y="557"/>
                </a:lnTo>
                <a:lnTo>
                  <a:pt x="2552" y="591"/>
                </a:lnTo>
                <a:lnTo>
                  <a:pt x="2679" y="630"/>
                </a:lnTo>
                <a:lnTo>
                  <a:pt x="2805" y="674"/>
                </a:lnTo>
                <a:lnTo>
                  <a:pt x="2928" y="725"/>
                </a:lnTo>
                <a:lnTo>
                  <a:pt x="3050" y="783"/>
                </a:lnTo>
                <a:lnTo>
                  <a:pt x="2981" y="714"/>
                </a:lnTo>
                <a:lnTo>
                  <a:pt x="2910" y="648"/>
                </a:lnTo>
                <a:lnTo>
                  <a:pt x="2836" y="587"/>
                </a:lnTo>
                <a:lnTo>
                  <a:pt x="2757" y="531"/>
                </a:lnTo>
                <a:lnTo>
                  <a:pt x="2677" y="478"/>
                </a:lnTo>
                <a:lnTo>
                  <a:pt x="2593" y="430"/>
                </a:lnTo>
                <a:lnTo>
                  <a:pt x="2507" y="387"/>
                </a:lnTo>
                <a:lnTo>
                  <a:pt x="2420" y="348"/>
                </a:lnTo>
                <a:lnTo>
                  <a:pt x="2329" y="315"/>
                </a:lnTo>
                <a:lnTo>
                  <a:pt x="2237" y="286"/>
                </a:lnTo>
                <a:lnTo>
                  <a:pt x="2142" y="261"/>
                </a:lnTo>
                <a:lnTo>
                  <a:pt x="2048" y="243"/>
                </a:lnTo>
                <a:lnTo>
                  <a:pt x="1950" y="230"/>
                </a:lnTo>
                <a:lnTo>
                  <a:pt x="1852" y="221"/>
                </a:lnTo>
                <a:lnTo>
                  <a:pt x="1753" y="218"/>
                </a:lnTo>
                <a:close/>
                <a:moveTo>
                  <a:pt x="1753" y="0"/>
                </a:moveTo>
                <a:lnTo>
                  <a:pt x="1861" y="3"/>
                </a:lnTo>
                <a:lnTo>
                  <a:pt x="1968" y="12"/>
                </a:lnTo>
                <a:lnTo>
                  <a:pt x="2073" y="27"/>
                </a:lnTo>
                <a:lnTo>
                  <a:pt x="2178" y="46"/>
                </a:lnTo>
                <a:lnTo>
                  <a:pt x="2281" y="71"/>
                </a:lnTo>
                <a:lnTo>
                  <a:pt x="2382" y="102"/>
                </a:lnTo>
                <a:lnTo>
                  <a:pt x="2480" y="138"/>
                </a:lnTo>
                <a:lnTo>
                  <a:pt x="2577" y="180"/>
                </a:lnTo>
                <a:lnTo>
                  <a:pt x="2671" y="225"/>
                </a:lnTo>
                <a:lnTo>
                  <a:pt x="2762" y="276"/>
                </a:lnTo>
                <a:lnTo>
                  <a:pt x="2852" y="331"/>
                </a:lnTo>
                <a:lnTo>
                  <a:pt x="2938" y="392"/>
                </a:lnTo>
                <a:lnTo>
                  <a:pt x="3020" y="456"/>
                </a:lnTo>
                <a:lnTo>
                  <a:pt x="3100" y="525"/>
                </a:lnTo>
                <a:lnTo>
                  <a:pt x="3175" y="598"/>
                </a:lnTo>
                <a:lnTo>
                  <a:pt x="3247" y="675"/>
                </a:lnTo>
                <a:lnTo>
                  <a:pt x="3315" y="757"/>
                </a:lnTo>
                <a:lnTo>
                  <a:pt x="3379" y="843"/>
                </a:lnTo>
                <a:lnTo>
                  <a:pt x="3439" y="932"/>
                </a:lnTo>
                <a:lnTo>
                  <a:pt x="3493" y="1025"/>
                </a:lnTo>
                <a:lnTo>
                  <a:pt x="3502" y="1046"/>
                </a:lnTo>
                <a:lnTo>
                  <a:pt x="3506" y="1067"/>
                </a:lnTo>
                <a:lnTo>
                  <a:pt x="3506" y="1088"/>
                </a:lnTo>
                <a:lnTo>
                  <a:pt x="3502" y="1111"/>
                </a:lnTo>
                <a:lnTo>
                  <a:pt x="3493" y="1131"/>
                </a:lnTo>
                <a:lnTo>
                  <a:pt x="3439" y="1223"/>
                </a:lnTo>
                <a:lnTo>
                  <a:pt x="3379" y="1314"/>
                </a:lnTo>
                <a:lnTo>
                  <a:pt x="3315" y="1398"/>
                </a:lnTo>
                <a:lnTo>
                  <a:pt x="3247" y="1480"/>
                </a:lnTo>
                <a:lnTo>
                  <a:pt x="3175" y="1558"/>
                </a:lnTo>
                <a:lnTo>
                  <a:pt x="3100" y="1631"/>
                </a:lnTo>
                <a:lnTo>
                  <a:pt x="3020" y="1700"/>
                </a:lnTo>
                <a:lnTo>
                  <a:pt x="2938" y="1765"/>
                </a:lnTo>
                <a:lnTo>
                  <a:pt x="2852" y="1824"/>
                </a:lnTo>
                <a:lnTo>
                  <a:pt x="2762" y="1880"/>
                </a:lnTo>
                <a:lnTo>
                  <a:pt x="2671" y="1931"/>
                </a:lnTo>
                <a:lnTo>
                  <a:pt x="2577" y="1977"/>
                </a:lnTo>
                <a:lnTo>
                  <a:pt x="2480" y="2017"/>
                </a:lnTo>
                <a:lnTo>
                  <a:pt x="2382" y="2054"/>
                </a:lnTo>
                <a:lnTo>
                  <a:pt x="2281" y="2084"/>
                </a:lnTo>
                <a:lnTo>
                  <a:pt x="2178" y="2110"/>
                </a:lnTo>
                <a:lnTo>
                  <a:pt x="2073" y="2130"/>
                </a:lnTo>
                <a:lnTo>
                  <a:pt x="1968" y="2144"/>
                </a:lnTo>
                <a:lnTo>
                  <a:pt x="1861" y="2152"/>
                </a:lnTo>
                <a:lnTo>
                  <a:pt x="1753" y="2155"/>
                </a:lnTo>
                <a:lnTo>
                  <a:pt x="1644" y="2152"/>
                </a:lnTo>
                <a:lnTo>
                  <a:pt x="1538" y="2144"/>
                </a:lnTo>
                <a:lnTo>
                  <a:pt x="1433" y="2130"/>
                </a:lnTo>
                <a:lnTo>
                  <a:pt x="1327" y="2110"/>
                </a:lnTo>
                <a:lnTo>
                  <a:pt x="1225" y="2084"/>
                </a:lnTo>
                <a:lnTo>
                  <a:pt x="1124" y="2054"/>
                </a:lnTo>
                <a:lnTo>
                  <a:pt x="1025" y="2017"/>
                </a:lnTo>
                <a:lnTo>
                  <a:pt x="929" y="1977"/>
                </a:lnTo>
                <a:lnTo>
                  <a:pt x="835" y="1931"/>
                </a:lnTo>
                <a:lnTo>
                  <a:pt x="744" y="1880"/>
                </a:lnTo>
                <a:lnTo>
                  <a:pt x="654" y="1824"/>
                </a:lnTo>
                <a:lnTo>
                  <a:pt x="568" y="1765"/>
                </a:lnTo>
                <a:lnTo>
                  <a:pt x="486" y="1700"/>
                </a:lnTo>
                <a:lnTo>
                  <a:pt x="406" y="1631"/>
                </a:lnTo>
                <a:lnTo>
                  <a:pt x="331" y="1558"/>
                </a:lnTo>
                <a:lnTo>
                  <a:pt x="259" y="1480"/>
                </a:lnTo>
                <a:lnTo>
                  <a:pt x="190" y="1398"/>
                </a:lnTo>
                <a:lnTo>
                  <a:pt x="127" y="1314"/>
                </a:lnTo>
                <a:lnTo>
                  <a:pt x="67" y="1223"/>
                </a:lnTo>
                <a:lnTo>
                  <a:pt x="13" y="1131"/>
                </a:lnTo>
                <a:lnTo>
                  <a:pt x="4" y="1111"/>
                </a:lnTo>
                <a:lnTo>
                  <a:pt x="0" y="1088"/>
                </a:lnTo>
                <a:lnTo>
                  <a:pt x="0" y="1067"/>
                </a:lnTo>
                <a:lnTo>
                  <a:pt x="4" y="1046"/>
                </a:lnTo>
                <a:lnTo>
                  <a:pt x="13" y="1025"/>
                </a:lnTo>
                <a:lnTo>
                  <a:pt x="67" y="932"/>
                </a:lnTo>
                <a:lnTo>
                  <a:pt x="127" y="843"/>
                </a:lnTo>
                <a:lnTo>
                  <a:pt x="190" y="757"/>
                </a:lnTo>
                <a:lnTo>
                  <a:pt x="259" y="675"/>
                </a:lnTo>
                <a:lnTo>
                  <a:pt x="331" y="598"/>
                </a:lnTo>
                <a:lnTo>
                  <a:pt x="406" y="525"/>
                </a:lnTo>
                <a:lnTo>
                  <a:pt x="486" y="456"/>
                </a:lnTo>
                <a:lnTo>
                  <a:pt x="568" y="392"/>
                </a:lnTo>
                <a:lnTo>
                  <a:pt x="654" y="331"/>
                </a:lnTo>
                <a:lnTo>
                  <a:pt x="744" y="276"/>
                </a:lnTo>
                <a:lnTo>
                  <a:pt x="835" y="225"/>
                </a:lnTo>
                <a:lnTo>
                  <a:pt x="929" y="180"/>
                </a:lnTo>
                <a:lnTo>
                  <a:pt x="1025" y="138"/>
                </a:lnTo>
                <a:lnTo>
                  <a:pt x="1124" y="102"/>
                </a:lnTo>
                <a:lnTo>
                  <a:pt x="1225" y="71"/>
                </a:lnTo>
                <a:lnTo>
                  <a:pt x="1327" y="46"/>
                </a:lnTo>
                <a:lnTo>
                  <a:pt x="1433" y="27"/>
                </a:lnTo>
                <a:lnTo>
                  <a:pt x="1538" y="12"/>
                </a:lnTo>
                <a:lnTo>
                  <a:pt x="1644" y="3"/>
                </a:lnTo>
                <a:lnTo>
                  <a:pt x="17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74" name="TextBox 3">
            <a:extLst>
              <a:ext uri="{FF2B5EF4-FFF2-40B4-BE49-F238E27FC236}">
                <a16:creationId xmlns:a16="http://schemas.microsoft.com/office/drawing/2014/main" id="{8667DA8B-93F4-4B9A-AEC9-FBE266AF1769}"/>
              </a:ext>
            </a:extLst>
          </p:cNvPr>
          <p:cNvSpPr txBox="1"/>
          <p:nvPr/>
        </p:nvSpPr>
        <p:spPr>
          <a:xfrm>
            <a:off x="0" y="957789"/>
            <a:ext cx="9144000" cy="4039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25" b="1" dirty="0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2 – Macro </a:t>
            </a:r>
            <a:r>
              <a:rPr lang="en-US" sz="2625" b="1" dirty="0" err="1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processus</a:t>
            </a:r>
            <a:r>
              <a:rPr lang="en-US" sz="2625" b="1" dirty="0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625" b="1" dirty="0" err="1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actuel</a:t>
            </a:r>
            <a:endParaRPr lang="en-US" sz="2625" b="1" dirty="0">
              <a:solidFill>
                <a:srgbClr val="45A59D"/>
              </a:solidFill>
              <a:latin typeface="Work Sans" panose="00000500000000000000" pitchFamily="2" charset="0"/>
              <a:ea typeface="Ebrima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Losange 4">
            <a:extLst>
              <a:ext uri="{FF2B5EF4-FFF2-40B4-BE49-F238E27FC236}">
                <a16:creationId xmlns:a16="http://schemas.microsoft.com/office/drawing/2014/main" id="{793EC103-54AE-4EB0-9FD4-7D2F47925200}"/>
              </a:ext>
            </a:extLst>
          </p:cNvPr>
          <p:cNvSpPr/>
          <p:nvPr/>
        </p:nvSpPr>
        <p:spPr>
          <a:xfrm>
            <a:off x="2684302" y="2183985"/>
            <a:ext cx="156566" cy="154345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76" name="Connecteur : en angle 75">
            <a:extLst>
              <a:ext uri="{FF2B5EF4-FFF2-40B4-BE49-F238E27FC236}">
                <a16:creationId xmlns:a16="http://schemas.microsoft.com/office/drawing/2014/main" id="{62AC5FAD-28C5-4CE3-ACB8-777E2A3A7F62}"/>
              </a:ext>
            </a:extLst>
          </p:cNvPr>
          <p:cNvCxnSpPr>
            <a:cxnSpLocks/>
            <a:stCxn id="5" idx="2"/>
            <a:endCxn id="25" idx="1"/>
          </p:cNvCxnSpPr>
          <p:nvPr/>
        </p:nvCxnSpPr>
        <p:spPr>
          <a:xfrm rot="16200000" flipH="1">
            <a:off x="2661088" y="2439826"/>
            <a:ext cx="392230" cy="18923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 : en angle 89">
            <a:extLst>
              <a:ext uri="{FF2B5EF4-FFF2-40B4-BE49-F238E27FC236}">
                <a16:creationId xmlns:a16="http://schemas.microsoft.com/office/drawing/2014/main" id="{CD8F3298-4CBE-4B9A-8CC0-A5ABA7FC5FE7}"/>
              </a:ext>
            </a:extLst>
          </p:cNvPr>
          <p:cNvCxnSpPr>
            <a:cxnSpLocks/>
            <a:stCxn id="5" idx="0"/>
            <a:endCxn id="27" idx="0"/>
          </p:cNvCxnSpPr>
          <p:nvPr/>
        </p:nvCxnSpPr>
        <p:spPr>
          <a:xfrm rot="5400000" flipH="1" flipV="1">
            <a:off x="4253744" y="524112"/>
            <a:ext cx="168715" cy="3151031"/>
          </a:xfrm>
          <a:prstGeom prst="bentConnector3">
            <a:avLst>
              <a:gd name="adj1" fmla="val 20162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AB899C35-C096-4471-B397-EB1B982F6123}"/>
              </a:ext>
            </a:extLst>
          </p:cNvPr>
          <p:cNvCxnSpPr>
            <a:cxnSpLocks/>
            <a:stCxn id="27" idx="3"/>
            <a:endCxn id="30" idx="1"/>
          </p:cNvCxnSpPr>
          <p:nvPr/>
        </p:nvCxnSpPr>
        <p:spPr>
          <a:xfrm flipV="1">
            <a:off x="6330574" y="2193016"/>
            <a:ext cx="361745" cy="4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eur : en angle 105">
            <a:extLst>
              <a:ext uri="{FF2B5EF4-FFF2-40B4-BE49-F238E27FC236}">
                <a16:creationId xmlns:a16="http://schemas.microsoft.com/office/drawing/2014/main" id="{9D07F0B7-9476-429E-95F9-E93123FC0BF3}"/>
              </a:ext>
            </a:extLst>
          </p:cNvPr>
          <p:cNvCxnSpPr>
            <a:cxnSpLocks/>
            <a:stCxn id="56" idx="3"/>
            <a:endCxn id="27" idx="2"/>
          </p:cNvCxnSpPr>
          <p:nvPr/>
        </p:nvCxnSpPr>
        <p:spPr>
          <a:xfrm flipV="1">
            <a:off x="5041583" y="2379050"/>
            <a:ext cx="872033" cy="35150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65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73440140-5745-4B73-AA52-E22A10C586C1}"/>
              </a:ext>
            </a:extLst>
          </p:cNvPr>
          <p:cNvSpPr txBox="1"/>
          <p:nvPr/>
        </p:nvSpPr>
        <p:spPr>
          <a:xfrm>
            <a:off x="0" y="957789"/>
            <a:ext cx="9144000" cy="4039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25" b="1" dirty="0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2 – Macro </a:t>
            </a:r>
            <a:r>
              <a:rPr lang="en-US" sz="2625" b="1" dirty="0" err="1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processus</a:t>
            </a:r>
            <a:r>
              <a:rPr lang="en-US" sz="2625" b="1" dirty="0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625" b="1" dirty="0" err="1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cible</a:t>
            </a:r>
            <a:endParaRPr lang="en-US" sz="2625" b="1" dirty="0">
              <a:solidFill>
                <a:srgbClr val="45A59D"/>
              </a:solidFill>
              <a:latin typeface="Work Sans" panose="00000500000000000000" pitchFamily="2" charset="0"/>
              <a:ea typeface="Ebrima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F237835-7FA0-4676-993B-ABF7220C17FA}"/>
              </a:ext>
            </a:extLst>
          </p:cNvPr>
          <p:cNvSpPr/>
          <p:nvPr/>
        </p:nvSpPr>
        <p:spPr>
          <a:xfrm>
            <a:off x="2658733" y="4075648"/>
            <a:ext cx="985822" cy="652811"/>
          </a:xfrm>
          <a:prstGeom prst="roundRect">
            <a:avLst/>
          </a:prstGeom>
          <a:solidFill>
            <a:srgbClr val="150D5F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Rédaction de l’offre d’emploi à partir de la DAR et publication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B9D7B76-7ABC-4C98-A745-E3F9E2433710}"/>
              </a:ext>
            </a:extLst>
          </p:cNvPr>
          <p:cNvCxnSpPr>
            <a:cxnSpLocks/>
          </p:cNvCxnSpPr>
          <p:nvPr/>
        </p:nvCxnSpPr>
        <p:spPr>
          <a:xfrm>
            <a:off x="712435" y="4847611"/>
            <a:ext cx="83873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70E014B-F754-4A96-B902-17329F33ACF3}"/>
              </a:ext>
            </a:extLst>
          </p:cNvPr>
          <p:cNvSpPr/>
          <p:nvPr/>
        </p:nvSpPr>
        <p:spPr>
          <a:xfrm rot="16200000">
            <a:off x="314086" y="4819664"/>
            <a:ext cx="356449" cy="805616"/>
          </a:xfrm>
          <a:prstGeom prst="rect">
            <a:avLst/>
          </a:prstGeom>
          <a:solidFill>
            <a:srgbClr val="45A59D"/>
          </a:solidFill>
          <a:ln>
            <a:solidFill>
              <a:srgbClr val="45A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825" dirty="0">
                <a:latin typeface="Work Sans" panose="00000500000000000000" pitchFamily="2" charset="0"/>
              </a:rPr>
              <a:t>Gouvernance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0D931-5593-4467-98D2-B280FB3E656F}"/>
              </a:ext>
            </a:extLst>
          </p:cNvPr>
          <p:cNvSpPr/>
          <p:nvPr/>
        </p:nvSpPr>
        <p:spPr>
          <a:xfrm rot="16200000">
            <a:off x="305365" y="3978823"/>
            <a:ext cx="356449" cy="805616"/>
          </a:xfrm>
          <a:prstGeom prst="rect">
            <a:avLst/>
          </a:prstGeom>
          <a:solidFill>
            <a:srgbClr val="45A59D"/>
          </a:solidFill>
          <a:ln>
            <a:solidFill>
              <a:srgbClr val="45A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825" dirty="0">
                <a:latin typeface="Work Sans" panose="00000500000000000000" pitchFamily="2" charset="0"/>
              </a:rPr>
              <a:t>DRH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493787-3786-4C47-86BD-8AD8C27C307E}"/>
              </a:ext>
            </a:extLst>
          </p:cNvPr>
          <p:cNvSpPr/>
          <p:nvPr/>
        </p:nvSpPr>
        <p:spPr>
          <a:xfrm rot="16200000">
            <a:off x="312167" y="1739982"/>
            <a:ext cx="356449" cy="801777"/>
          </a:xfrm>
          <a:prstGeom prst="rect">
            <a:avLst/>
          </a:prstGeom>
          <a:solidFill>
            <a:srgbClr val="45A59D"/>
          </a:solidFill>
          <a:ln>
            <a:solidFill>
              <a:srgbClr val="45A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825" dirty="0">
                <a:latin typeface="Work Sans" panose="00000500000000000000" pitchFamily="2" charset="0"/>
              </a:rPr>
              <a:t>Entités de recherche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4DE1B4-4E54-4C8D-AF9F-55884A362B42}"/>
              </a:ext>
            </a:extLst>
          </p:cNvPr>
          <p:cNvCxnSpPr>
            <a:cxnSpLocks/>
          </p:cNvCxnSpPr>
          <p:nvPr/>
        </p:nvCxnSpPr>
        <p:spPr>
          <a:xfrm>
            <a:off x="674848" y="3908879"/>
            <a:ext cx="83873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2259FC8-6FC2-43DE-806E-225BFAE22FB8}"/>
              </a:ext>
            </a:extLst>
          </p:cNvPr>
          <p:cNvCxnSpPr>
            <a:cxnSpLocks/>
          </p:cNvCxnSpPr>
          <p:nvPr/>
        </p:nvCxnSpPr>
        <p:spPr>
          <a:xfrm flipH="1">
            <a:off x="2537224" y="1592797"/>
            <a:ext cx="1" cy="378365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DDF789F-F40D-48ED-8CD9-00FD188B8EE2}"/>
              </a:ext>
            </a:extLst>
          </p:cNvPr>
          <p:cNvCxnSpPr>
            <a:cxnSpLocks/>
          </p:cNvCxnSpPr>
          <p:nvPr/>
        </p:nvCxnSpPr>
        <p:spPr>
          <a:xfrm>
            <a:off x="4805094" y="1594975"/>
            <a:ext cx="1" cy="380572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B2AB967-32E9-4BFD-B8CD-9986B6417745}"/>
              </a:ext>
            </a:extLst>
          </p:cNvPr>
          <p:cNvSpPr/>
          <p:nvPr/>
        </p:nvSpPr>
        <p:spPr>
          <a:xfrm>
            <a:off x="1150916" y="4197167"/>
            <a:ext cx="1213673" cy="457643"/>
          </a:xfrm>
          <a:prstGeom prst="roundRect">
            <a:avLst/>
          </a:prstGeom>
          <a:solidFill>
            <a:srgbClr val="150D5F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Analyse et fiabilisation de la demande</a:t>
            </a:r>
          </a:p>
        </p:txBody>
      </p:sp>
      <p:sp>
        <p:nvSpPr>
          <p:cNvPr id="18" name="Losange 306">
            <a:extLst>
              <a:ext uri="{FF2B5EF4-FFF2-40B4-BE49-F238E27FC236}">
                <a16:creationId xmlns:a16="http://schemas.microsoft.com/office/drawing/2014/main" id="{689EF9FF-D2CF-468C-A4E7-76C1E0403FC0}"/>
              </a:ext>
            </a:extLst>
          </p:cNvPr>
          <p:cNvSpPr/>
          <p:nvPr/>
        </p:nvSpPr>
        <p:spPr>
          <a:xfrm>
            <a:off x="2465766" y="1556366"/>
            <a:ext cx="142916" cy="152634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42962">
              <a:spcBef>
                <a:spcPct val="50000"/>
              </a:spcBef>
              <a:defRPr/>
            </a:pPr>
            <a:endParaRPr lang="fr-FR" sz="1200">
              <a:solidFill>
                <a:srgbClr val="FEFEFE"/>
              </a:solidFill>
              <a:latin typeface="Work Sans" panose="00000500000000000000" pitchFamily="2" charset="0"/>
              <a:ea typeface="ＭＳ Ｐゴシック" charset="0"/>
              <a:cs typeface="Segoe UI Light" panose="020B0502040204020203" pitchFamily="34" charset="0"/>
            </a:endParaRPr>
          </a:p>
        </p:txBody>
      </p:sp>
      <p:sp>
        <p:nvSpPr>
          <p:cNvPr id="19" name="Losange 306">
            <a:extLst>
              <a:ext uri="{FF2B5EF4-FFF2-40B4-BE49-F238E27FC236}">
                <a16:creationId xmlns:a16="http://schemas.microsoft.com/office/drawing/2014/main" id="{1D06A394-01F4-4C89-8C8C-7A4BBA4342CE}"/>
              </a:ext>
            </a:extLst>
          </p:cNvPr>
          <p:cNvSpPr/>
          <p:nvPr/>
        </p:nvSpPr>
        <p:spPr>
          <a:xfrm>
            <a:off x="4733636" y="1558545"/>
            <a:ext cx="142916" cy="152634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42962">
              <a:spcBef>
                <a:spcPct val="50000"/>
              </a:spcBef>
              <a:defRPr/>
            </a:pPr>
            <a:endParaRPr lang="fr-FR" sz="1200">
              <a:solidFill>
                <a:srgbClr val="FEFEFE"/>
              </a:solidFill>
              <a:latin typeface="Work Sans" panose="00000500000000000000" pitchFamily="2" charset="0"/>
              <a:ea typeface="ＭＳ Ｐゴシック" charset="0"/>
              <a:cs typeface="Segoe UI Light" panose="020B0502040204020203" pitchFamily="34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49A64CF4-FDDA-4F66-AE86-E32E76EB4AED}"/>
              </a:ext>
            </a:extLst>
          </p:cNvPr>
          <p:cNvSpPr/>
          <p:nvPr/>
        </p:nvSpPr>
        <p:spPr>
          <a:xfrm>
            <a:off x="1163109" y="1802225"/>
            <a:ext cx="1210115" cy="51315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b="1" dirty="0">
                <a:latin typeface="Work Sans" panose="00000500000000000000" pitchFamily="2" charset="0"/>
              </a:rPr>
              <a:t>Saisie de la Demande d’Autorisation de Recrutement (DAR)</a:t>
            </a:r>
            <a:endParaRPr lang="fr-FR" sz="788" dirty="0">
              <a:latin typeface="Work Sans" panose="000005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AB72901-A939-4A95-8D5D-F05B030F7D1C}"/>
              </a:ext>
            </a:extLst>
          </p:cNvPr>
          <p:cNvSpPr txBox="1"/>
          <p:nvPr/>
        </p:nvSpPr>
        <p:spPr>
          <a:xfrm>
            <a:off x="844098" y="1327373"/>
            <a:ext cx="17171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atin typeface="Work Sans" panose="00000500000000000000" pitchFamily="2" charset="0"/>
              </a:rPr>
              <a:t>Phase 1 – Expression du besoin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42FF2CA-5C42-41EE-9C9D-B049A1996CD8}"/>
              </a:ext>
            </a:extLst>
          </p:cNvPr>
          <p:cNvSpPr txBox="1"/>
          <p:nvPr/>
        </p:nvSpPr>
        <p:spPr>
          <a:xfrm>
            <a:off x="190299" y="2295827"/>
            <a:ext cx="1519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r">
              <a:buFont typeface="Arial" panose="020B0604020202020204" pitchFamily="34" charset="0"/>
              <a:buChar char="•"/>
            </a:pPr>
            <a:r>
              <a:rPr lang="fr-FR" sz="750" i="1" dirty="0">
                <a:solidFill>
                  <a:schemeClr val="tx2"/>
                </a:solidFill>
                <a:latin typeface="Work Sans" panose="00000500000000000000" pitchFamily="2" charset="0"/>
              </a:rPr>
              <a:t>Type de profil</a:t>
            </a:r>
          </a:p>
          <a:p>
            <a:pPr marL="128588" indent="-128588" algn="r">
              <a:buFont typeface="Arial" panose="020B0604020202020204" pitchFamily="34" charset="0"/>
              <a:buChar char="•"/>
            </a:pPr>
            <a:r>
              <a:rPr lang="fr-FR" sz="750" i="1" dirty="0">
                <a:solidFill>
                  <a:schemeClr val="tx2"/>
                </a:solidFill>
                <a:latin typeface="Work Sans" panose="00000500000000000000" pitchFamily="2" charset="0"/>
              </a:rPr>
              <a:t>Missions et activités</a:t>
            </a:r>
          </a:p>
          <a:p>
            <a:pPr marL="128588" indent="-128588" algn="r">
              <a:buFont typeface="Arial" panose="020B0604020202020204" pitchFamily="34" charset="0"/>
              <a:buChar char="•"/>
            </a:pPr>
            <a:r>
              <a:rPr lang="fr-FR" sz="750" i="1" dirty="0">
                <a:solidFill>
                  <a:schemeClr val="tx2"/>
                </a:solidFill>
                <a:latin typeface="Work Sans" panose="00000500000000000000" pitchFamily="2" charset="0"/>
              </a:rPr>
              <a:t>Affectation</a:t>
            </a:r>
          </a:p>
          <a:p>
            <a:pPr marL="128588" indent="-128588" algn="r">
              <a:buFont typeface="Arial" panose="020B0604020202020204" pitchFamily="34" charset="0"/>
              <a:buChar char="•"/>
            </a:pPr>
            <a:r>
              <a:rPr lang="fr-FR" sz="750" i="1" dirty="0">
                <a:solidFill>
                  <a:schemeClr val="tx2"/>
                </a:solidFill>
                <a:latin typeface="Work Sans" panose="00000500000000000000" pitchFamily="2" charset="0"/>
              </a:rPr>
              <a:t>Etc…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9B5AA94-F551-418F-A89C-1AC61CD6D43E}"/>
              </a:ext>
            </a:extLst>
          </p:cNvPr>
          <p:cNvSpPr txBox="1"/>
          <p:nvPr/>
        </p:nvSpPr>
        <p:spPr>
          <a:xfrm>
            <a:off x="2546503" y="1408164"/>
            <a:ext cx="22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atin typeface="Work Sans" panose="00000500000000000000" pitchFamily="2" charset="0"/>
              </a:rPr>
              <a:t>Phase 2 – Arbitrage du besoin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23993CE-41EF-4500-852B-B79480FCC70E}"/>
              </a:ext>
            </a:extLst>
          </p:cNvPr>
          <p:cNvSpPr/>
          <p:nvPr/>
        </p:nvSpPr>
        <p:spPr>
          <a:xfrm>
            <a:off x="1310032" y="4966732"/>
            <a:ext cx="904664" cy="319346"/>
          </a:xfrm>
          <a:prstGeom prst="roundRect">
            <a:avLst/>
          </a:prstGeom>
          <a:solidFill>
            <a:srgbClr val="206782"/>
          </a:solidFill>
          <a:ln>
            <a:solidFill>
              <a:srgbClr val="2067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Arbitrage de la demande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D3D6D85-C5AE-4013-A0CF-2DFF0295D439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1757753" y="4654810"/>
            <a:ext cx="4612" cy="31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A6DBC816-D61B-4809-B8B5-3A34DB0DF544}"/>
              </a:ext>
            </a:extLst>
          </p:cNvPr>
          <p:cNvCxnSpPr>
            <a:cxnSpLocks/>
            <a:stCxn id="24" idx="3"/>
            <a:endCxn id="9" idx="2"/>
          </p:cNvCxnSpPr>
          <p:nvPr/>
        </p:nvCxnSpPr>
        <p:spPr>
          <a:xfrm flipV="1">
            <a:off x="2214696" y="4728459"/>
            <a:ext cx="936948" cy="39794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1AD995C-C49E-4345-8D25-6CF012F66993}"/>
              </a:ext>
            </a:extLst>
          </p:cNvPr>
          <p:cNvSpPr/>
          <p:nvPr/>
        </p:nvSpPr>
        <p:spPr>
          <a:xfrm>
            <a:off x="4941453" y="1857115"/>
            <a:ext cx="833916" cy="363780"/>
          </a:xfrm>
          <a:prstGeom prst="roundRect">
            <a:avLst/>
          </a:prstGeom>
          <a:solidFill>
            <a:srgbClr val="206782"/>
          </a:solidFill>
          <a:ln>
            <a:solidFill>
              <a:srgbClr val="2067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Sélection du candidat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EEE4B33-6DCF-43CE-A9AB-36F49B2A2D8F}"/>
              </a:ext>
            </a:extLst>
          </p:cNvPr>
          <p:cNvSpPr txBox="1"/>
          <p:nvPr/>
        </p:nvSpPr>
        <p:spPr>
          <a:xfrm>
            <a:off x="4805095" y="1408164"/>
            <a:ext cx="40149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atin typeface="Work Sans" panose="00000500000000000000" pitchFamily="2" charset="0"/>
              </a:rPr>
              <a:t>Phase 3 – Choix du candidat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EE2E070-15E9-4E17-BF4A-D9BECC06E462}"/>
              </a:ext>
            </a:extLst>
          </p:cNvPr>
          <p:cNvSpPr/>
          <p:nvPr/>
        </p:nvSpPr>
        <p:spPr>
          <a:xfrm>
            <a:off x="5490103" y="4151237"/>
            <a:ext cx="801099" cy="499738"/>
          </a:xfrm>
          <a:prstGeom prst="roundRect">
            <a:avLst/>
          </a:prstGeom>
          <a:solidFill>
            <a:srgbClr val="150D5F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Proposition de recrutement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95A9605-9B32-43F2-BF62-165D21164E50}"/>
              </a:ext>
            </a:extLst>
          </p:cNvPr>
          <p:cNvSpPr/>
          <p:nvPr/>
        </p:nvSpPr>
        <p:spPr>
          <a:xfrm>
            <a:off x="983767" y="1660222"/>
            <a:ext cx="308084" cy="309572"/>
          </a:xfrm>
          <a:prstGeom prst="ellipse">
            <a:avLst/>
          </a:prstGeom>
          <a:solidFill>
            <a:srgbClr val="BC81A1"/>
          </a:solidFill>
          <a:ln>
            <a:solidFill>
              <a:srgbClr val="BC8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31" name="Group 415">
            <a:extLst>
              <a:ext uri="{FF2B5EF4-FFF2-40B4-BE49-F238E27FC236}">
                <a16:creationId xmlns:a16="http://schemas.microsoft.com/office/drawing/2014/main" id="{FB463444-D1BC-47D5-899B-87C3919472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1057" y="1717240"/>
            <a:ext cx="214446" cy="201044"/>
            <a:chOff x="2679" y="1077"/>
            <a:chExt cx="240" cy="225"/>
          </a:xfrm>
          <a:solidFill>
            <a:schemeClr val="bg1"/>
          </a:solidFill>
        </p:grpSpPr>
        <p:sp>
          <p:nvSpPr>
            <p:cNvPr id="32" name="Freeform 417">
              <a:extLst>
                <a:ext uri="{FF2B5EF4-FFF2-40B4-BE49-F238E27FC236}">
                  <a16:creationId xmlns:a16="http://schemas.microsoft.com/office/drawing/2014/main" id="{79EA6A28-665D-4B5A-8A18-F7435D9B7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28"/>
              <a:ext cx="111" cy="14"/>
            </a:xfrm>
            <a:custGeom>
              <a:avLst/>
              <a:gdLst>
                <a:gd name="T0" fmla="*/ 98 w 1561"/>
                <a:gd name="T1" fmla="*/ 0 h 196"/>
                <a:gd name="T2" fmla="*/ 1463 w 1561"/>
                <a:gd name="T3" fmla="*/ 0 h 196"/>
                <a:gd name="T4" fmla="*/ 1486 w 1561"/>
                <a:gd name="T5" fmla="*/ 3 h 196"/>
                <a:gd name="T6" fmla="*/ 1507 w 1561"/>
                <a:gd name="T7" fmla="*/ 11 h 196"/>
                <a:gd name="T8" fmla="*/ 1525 w 1561"/>
                <a:gd name="T9" fmla="*/ 22 h 196"/>
                <a:gd name="T10" fmla="*/ 1540 w 1561"/>
                <a:gd name="T11" fmla="*/ 37 h 196"/>
                <a:gd name="T12" fmla="*/ 1551 w 1561"/>
                <a:gd name="T13" fmla="*/ 55 h 196"/>
                <a:gd name="T14" fmla="*/ 1559 w 1561"/>
                <a:gd name="T15" fmla="*/ 76 h 196"/>
                <a:gd name="T16" fmla="*/ 1561 w 1561"/>
                <a:gd name="T17" fmla="*/ 98 h 196"/>
                <a:gd name="T18" fmla="*/ 1559 w 1561"/>
                <a:gd name="T19" fmla="*/ 121 h 196"/>
                <a:gd name="T20" fmla="*/ 1551 w 1561"/>
                <a:gd name="T21" fmla="*/ 141 h 196"/>
                <a:gd name="T22" fmla="*/ 1540 w 1561"/>
                <a:gd name="T23" fmla="*/ 160 h 196"/>
                <a:gd name="T24" fmla="*/ 1525 w 1561"/>
                <a:gd name="T25" fmla="*/ 175 h 196"/>
                <a:gd name="T26" fmla="*/ 1507 w 1561"/>
                <a:gd name="T27" fmla="*/ 186 h 196"/>
                <a:gd name="T28" fmla="*/ 1486 w 1561"/>
                <a:gd name="T29" fmla="*/ 193 h 196"/>
                <a:gd name="T30" fmla="*/ 1463 w 1561"/>
                <a:gd name="T31" fmla="*/ 196 h 196"/>
                <a:gd name="T32" fmla="*/ 98 w 1561"/>
                <a:gd name="T33" fmla="*/ 196 h 196"/>
                <a:gd name="T34" fmla="*/ 76 w 1561"/>
                <a:gd name="T35" fmla="*/ 193 h 196"/>
                <a:gd name="T36" fmla="*/ 55 w 1561"/>
                <a:gd name="T37" fmla="*/ 186 h 196"/>
                <a:gd name="T38" fmla="*/ 37 w 1561"/>
                <a:gd name="T39" fmla="*/ 175 h 196"/>
                <a:gd name="T40" fmla="*/ 22 w 1561"/>
                <a:gd name="T41" fmla="*/ 160 h 196"/>
                <a:gd name="T42" fmla="*/ 10 w 1561"/>
                <a:gd name="T43" fmla="*/ 141 h 196"/>
                <a:gd name="T44" fmla="*/ 2 w 1561"/>
                <a:gd name="T45" fmla="*/ 121 h 196"/>
                <a:gd name="T46" fmla="*/ 0 w 1561"/>
                <a:gd name="T47" fmla="*/ 98 h 196"/>
                <a:gd name="T48" fmla="*/ 2 w 1561"/>
                <a:gd name="T49" fmla="*/ 76 h 196"/>
                <a:gd name="T50" fmla="*/ 10 w 1561"/>
                <a:gd name="T51" fmla="*/ 55 h 196"/>
                <a:gd name="T52" fmla="*/ 22 w 1561"/>
                <a:gd name="T53" fmla="*/ 37 h 196"/>
                <a:gd name="T54" fmla="*/ 37 w 1561"/>
                <a:gd name="T55" fmla="*/ 22 h 196"/>
                <a:gd name="T56" fmla="*/ 55 w 1561"/>
                <a:gd name="T57" fmla="*/ 11 h 196"/>
                <a:gd name="T58" fmla="*/ 76 w 1561"/>
                <a:gd name="T59" fmla="*/ 3 h 196"/>
                <a:gd name="T60" fmla="*/ 98 w 1561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6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5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418">
              <a:extLst>
                <a:ext uri="{FF2B5EF4-FFF2-40B4-BE49-F238E27FC236}">
                  <a16:creationId xmlns:a16="http://schemas.microsoft.com/office/drawing/2014/main" id="{AEB828F7-1EBB-45DC-87BB-1FAEA6194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52"/>
              <a:ext cx="111" cy="14"/>
            </a:xfrm>
            <a:custGeom>
              <a:avLst/>
              <a:gdLst>
                <a:gd name="T0" fmla="*/ 98 w 1561"/>
                <a:gd name="T1" fmla="*/ 0 h 197"/>
                <a:gd name="T2" fmla="*/ 1463 w 1561"/>
                <a:gd name="T3" fmla="*/ 0 h 197"/>
                <a:gd name="T4" fmla="*/ 1486 w 1561"/>
                <a:gd name="T5" fmla="*/ 3 h 197"/>
                <a:gd name="T6" fmla="*/ 1507 w 1561"/>
                <a:gd name="T7" fmla="*/ 11 h 197"/>
                <a:gd name="T8" fmla="*/ 1525 w 1561"/>
                <a:gd name="T9" fmla="*/ 22 h 197"/>
                <a:gd name="T10" fmla="*/ 1540 w 1561"/>
                <a:gd name="T11" fmla="*/ 37 h 197"/>
                <a:gd name="T12" fmla="*/ 1551 w 1561"/>
                <a:gd name="T13" fmla="*/ 56 h 197"/>
                <a:gd name="T14" fmla="*/ 1559 w 1561"/>
                <a:gd name="T15" fmla="*/ 76 h 197"/>
                <a:gd name="T16" fmla="*/ 1561 w 1561"/>
                <a:gd name="T17" fmla="*/ 98 h 197"/>
                <a:gd name="T18" fmla="*/ 1559 w 1561"/>
                <a:gd name="T19" fmla="*/ 121 h 197"/>
                <a:gd name="T20" fmla="*/ 1551 w 1561"/>
                <a:gd name="T21" fmla="*/ 141 h 197"/>
                <a:gd name="T22" fmla="*/ 1540 w 1561"/>
                <a:gd name="T23" fmla="*/ 160 h 197"/>
                <a:gd name="T24" fmla="*/ 1525 w 1561"/>
                <a:gd name="T25" fmla="*/ 175 h 197"/>
                <a:gd name="T26" fmla="*/ 1507 w 1561"/>
                <a:gd name="T27" fmla="*/ 186 h 197"/>
                <a:gd name="T28" fmla="*/ 1486 w 1561"/>
                <a:gd name="T29" fmla="*/ 193 h 197"/>
                <a:gd name="T30" fmla="*/ 1463 w 1561"/>
                <a:gd name="T31" fmla="*/ 197 h 197"/>
                <a:gd name="T32" fmla="*/ 98 w 1561"/>
                <a:gd name="T33" fmla="*/ 197 h 197"/>
                <a:gd name="T34" fmla="*/ 76 w 1561"/>
                <a:gd name="T35" fmla="*/ 193 h 197"/>
                <a:gd name="T36" fmla="*/ 55 w 1561"/>
                <a:gd name="T37" fmla="*/ 186 h 197"/>
                <a:gd name="T38" fmla="*/ 37 w 1561"/>
                <a:gd name="T39" fmla="*/ 175 h 197"/>
                <a:gd name="T40" fmla="*/ 22 w 1561"/>
                <a:gd name="T41" fmla="*/ 160 h 197"/>
                <a:gd name="T42" fmla="*/ 10 w 1561"/>
                <a:gd name="T43" fmla="*/ 141 h 197"/>
                <a:gd name="T44" fmla="*/ 2 w 1561"/>
                <a:gd name="T45" fmla="*/ 121 h 197"/>
                <a:gd name="T46" fmla="*/ 0 w 1561"/>
                <a:gd name="T47" fmla="*/ 98 h 197"/>
                <a:gd name="T48" fmla="*/ 2 w 1561"/>
                <a:gd name="T49" fmla="*/ 76 h 197"/>
                <a:gd name="T50" fmla="*/ 10 w 1561"/>
                <a:gd name="T51" fmla="*/ 56 h 197"/>
                <a:gd name="T52" fmla="*/ 22 w 1561"/>
                <a:gd name="T53" fmla="*/ 37 h 197"/>
                <a:gd name="T54" fmla="*/ 37 w 1561"/>
                <a:gd name="T55" fmla="*/ 22 h 197"/>
                <a:gd name="T56" fmla="*/ 55 w 1561"/>
                <a:gd name="T57" fmla="*/ 11 h 197"/>
                <a:gd name="T58" fmla="*/ 76 w 1561"/>
                <a:gd name="T59" fmla="*/ 3 h 197"/>
                <a:gd name="T60" fmla="*/ 98 w 1561"/>
                <a:gd name="T6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7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6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7"/>
                  </a:lnTo>
                  <a:lnTo>
                    <a:pt x="98" y="197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419">
              <a:extLst>
                <a:ext uri="{FF2B5EF4-FFF2-40B4-BE49-F238E27FC236}">
                  <a16:creationId xmlns:a16="http://schemas.microsoft.com/office/drawing/2014/main" id="{D637C653-36D5-4C90-98A4-8A01FB0E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248"/>
              <a:ext cx="65" cy="14"/>
            </a:xfrm>
            <a:custGeom>
              <a:avLst/>
              <a:gdLst>
                <a:gd name="T0" fmla="*/ 98 w 918"/>
                <a:gd name="T1" fmla="*/ 0 h 196"/>
                <a:gd name="T2" fmla="*/ 820 w 918"/>
                <a:gd name="T3" fmla="*/ 0 h 196"/>
                <a:gd name="T4" fmla="*/ 843 w 918"/>
                <a:gd name="T5" fmla="*/ 3 h 196"/>
                <a:gd name="T6" fmla="*/ 863 w 918"/>
                <a:gd name="T7" fmla="*/ 10 h 196"/>
                <a:gd name="T8" fmla="*/ 881 w 918"/>
                <a:gd name="T9" fmla="*/ 21 h 196"/>
                <a:gd name="T10" fmla="*/ 897 w 918"/>
                <a:gd name="T11" fmla="*/ 37 h 196"/>
                <a:gd name="T12" fmla="*/ 908 w 918"/>
                <a:gd name="T13" fmla="*/ 55 h 196"/>
                <a:gd name="T14" fmla="*/ 916 w 918"/>
                <a:gd name="T15" fmla="*/ 75 h 196"/>
                <a:gd name="T16" fmla="*/ 918 w 918"/>
                <a:gd name="T17" fmla="*/ 98 h 196"/>
                <a:gd name="T18" fmla="*/ 916 w 918"/>
                <a:gd name="T19" fmla="*/ 120 h 196"/>
                <a:gd name="T20" fmla="*/ 908 w 918"/>
                <a:gd name="T21" fmla="*/ 141 h 196"/>
                <a:gd name="T22" fmla="*/ 897 w 918"/>
                <a:gd name="T23" fmla="*/ 159 h 196"/>
                <a:gd name="T24" fmla="*/ 881 w 918"/>
                <a:gd name="T25" fmla="*/ 174 h 196"/>
                <a:gd name="T26" fmla="*/ 863 w 918"/>
                <a:gd name="T27" fmla="*/ 186 h 196"/>
                <a:gd name="T28" fmla="*/ 843 w 918"/>
                <a:gd name="T29" fmla="*/ 193 h 196"/>
                <a:gd name="T30" fmla="*/ 820 w 918"/>
                <a:gd name="T31" fmla="*/ 196 h 196"/>
                <a:gd name="T32" fmla="*/ 98 w 918"/>
                <a:gd name="T33" fmla="*/ 196 h 196"/>
                <a:gd name="T34" fmla="*/ 76 w 918"/>
                <a:gd name="T35" fmla="*/ 193 h 196"/>
                <a:gd name="T36" fmla="*/ 55 w 918"/>
                <a:gd name="T37" fmla="*/ 186 h 196"/>
                <a:gd name="T38" fmla="*/ 37 w 918"/>
                <a:gd name="T39" fmla="*/ 174 h 196"/>
                <a:gd name="T40" fmla="*/ 22 w 918"/>
                <a:gd name="T41" fmla="*/ 159 h 196"/>
                <a:gd name="T42" fmla="*/ 10 w 918"/>
                <a:gd name="T43" fmla="*/ 141 h 196"/>
                <a:gd name="T44" fmla="*/ 2 w 918"/>
                <a:gd name="T45" fmla="*/ 120 h 196"/>
                <a:gd name="T46" fmla="*/ 0 w 918"/>
                <a:gd name="T47" fmla="*/ 98 h 196"/>
                <a:gd name="T48" fmla="*/ 2 w 918"/>
                <a:gd name="T49" fmla="*/ 75 h 196"/>
                <a:gd name="T50" fmla="*/ 10 w 918"/>
                <a:gd name="T51" fmla="*/ 55 h 196"/>
                <a:gd name="T52" fmla="*/ 22 w 918"/>
                <a:gd name="T53" fmla="*/ 37 h 196"/>
                <a:gd name="T54" fmla="*/ 37 w 918"/>
                <a:gd name="T55" fmla="*/ 21 h 196"/>
                <a:gd name="T56" fmla="*/ 55 w 918"/>
                <a:gd name="T57" fmla="*/ 10 h 196"/>
                <a:gd name="T58" fmla="*/ 76 w 918"/>
                <a:gd name="T59" fmla="*/ 3 h 196"/>
                <a:gd name="T60" fmla="*/ 98 w 918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" h="196">
                  <a:moveTo>
                    <a:pt x="98" y="0"/>
                  </a:moveTo>
                  <a:lnTo>
                    <a:pt x="820" y="0"/>
                  </a:lnTo>
                  <a:lnTo>
                    <a:pt x="843" y="3"/>
                  </a:lnTo>
                  <a:lnTo>
                    <a:pt x="863" y="10"/>
                  </a:lnTo>
                  <a:lnTo>
                    <a:pt x="881" y="21"/>
                  </a:lnTo>
                  <a:lnTo>
                    <a:pt x="897" y="37"/>
                  </a:lnTo>
                  <a:lnTo>
                    <a:pt x="908" y="55"/>
                  </a:lnTo>
                  <a:lnTo>
                    <a:pt x="916" y="75"/>
                  </a:lnTo>
                  <a:lnTo>
                    <a:pt x="918" y="98"/>
                  </a:lnTo>
                  <a:lnTo>
                    <a:pt x="916" y="120"/>
                  </a:lnTo>
                  <a:lnTo>
                    <a:pt x="908" y="141"/>
                  </a:lnTo>
                  <a:lnTo>
                    <a:pt x="897" y="159"/>
                  </a:lnTo>
                  <a:lnTo>
                    <a:pt x="881" y="174"/>
                  </a:lnTo>
                  <a:lnTo>
                    <a:pt x="863" y="186"/>
                  </a:lnTo>
                  <a:lnTo>
                    <a:pt x="843" y="193"/>
                  </a:lnTo>
                  <a:lnTo>
                    <a:pt x="820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4"/>
                  </a:lnTo>
                  <a:lnTo>
                    <a:pt x="22" y="159"/>
                  </a:lnTo>
                  <a:lnTo>
                    <a:pt x="10" y="141"/>
                  </a:lnTo>
                  <a:lnTo>
                    <a:pt x="2" y="120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420">
              <a:extLst>
                <a:ext uri="{FF2B5EF4-FFF2-40B4-BE49-F238E27FC236}">
                  <a16:creationId xmlns:a16="http://schemas.microsoft.com/office/drawing/2014/main" id="{C512CD02-1B39-4379-957D-F34D95718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9" y="1077"/>
              <a:ext cx="240" cy="225"/>
            </a:xfrm>
            <a:custGeom>
              <a:avLst/>
              <a:gdLst>
                <a:gd name="T0" fmla="*/ 1884 w 3359"/>
                <a:gd name="T1" fmla="*/ 2236 h 3145"/>
                <a:gd name="T2" fmla="*/ 2866 w 3359"/>
                <a:gd name="T3" fmla="*/ 466 h 3145"/>
                <a:gd name="T4" fmla="*/ 2192 w 3359"/>
                <a:gd name="T5" fmla="*/ 2948 h 3145"/>
                <a:gd name="T6" fmla="*/ 2185 w 3359"/>
                <a:gd name="T7" fmla="*/ 2242 h 3145"/>
                <a:gd name="T8" fmla="*/ 1754 w 3359"/>
                <a:gd name="T9" fmla="*/ 2585 h 3145"/>
                <a:gd name="T10" fmla="*/ 1698 w 3359"/>
                <a:gd name="T11" fmla="*/ 2582 h 3145"/>
                <a:gd name="T12" fmla="*/ 1652 w 3359"/>
                <a:gd name="T13" fmla="*/ 2546 h 3145"/>
                <a:gd name="T14" fmla="*/ 1635 w 3359"/>
                <a:gd name="T15" fmla="*/ 2490 h 3145"/>
                <a:gd name="T16" fmla="*/ 557 w 3359"/>
                <a:gd name="T17" fmla="*/ 2252 h 3145"/>
                <a:gd name="T18" fmla="*/ 496 w 3359"/>
                <a:gd name="T19" fmla="*/ 2230 h 3145"/>
                <a:gd name="T20" fmla="*/ 461 w 3359"/>
                <a:gd name="T21" fmla="*/ 2176 h 3145"/>
                <a:gd name="T22" fmla="*/ 469 w 3359"/>
                <a:gd name="T23" fmla="*/ 2111 h 3145"/>
                <a:gd name="T24" fmla="*/ 514 w 3359"/>
                <a:gd name="T25" fmla="*/ 2066 h 3145"/>
                <a:gd name="T26" fmla="*/ 1722 w 3359"/>
                <a:gd name="T27" fmla="*/ 2056 h 3145"/>
                <a:gd name="T28" fmla="*/ 1750 w 3359"/>
                <a:gd name="T29" fmla="*/ 1943 h 3145"/>
                <a:gd name="T30" fmla="*/ 535 w 3359"/>
                <a:gd name="T31" fmla="*/ 1913 h 3145"/>
                <a:gd name="T32" fmla="*/ 481 w 3359"/>
                <a:gd name="T33" fmla="*/ 1879 h 3145"/>
                <a:gd name="T34" fmla="*/ 459 w 3359"/>
                <a:gd name="T35" fmla="*/ 1818 h 3145"/>
                <a:gd name="T36" fmla="*/ 481 w 3359"/>
                <a:gd name="T37" fmla="*/ 1756 h 3145"/>
                <a:gd name="T38" fmla="*/ 535 w 3359"/>
                <a:gd name="T39" fmla="*/ 1723 h 3145"/>
                <a:gd name="T40" fmla="*/ 1980 w 3359"/>
                <a:gd name="T41" fmla="*/ 1560 h 3145"/>
                <a:gd name="T42" fmla="*/ 1922 w 3359"/>
                <a:gd name="T43" fmla="*/ 1580 h 3145"/>
                <a:gd name="T44" fmla="*/ 514 w 3359"/>
                <a:gd name="T45" fmla="*/ 1569 h 3145"/>
                <a:gd name="T46" fmla="*/ 469 w 3359"/>
                <a:gd name="T47" fmla="*/ 1524 h 3145"/>
                <a:gd name="T48" fmla="*/ 461 w 3359"/>
                <a:gd name="T49" fmla="*/ 1459 h 3145"/>
                <a:gd name="T50" fmla="*/ 496 w 3359"/>
                <a:gd name="T51" fmla="*/ 1405 h 3145"/>
                <a:gd name="T52" fmla="*/ 557 w 3359"/>
                <a:gd name="T53" fmla="*/ 1384 h 3145"/>
                <a:gd name="T54" fmla="*/ 1966 w 3359"/>
                <a:gd name="T55" fmla="*/ 1394 h 3145"/>
                <a:gd name="T56" fmla="*/ 2010 w 3359"/>
                <a:gd name="T57" fmla="*/ 1439 h 3145"/>
                <a:gd name="T58" fmla="*/ 2020 w 3359"/>
                <a:gd name="T59" fmla="*/ 1489 h 3145"/>
                <a:gd name="T60" fmla="*/ 2192 w 3359"/>
                <a:gd name="T61" fmla="*/ 389 h 3145"/>
                <a:gd name="T62" fmla="*/ 2967 w 3359"/>
                <a:gd name="T63" fmla="*/ 299 h 3145"/>
                <a:gd name="T64" fmla="*/ 3007 w 3359"/>
                <a:gd name="T65" fmla="*/ 232 h 3145"/>
                <a:gd name="T66" fmla="*/ 3006 w 3359"/>
                <a:gd name="T67" fmla="*/ 5 h 3145"/>
                <a:gd name="T68" fmla="*/ 3329 w 3359"/>
                <a:gd name="T69" fmla="*/ 201 h 3145"/>
                <a:gd name="T70" fmla="*/ 3358 w 3359"/>
                <a:gd name="T71" fmla="*/ 257 h 3145"/>
                <a:gd name="T72" fmla="*/ 3344 w 3359"/>
                <a:gd name="T73" fmla="*/ 321 h 3145"/>
                <a:gd name="T74" fmla="*/ 2385 w 3359"/>
                <a:gd name="T75" fmla="*/ 3069 h 3145"/>
                <a:gd name="T76" fmla="*/ 2352 w 3359"/>
                <a:gd name="T77" fmla="*/ 3123 h 3145"/>
                <a:gd name="T78" fmla="*/ 2290 w 3359"/>
                <a:gd name="T79" fmla="*/ 3145 h 3145"/>
                <a:gd name="T80" fmla="*/ 55 w 3359"/>
                <a:gd name="T81" fmla="*/ 3134 h 3145"/>
                <a:gd name="T82" fmla="*/ 10 w 3359"/>
                <a:gd name="T83" fmla="*/ 3089 h 3145"/>
                <a:gd name="T84" fmla="*/ 0 w 3359"/>
                <a:gd name="T85" fmla="*/ 290 h 3145"/>
                <a:gd name="T86" fmla="*/ 21 w 3359"/>
                <a:gd name="T87" fmla="*/ 229 h 3145"/>
                <a:gd name="T88" fmla="*/ 76 w 3359"/>
                <a:gd name="T89" fmla="*/ 195 h 3145"/>
                <a:gd name="T90" fmla="*/ 2313 w 3359"/>
                <a:gd name="T91" fmla="*/ 195 h 3145"/>
                <a:gd name="T92" fmla="*/ 2367 w 3359"/>
                <a:gd name="T93" fmla="*/ 229 h 3145"/>
                <a:gd name="T94" fmla="*/ 2388 w 3359"/>
                <a:gd name="T95" fmla="*/ 290 h 3145"/>
                <a:gd name="T96" fmla="*/ 2901 w 3359"/>
                <a:gd name="T97" fmla="*/ 32 h 3145"/>
                <a:gd name="T98" fmla="*/ 2950 w 3359"/>
                <a:gd name="T99" fmla="*/ 3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9" h="3145">
                  <a:moveTo>
                    <a:pt x="2866" y="466"/>
                  </a:moveTo>
                  <a:lnTo>
                    <a:pt x="1927" y="2030"/>
                  </a:lnTo>
                  <a:lnTo>
                    <a:pt x="1884" y="2236"/>
                  </a:lnTo>
                  <a:lnTo>
                    <a:pt x="2047" y="2102"/>
                  </a:lnTo>
                  <a:lnTo>
                    <a:pt x="2987" y="538"/>
                  </a:lnTo>
                  <a:lnTo>
                    <a:pt x="2866" y="466"/>
                  </a:lnTo>
                  <a:close/>
                  <a:moveTo>
                    <a:pt x="195" y="389"/>
                  </a:moveTo>
                  <a:lnTo>
                    <a:pt x="195" y="2948"/>
                  </a:lnTo>
                  <a:lnTo>
                    <a:pt x="2192" y="2948"/>
                  </a:lnTo>
                  <a:lnTo>
                    <a:pt x="2192" y="2234"/>
                  </a:lnTo>
                  <a:lnTo>
                    <a:pt x="2189" y="2239"/>
                  </a:lnTo>
                  <a:lnTo>
                    <a:pt x="2185" y="2242"/>
                  </a:lnTo>
                  <a:lnTo>
                    <a:pt x="1795" y="2565"/>
                  </a:lnTo>
                  <a:lnTo>
                    <a:pt x="1776" y="2578"/>
                  </a:lnTo>
                  <a:lnTo>
                    <a:pt x="1754" y="2585"/>
                  </a:lnTo>
                  <a:lnTo>
                    <a:pt x="1732" y="2588"/>
                  </a:lnTo>
                  <a:lnTo>
                    <a:pt x="1715" y="2586"/>
                  </a:lnTo>
                  <a:lnTo>
                    <a:pt x="1698" y="2582"/>
                  </a:lnTo>
                  <a:lnTo>
                    <a:pt x="1682" y="2574"/>
                  </a:lnTo>
                  <a:lnTo>
                    <a:pt x="1666" y="2561"/>
                  </a:lnTo>
                  <a:lnTo>
                    <a:pt x="1652" y="2546"/>
                  </a:lnTo>
                  <a:lnTo>
                    <a:pt x="1643" y="2529"/>
                  </a:lnTo>
                  <a:lnTo>
                    <a:pt x="1637" y="2510"/>
                  </a:lnTo>
                  <a:lnTo>
                    <a:pt x="1635" y="2490"/>
                  </a:lnTo>
                  <a:lnTo>
                    <a:pt x="1637" y="2470"/>
                  </a:lnTo>
                  <a:lnTo>
                    <a:pt x="1682" y="2252"/>
                  </a:lnTo>
                  <a:lnTo>
                    <a:pt x="557" y="2252"/>
                  </a:lnTo>
                  <a:lnTo>
                    <a:pt x="535" y="2249"/>
                  </a:lnTo>
                  <a:lnTo>
                    <a:pt x="514" y="2242"/>
                  </a:lnTo>
                  <a:lnTo>
                    <a:pt x="496" y="2230"/>
                  </a:lnTo>
                  <a:lnTo>
                    <a:pt x="481" y="2215"/>
                  </a:lnTo>
                  <a:lnTo>
                    <a:pt x="469" y="2197"/>
                  </a:lnTo>
                  <a:lnTo>
                    <a:pt x="461" y="2176"/>
                  </a:lnTo>
                  <a:lnTo>
                    <a:pt x="459" y="2154"/>
                  </a:lnTo>
                  <a:lnTo>
                    <a:pt x="461" y="2131"/>
                  </a:lnTo>
                  <a:lnTo>
                    <a:pt x="469" y="2111"/>
                  </a:lnTo>
                  <a:lnTo>
                    <a:pt x="481" y="2092"/>
                  </a:lnTo>
                  <a:lnTo>
                    <a:pt x="496" y="2077"/>
                  </a:lnTo>
                  <a:lnTo>
                    <a:pt x="514" y="2066"/>
                  </a:lnTo>
                  <a:lnTo>
                    <a:pt x="535" y="2059"/>
                  </a:lnTo>
                  <a:lnTo>
                    <a:pt x="557" y="2056"/>
                  </a:lnTo>
                  <a:lnTo>
                    <a:pt x="1722" y="2056"/>
                  </a:lnTo>
                  <a:lnTo>
                    <a:pt x="1738" y="1974"/>
                  </a:lnTo>
                  <a:lnTo>
                    <a:pt x="1743" y="1959"/>
                  </a:lnTo>
                  <a:lnTo>
                    <a:pt x="1750" y="1943"/>
                  </a:lnTo>
                  <a:lnTo>
                    <a:pt x="1768" y="1916"/>
                  </a:lnTo>
                  <a:lnTo>
                    <a:pt x="557" y="1916"/>
                  </a:lnTo>
                  <a:lnTo>
                    <a:pt x="535" y="1913"/>
                  </a:lnTo>
                  <a:lnTo>
                    <a:pt x="514" y="1906"/>
                  </a:lnTo>
                  <a:lnTo>
                    <a:pt x="496" y="1894"/>
                  </a:lnTo>
                  <a:lnTo>
                    <a:pt x="481" y="1879"/>
                  </a:lnTo>
                  <a:lnTo>
                    <a:pt x="469" y="1861"/>
                  </a:lnTo>
                  <a:lnTo>
                    <a:pt x="461" y="1840"/>
                  </a:lnTo>
                  <a:lnTo>
                    <a:pt x="459" y="1818"/>
                  </a:lnTo>
                  <a:lnTo>
                    <a:pt x="461" y="1795"/>
                  </a:lnTo>
                  <a:lnTo>
                    <a:pt x="469" y="1775"/>
                  </a:lnTo>
                  <a:lnTo>
                    <a:pt x="481" y="1756"/>
                  </a:lnTo>
                  <a:lnTo>
                    <a:pt x="496" y="1741"/>
                  </a:lnTo>
                  <a:lnTo>
                    <a:pt x="514" y="1730"/>
                  </a:lnTo>
                  <a:lnTo>
                    <a:pt x="535" y="1723"/>
                  </a:lnTo>
                  <a:lnTo>
                    <a:pt x="557" y="1720"/>
                  </a:lnTo>
                  <a:lnTo>
                    <a:pt x="1884" y="1720"/>
                  </a:lnTo>
                  <a:lnTo>
                    <a:pt x="1980" y="1560"/>
                  </a:lnTo>
                  <a:lnTo>
                    <a:pt x="1963" y="1570"/>
                  </a:lnTo>
                  <a:lnTo>
                    <a:pt x="1944" y="1578"/>
                  </a:lnTo>
                  <a:lnTo>
                    <a:pt x="1922" y="1580"/>
                  </a:lnTo>
                  <a:lnTo>
                    <a:pt x="557" y="1580"/>
                  </a:lnTo>
                  <a:lnTo>
                    <a:pt x="535" y="1577"/>
                  </a:lnTo>
                  <a:lnTo>
                    <a:pt x="514" y="1569"/>
                  </a:lnTo>
                  <a:lnTo>
                    <a:pt x="496" y="1558"/>
                  </a:lnTo>
                  <a:lnTo>
                    <a:pt x="481" y="1543"/>
                  </a:lnTo>
                  <a:lnTo>
                    <a:pt x="469" y="1524"/>
                  </a:lnTo>
                  <a:lnTo>
                    <a:pt x="461" y="1504"/>
                  </a:lnTo>
                  <a:lnTo>
                    <a:pt x="459" y="1482"/>
                  </a:lnTo>
                  <a:lnTo>
                    <a:pt x="461" y="1459"/>
                  </a:lnTo>
                  <a:lnTo>
                    <a:pt x="469" y="1439"/>
                  </a:lnTo>
                  <a:lnTo>
                    <a:pt x="481" y="1420"/>
                  </a:lnTo>
                  <a:lnTo>
                    <a:pt x="496" y="1405"/>
                  </a:lnTo>
                  <a:lnTo>
                    <a:pt x="514" y="1394"/>
                  </a:lnTo>
                  <a:lnTo>
                    <a:pt x="535" y="1387"/>
                  </a:lnTo>
                  <a:lnTo>
                    <a:pt x="557" y="1384"/>
                  </a:lnTo>
                  <a:lnTo>
                    <a:pt x="1922" y="1384"/>
                  </a:lnTo>
                  <a:lnTo>
                    <a:pt x="1945" y="1387"/>
                  </a:lnTo>
                  <a:lnTo>
                    <a:pt x="1966" y="1394"/>
                  </a:lnTo>
                  <a:lnTo>
                    <a:pt x="1984" y="1405"/>
                  </a:lnTo>
                  <a:lnTo>
                    <a:pt x="1999" y="1420"/>
                  </a:lnTo>
                  <a:lnTo>
                    <a:pt x="2010" y="1439"/>
                  </a:lnTo>
                  <a:lnTo>
                    <a:pt x="2018" y="1459"/>
                  </a:lnTo>
                  <a:lnTo>
                    <a:pt x="2020" y="1482"/>
                  </a:lnTo>
                  <a:lnTo>
                    <a:pt x="2020" y="1489"/>
                  </a:lnTo>
                  <a:lnTo>
                    <a:pt x="2019" y="1496"/>
                  </a:lnTo>
                  <a:lnTo>
                    <a:pt x="2192" y="1208"/>
                  </a:lnTo>
                  <a:lnTo>
                    <a:pt x="2192" y="389"/>
                  </a:lnTo>
                  <a:lnTo>
                    <a:pt x="195" y="389"/>
                  </a:lnTo>
                  <a:close/>
                  <a:moveTo>
                    <a:pt x="3007" y="232"/>
                  </a:moveTo>
                  <a:lnTo>
                    <a:pt x="2967" y="299"/>
                  </a:lnTo>
                  <a:lnTo>
                    <a:pt x="3087" y="370"/>
                  </a:lnTo>
                  <a:lnTo>
                    <a:pt x="3127" y="304"/>
                  </a:lnTo>
                  <a:lnTo>
                    <a:pt x="3007" y="232"/>
                  </a:lnTo>
                  <a:close/>
                  <a:moveTo>
                    <a:pt x="2968" y="0"/>
                  </a:moveTo>
                  <a:lnTo>
                    <a:pt x="2988" y="1"/>
                  </a:lnTo>
                  <a:lnTo>
                    <a:pt x="3006" y="5"/>
                  </a:lnTo>
                  <a:lnTo>
                    <a:pt x="3023" y="14"/>
                  </a:lnTo>
                  <a:lnTo>
                    <a:pt x="3312" y="186"/>
                  </a:lnTo>
                  <a:lnTo>
                    <a:pt x="3329" y="201"/>
                  </a:lnTo>
                  <a:lnTo>
                    <a:pt x="3343" y="217"/>
                  </a:lnTo>
                  <a:lnTo>
                    <a:pt x="3353" y="236"/>
                  </a:lnTo>
                  <a:lnTo>
                    <a:pt x="3358" y="257"/>
                  </a:lnTo>
                  <a:lnTo>
                    <a:pt x="3359" y="279"/>
                  </a:lnTo>
                  <a:lnTo>
                    <a:pt x="3355" y="300"/>
                  </a:lnTo>
                  <a:lnTo>
                    <a:pt x="3344" y="321"/>
                  </a:lnTo>
                  <a:lnTo>
                    <a:pt x="2388" y="1914"/>
                  </a:lnTo>
                  <a:lnTo>
                    <a:pt x="2388" y="3047"/>
                  </a:lnTo>
                  <a:lnTo>
                    <a:pt x="2385" y="3069"/>
                  </a:lnTo>
                  <a:lnTo>
                    <a:pt x="2378" y="3089"/>
                  </a:lnTo>
                  <a:lnTo>
                    <a:pt x="2367" y="3108"/>
                  </a:lnTo>
                  <a:lnTo>
                    <a:pt x="2352" y="3123"/>
                  </a:lnTo>
                  <a:lnTo>
                    <a:pt x="2333" y="3134"/>
                  </a:lnTo>
                  <a:lnTo>
                    <a:pt x="2313" y="3142"/>
                  </a:lnTo>
                  <a:lnTo>
                    <a:pt x="2290" y="3145"/>
                  </a:lnTo>
                  <a:lnTo>
                    <a:pt x="98" y="3145"/>
                  </a:lnTo>
                  <a:lnTo>
                    <a:pt x="76" y="3142"/>
                  </a:lnTo>
                  <a:lnTo>
                    <a:pt x="55" y="3134"/>
                  </a:lnTo>
                  <a:lnTo>
                    <a:pt x="37" y="3123"/>
                  </a:lnTo>
                  <a:lnTo>
                    <a:pt x="21" y="3108"/>
                  </a:lnTo>
                  <a:lnTo>
                    <a:pt x="10" y="3089"/>
                  </a:lnTo>
                  <a:lnTo>
                    <a:pt x="3" y="3069"/>
                  </a:lnTo>
                  <a:lnTo>
                    <a:pt x="0" y="3047"/>
                  </a:lnTo>
                  <a:lnTo>
                    <a:pt x="0" y="290"/>
                  </a:lnTo>
                  <a:lnTo>
                    <a:pt x="3" y="268"/>
                  </a:lnTo>
                  <a:lnTo>
                    <a:pt x="10" y="248"/>
                  </a:lnTo>
                  <a:lnTo>
                    <a:pt x="21" y="229"/>
                  </a:lnTo>
                  <a:lnTo>
                    <a:pt x="37" y="214"/>
                  </a:lnTo>
                  <a:lnTo>
                    <a:pt x="55" y="203"/>
                  </a:lnTo>
                  <a:lnTo>
                    <a:pt x="76" y="195"/>
                  </a:lnTo>
                  <a:lnTo>
                    <a:pt x="98" y="192"/>
                  </a:lnTo>
                  <a:lnTo>
                    <a:pt x="2290" y="192"/>
                  </a:lnTo>
                  <a:lnTo>
                    <a:pt x="2313" y="195"/>
                  </a:lnTo>
                  <a:lnTo>
                    <a:pt x="2333" y="203"/>
                  </a:lnTo>
                  <a:lnTo>
                    <a:pt x="2352" y="214"/>
                  </a:lnTo>
                  <a:lnTo>
                    <a:pt x="2367" y="229"/>
                  </a:lnTo>
                  <a:lnTo>
                    <a:pt x="2378" y="248"/>
                  </a:lnTo>
                  <a:lnTo>
                    <a:pt x="2385" y="268"/>
                  </a:lnTo>
                  <a:lnTo>
                    <a:pt x="2388" y="290"/>
                  </a:lnTo>
                  <a:lnTo>
                    <a:pt x="2388" y="882"/>
                  </a:lnTo>
                  <a:lnTo>
                    <a:pt x="2889" y="47"/>
                  </a:lnTo>
                  <a:lnTo>
                    <a:pt x="2901" y="32"/>
                  </a:lnTo>
                  <a:lnTo>
                    <a:pt x="2915" y="20"/>
                  </a:lnTo>
                  <a:lnTo>
                    <a:pt x="2931" y="10"/>
                  </a:lnTo>
                  <a:lnTo>
                    <a:pt x="2950" y="3"/>
                  </a:lnTo>
                  <a:lnTo>
                    <a:pt x="29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EADFB34B-D923-4002-B877-3ECA6E873195}"/>
              </a:ext>
            </a:extLst>
          </p:cNvPr>
          <p:cNvSpPr/>
          <p:nvPr/>
        </p:nvSpPr>
        <p:spPr>
          <a:xfrm>
            <a:off x="2157824" y="4012050"/>
            <a:ext cx="308084" cy="309572"/>
          </a:xfrm>
          <a:prstGeom prst="ellipse">
            <a:avLst/>
          </a:prstGeom>
          <a:solidFill>
            <a:srgbClr val="BC81A1"/>
          </a:solidFill>
          <a:ln>
            <a:solidFill>
              <a:srgbClr val="BC8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AA999BDB-142E-486A-92FF-A87B668276D6}"/>
              </a:ext>
            </a:extLst>
          </p:cNvPr>
          <p:cNvSpPr>
            <a:spLocks noEditPoints="1"/>
          </p:cNvSpPr>
          <p:nvPr/>
        </p:nvSpPr>
        <p:spPr bwMode="auto">
          <a:xfrm>
            <a:off x="2185138" y="4081507"/>
            <a:ext cx="253456" cy="170658"/>
          </a:xfrm>
          <a:custGeom>
            <a:avLst/>
            <a:gdLst>
              <a:gd name="T0" fmla="*/ 872 w 3506"/>
              <a:gd name="T1" fmla="*/ 1703 h 2155"/>
              <a:gd name="T2" fmla="*/ 1343 w 3506"/>
              <a:gd name="T3" fmla="*/ 1890 h 2155"/>
              <a:gd name="T4" fmla="*/ 1857 w 3506"/>
              <a:gd name="T5" fmla="*/ 1935 h 2155"/>
              <a:gd name="T6" fmla="*/ 2358 w 3506"/>
              <a:gd name="T7" fmla="*/ 1832 h 2155"/>
              <a:gd name="T8" fmla="*/ 2803 w 3506"/>
              <a:gd name="T9" fmla="*/ 1593 h 2155"/>
              <a:gd name="T10" fmla="*/ 2613 w 3506"/>
              <a:gd name="T11" fmla="*/ 1620 h 2155"/>
              <a:gd name="T12" fmla="*/ 2004 w 3506"/>
              <a:gd name="T13" fmla="*/ 1761 h 2155"/>
              <a:gd name="T14" fmla="*/ 1377 w 3506"/>
              <a:gd name="T15" fmla="*/ 1746 h 2155"/>
              <a:gd name="T16" fmla="*/ 775 w 3506"/>
              <a:gd name="T17" fmla="*/ 1574 h 2155"/>
              <a:gd name="T18" fmla="*/ 873 w 3506"/>
              <a:gd name="T19" fmla="*/ 768 h 2155"/>
              <a:gd name="T20" fmla="*/ 335 w 3506"/>
              <a:gd name="T21" fmla="*/ 1014 h 2155"/>
              <a:gd name="T22" fmla="*/ 448 w 3506"/>
              <a:gd name="T23" fmla="*/ 1236 h 2155"/>
              <a:gd name="T24" fmla="*/ 1009 w 3506"/>
              <a:gd name="T25" fmla="*/ 1507 h 2155"/>
              <a:gd name="T26" fmla="*/ 1124 w 3506"/>
              <a:gd name="T27" fmla="*/ 1422 h 2155"/>
              <a:gd name="T28" fmla="*/ 1020 w 3506"/>
              <a:gd name="T29" fmla="*/ 1111 h 2155"/>
              <a:gd name="T30" fmla="*/ 1055 w 3506"/>
              <a:gd name="T31" fmla="*/ 810 h 2155"/>
              <a:gd name="T32" fmla="*/ 2451 w 3506"/>
              <a:gd name="T33" fmla="*/ 810 h 2155"/>
              <a:gd name="T34" fmla="*/ 2486 w 3506"/>
              <a:gd name="T35" fmla="*/ 1111 h 2155"/>
              <a:gd name="T36" fmla="*/ 2382 w 3506"/>
              <a:gd name="T37" fmla="*/ 1422 h 2155"/>
              <a:gd name="T38" fmla="*/ 2496 w 3506"/>
              <a:gd name="T39" fmla="*/ 1507 h 2155"/>
              <a:gd name="T40" fmla="*/ 3058 w 3506"/>
              <a:gd name="T41" fmla="*/ 1236 h 2155"/>
              <a:gd name="T42" fmla="*/ 3171 w 3506"/>
              <a:gd name="T43" fmla="*/ 1014 h 2155"/>
              <a:gd name="T44" fmla="*/ 2633 w 3506"/>
              <a:gd name="T45" fmla="*/ 767 h 2155"/>
              <a:gd name="T46" fmla="*/ 1525 w 3506"/>
              <a:gd name="T47" fmla="*/ 635 h 2155"/>
              <a:gd name="T48" fmla="*/ 1209 w 3506"/>
              <a:gd name="T49" fmla="*/ 811 h 2155"/>
              <a:gd name="T50" fmla="*/ 1166 w 3506"/>
              <a:gd name="T51" fmla="*/ 1102 h 2155"/>
              <a:gd name="T52" fmla="*/ 1264 w 3506"/>
              <a:gd name="T53" fmla="*/ 1371 h 2155"/>
              <a:gd name="T54" fmla="*/ 1472 w 3506"/>
              <a:gd name="T55" fmla="*/ 1560 h 2155"/>
              <a:gd name="T56" fmla="*/ 1753 w 3506"/>
              <a:gd name="T57" fmla="*/ 1631 h 2155"/>
              <a:gd name="T58" fmla="*/ 2034 w 3506"/>
              <a:gd name="T59" fmla="*/ 1560 h 2155"/>
              <a:gd name="T60" fmla="*/ 2242 w 3506"/>
              <a:gd name="T61" fmla="*/ 1371 h 2155"/>
              <a:gd name="T62" fmla="*/ 2340 w 3506"/>
              <a:gd name="T63" fmla="*/ 1102 h 2155"/>
              <a:gd name="T64" fmla="*/ 2296 w 3506"/>
              <a:gd name="T65" fmla="*/ 811 h 2155"/>
              <a:gd name="T66" fmla="*/ 1981 w 3506"/>
              <a:gd name="T67" fmla="*/ 635 h 2155"/>
              <a:gd name="T68" fmla="*/ 1556 w 3506"/>
              <a:gd name="T69" fmla="*/ 230 h 2155"/>
              <a:gd name="T70" fmla="*/ 1086 w 3506"/>
              <a:gd name="T71" fmla="*/ 348 h 2155"/>
              <a:gd name="T72" fmla="*/ 670 w 3506"/>
              <a:gd name="T73" fmla="*/ 587 h 2155"/>
              <a:gd name="T74" fmla="*/ 701 w 3506"/>
              <a:gd name="T75" fmla="*/ 674 h 2155"/>
              <a:gd name="T76" fmla="*/ 1348 w 3506"/>
              <a:gd name="T77" fmla="*/ 508 h 2155"/>
              <a:gd name="T78" fmla="*/ 2024 w 3506"/>
              <a:gd name="T79" fmla="*/ 493 h 2155"/>
              <a:gd name="T80" fmla="*/ 2679 w 3506"/>
              <a:gd name="T81" fmla="*/ 630 h 2155"/>
              <a:gd name="T82" fmla="*/ 2910 w 3506"/>
              <a:gd name="T83" fmla="*/ 648 h 2155"/>
              <a:gd name="T84" fmla="*/ 2507 w 3506"/>
              <a:gd name="T85" fmla="*/ 387 h 2155"/>
              <a:gd name="T86" fmla="*/ 2048 w 3506"/>
              <a:gd name="T87" fmla="*/ 243 h 2155"/>
              <a:gd name="T88" fmla="*/ 1861 w 3506"/>
              <a:gd name="T89" fmla="*/ 3 h 2155"/>
              <a:gd name="T90" fmla="*/ 2382 w 3506"/>
              <a:gd name="T91" fmla="*/ 102 h 2155"/>
              <a:gd name="T92" fmla="*/ 2852 w 3506"/>
              <a:gd name="T93" fmla="*/ 331 h 2155"/>
              <a:gd name="T94" fmla="*/ 3247 w 3506"/>
              <a:gd name="T95" fmla="*/ 675 h 2155"/>
              <a:gd name="T96" fmla="*/ 3502 w 3506"/>
              <a:gd name="T97" fmla="*/ 1046 h 2155"/>
              <a:gd name="T98" fmla="*/ 3439 w 3506"/>
              <a:gd name="T99" fmla="*/ 1223 h 2155"/>
              <a:gd name="T100" fmla="*/ 3100 w 3506"/>
              <a:gd name="T101" fmla="*/ 1631 h 2155"/>
              <a:gd name="T102" fmla="*/ 2671 w 3506"/>
              <a:gd name="T103" fmla="*/ 1931 h 2155"/>
              <a:gd name="T104" fmla="*/ 2178 w 3506"/>
              <a:gd name="T105" fmla="*/ 2110 h 2155"/>
              <a:gd name="T106" fmla="*/ 1644 w 3506"/>
              <a:gd name="T107" fmla="*/ 2152 h 2155"/>
              <a:gd name="T108" fmla="*/ 1124 w 3506"/>
              <a:gd name="T109" fmla="*/ 2054 h 2155"/>
              <a:gd name="T110" fmla="*/ 654 w 3506"/>
              <a:gd name="T111" fmla="*/ 1824 h 2155"/>
              <a:gd name="T112" fmla="*/ 259 w 3506"/>
              <a:gd name="T113" fmla="*/ 1480 h 2155"/>
              <a:gd name="T114" fmla="*/ 4 w 3506"/>
              <a:gd name="T115" fmla="*/ 1111 h 2155"/>
              <a:gd name="T116" fmla="*/ 67 w 3506"/>
              <a:gd name="T117" fmla="*/ 932 h 2155"/>
              <a:gd name="T118" fmla="*/ 406 w 3506"/>
              <a:gd name="T119" fmla="*/ 525 h 2155"/>
              <a:gd name="T120" fmla="*/ 835 w 3506"/>
              <a:gd name="T121" fmla="*/ 225 h 2155"/>
              <a:gd name="T122" fmla="*/ 1327 w 3506"/>
              <a:gd name="T123" fmla="*/ 4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06" h="2155">
                <a:moveTo>
                  <a:pt x="547" y="1463"/>
                </a:moveTo>
                <a:lnTo>
                  <a:pt x="622" y="1530"/>
                </a:lnTo>
                <a:lnTo>
                  <a:pt x="703" y="1593"/>
                </a:lnTo>
                <a:lnTo>
                  <a:pt x="786" y="1650"/>
                </a:lnTo>
                <a:lnTo>
                  <a:pt x="872" y="1703"/>
                </a:lnTo>
                <a:lnTo>
                  <a:pt x="962" y="1751"/>
                </a:lnTo>
                <a:lnTo>
                  <a:pt x="1053" y="1793"/>
                </a:lnTo>
                <a:lnTo>
                  <a:pt x="1148" y="1831"/>
                </a:lnTo>
                <a:lnTo>
                  <a:pt x="1245" y="1863"/>
                </a:lnTo>
                <a:lnTo>
                  <a:pt x="1343" y="1890"/>
                </a:lnTo>
                <a:lnTo>
                  <a:pt x="1443" y="1910"/>
                </a:lnTo>
                <a:lnTo>
                  <a:pt x="1546" y="1925"/>
                </a:lnTo>
                <a:lnTo>
                  <a:pt x="1649" y="1935"/>
                </a:lnTo>
                <a:lnTo>
                  <a:pt x="1753" y="1938"/>
                </a:lnTo>
                <a:lnTo>
                  <a:pt x="1857" y="1935"/>
                </a:lnTo>
                <a:lnTo>
                  <a:pt x="1960" y="1925"/>
                </a:lnTo>
                <a:lnTo>
                  <a:pt x="2062" y="1910"/>
                </a:lnTo>
                <a:lnTo>
                  <a:pt x="2162" y="1890"/>
                </a:lnTo>
                <a:lnTo>
                  <a:pt x="2261" y="1863"/>
                </a:lnTo>
                <a:lnTo>
                  <a:pt x="2358" y="1832"/>
                </a:lnTo>
                <a:lnTo>
                  <a:pt x="2453" y="1793"/>
                </a:lnTo>
                <a:lnTo>
                  <a:pt x="2544" y="1751"/>
                </a:lnTo>
                <a:lnTo>
                  <a:pt x="2634" y="1703"/>
                </a:lnTo>
                <a:lnTo>
                  <a:pt x="2720" y="1650"/>
                </a:lnTo>
                <a:lnTo>
                  <a:pt x="2803" y="1593"/>
                </a:lnTo>
                <a:lnTo>
                  <a:pt x="2884" y="1530"/>
                </a:lnTo>
                <a:lnTo>
                  <a:pt x="2959" y="1463"/>
                </a:lnTo>
                <a:lnTo>
                  <a:pt x="2846" y="1522"/>
                </a:lnTo>
                <a:lnTo>
                  <a:pt x="2730" y="1574"/>
                </a:lnTo>
                <a:lnTo>
                  <a:pt x="2613" y="1620"/>
                </a:lnTo>
                <a:lnTo>
                  <a:pt x="2494" y="1661"/>
                </a:lnTo>
                <a:lnTo>
                  <a:pt x="2374" y="1695"/>
                </a:lnTo>
                <a:lnTo>
                  <a:pt x="2252" y="1723"/>
                </a:lnTo>
                <a:lnTo>
                  <a:pt x="2128" y="1746"/>
                </a:lnTo>
                <a:lnTo>
                  <a:pt x="2004" y="1761"/>
                </a:lnTo>
                <a:lnTo>
                  <a:pt x="1880" y="1770"/>
                </a:lnTo>
                <a:lnTo>
                  <a:pt x="1753" y="1773"/>
                </a:lnTo>
                <a:lnTo>
                  <a:pt x="1626" y="1770"/>
                </a:lnTo>
                <a:lnTo>
                  <a:pt x="1502" y="1761"/>
                </a:lnTo>
                <a:lnTo>
                  <a:pt x="1377" y="1746"/>
                </a:lnTo>
                <a:lnTo>
                  <a:pt x="1254" y="1723"/>
                </a:lnTo>
                <a:lnTo>
                  <a:pt x="1132" y="1695"/>
                </a:lnTo>
                <a:lnTo>
                  <a:pt x="1012" y="1661"/>
                </a:lnTo>
                <a:lnTo>
                  <a:pt x="892" y="1620"/>
                </a:lnTo>
                <a:lnTo>
                  <a:pt x="775" y="1574"/>
                </a:lnTo>
                <a:lnTo>
                  <a:pt x="660" y="1522"/>
                </a:lnTo>
                <a:lnTo>
                  <a:pt x="547" y="1463"/>
                </a:lnTo>
                <a:close/>
                <a:moveTo>
                  <a:pt x="1101" y="702"/>
                </a:moveTo>
                <a:lnTo>
                  <a:pt x="986" y="733"/>
                </a:lnTo>
                <a:lnTo>
                  <a:pt x="873" y="768"/>
                </a:lnTo>
                <a:lnTo>
                  <a:pt x="762" y="807"/>
                </a:lnTo>
                <a:lnTo>
                  <a:pt x="652" y="852"/>
                </a:lnTo>
                <a:lnTo>
                  <a:pt x="545" y="902"/>
                </a:lnTo>
                <a:lnTo>
                  <a:pt x="439" y="956"/>
                </a:lnTo>
                <a:lnTo>
                  <a:pt x="335" y="1014"/>
                </a:lnTo>
                <a:lnTo>
                  <a:pt x="234" y="1078"/>
                </a:lnTo>
                <a:lnTo>
                  <a:pt x="234" y="1078"/>
                </a:lnTo>
                <a:lnTo>
                  <a:pt x="238" y="1085"/>
                </a:lnTo>
                <a:lnTo>
                  <a:pt x="343" y="1164"/>
                </a:lnTo>
                <a:lnTo>
                  <a:pt x="448" y="1236"/>
                </a:lnTo>
                <a:lnTo>
                  <a:pt x="556" y="1302"/>
                </a:lnTo>
                <a:lnTo>
                  <a:pt x="667" y="1362"/>
                </a:lnTo>
                <a:lnTo>
                  <a:pt x="780" y="1417"/>
                </a:lnTo>
                <a:lnTo>
                  <a:pt x="894" y="1465"/>
                </a:lnTo>
                <a:lnTo>
                  <a:pt x="1009" y="1507"/>
                </a:lnTo>
                <a:lnTo>
                  <a:pt x="1126" y="1543"/>
                </a:lnTo>
                <a:lnTo>
                  <a:pt x="1246" y="1573"/>
                </a:lnTo>
                <a:lnTo>
                  <a:pt x="1201" y="1526"/>
                </a:lnTo>
                <a:lnTo>
                  <a:pt x="1160" y="1476"/>
                </a:lnTo>
                <a:lnTo>
                  <a:pt x="1124" y="1422"/>
                </a:lnTo>
                <a:lnTo>
                  <a:pt x="1092" y="1364"/>
                </a:lnTo>
                <a:lnTo>
                  <a:pt x="1066" y="1305"/>
                </a:lnTo>
                <a:lnTo>
                  <a:pt x="1046" y="1242"/>
                </a:lnTo>
                <a:lnTo>
                  <a:pt x="1030" y="1178"/>
                </a:lnTo>
                <a:lnTo>
                  <a:pt x="1020" y="1111"/>
                </a:lnTo>
                <a:lnTo>
                  <a:pt x="1017" y="1042"/>
                </a:lnTo>
                <a:lnTo>
                  <a:pt x="1020" y="982"/>
                </a:lnTo>
                <a:lnTo>
                  <a:pt x="1026" y="924"/>
                </a:lnTo>
                <a:lnTo>
                  <a:pt x="1038" y="866"/>
                </a:lnTo>
                <a:lnTo>
                  <a:pt x="1055" y="810"/>
                </a:lnTo>
                <a:lnTo>
                  <a:pt x="1075" y="755"/>
                </a:lnTo>
                <a:lnTo>
                  <a:pt x="1101" y="702"/>
                </a:lnTo>
                <a:close/>
                <a:moveTo>
                  <a:pt x="2405" y="702"/>
                </a:moveTo>
                <a:lnTo>
                  <a:pt x="2430" y="755"/>
                </a:lnTo>
                <a:lnTo>
                  <a:pt x="2451" y="810"/>
                </a:lnTo>
                <a:lnTo>
                  <a:pt x="2468" y="867"/>
                </a:lnTo>
                <a:lnTo>
                  <a:pt x="2479" y="924"/>
                </a:lnTo>
                <a:lnTo>
                  <a:pt x="2486" y="982"/>
                </a:lnTo>
                <a:lnTo>
                  <a:pt x="2489" y="1042"/>
                </a:lnTo>
                <a:lnTo>
                  <a:pt x="2486" y="1111"/>
                </a:lnTo>
                <a:lnTo>
                  <a:pt x="2476" y="1178"/>
                </a:lnTo>
                <a:lnTo>
                  <a:pt x="2460" y="1242"/>
                </a:lnTo>
                <a:lnTo>
                  <a:pt x="2440" y="1305"/>
                </a:lnTo>
                <a:lnTo>
                  <a:pt x="2413" y="1364"/>
                </a:lnTo>
                <a:lnTo>
                  <a:pt x="2382" y="1422"/>
                </a:lnTo>
                <a:lnTo>
                  <a:pt x="2345" y="1476"/>
                </a:lnTo>
                <a:lnTo>
                  <a:pt x="2305" y="1526"/>
                </a:lnTo>
                <a:lnTo>
                  <a:pt x="2260" y="1573"/>
                </a:lnTo>
                <a:lnTo>
                  <a:pt x="2379" y="1543"/>
                </a:lnTo>
                <a:lnTo>
                  <a:pt x="2496" y="1507"/>
                </a:lnTo>
                <a:lnTo>
                  <a:pt x="2612" y="1465"/>
                </a:lnTo>
                <a:lnTo>
                  <a:pt x="2726" y="1417"/>
                </a:lnTo>
                <a:lnTo>
                  <a:pt x="2839" y="1362"/>
                </a:lnTo>
                <a:lnTo>
                  <a:pt x="2950" y="1302"/>
                </a:lnTo>
                <a:lnTo>
                  <a:pt x="3058" y="1236"/>
                </a:lnTo>
                <a:lnTo>
                  <a:pt x="3163" y="1164"/>
                </a:lnTo>
                <a:lnTo>
                  <a:pt x="3268" y="1085"/>
                </a:lnTo>
                <a:lnTo>
                  <a:pt x="3272" y="1078"/>
                </a:lnTo>
                <a:lnTo>
                  <a:pt x="3272" y="1078"/>
                </a:lnTo>
                <a:lnTo>
                  <a:pt x="3171" y="1014"/>
                </a:lnTo>
                <a:lnTo>
                  <a:pt x="3067" y="956"/>
                </a:lnTo>
                <a:lnTo>
                  <a:pt x="2961" y="902"/>
                </a:lnTo>
                <a:lnTo>
                  <a:pt x="2854" y="852"/>
                </a:lnTo>
                <a:lnTo>
                  <a:pt x="2744" y="807"/>
                </a:lnTo>
                <a:lnTo>
                  <a:pt x="2633" y="767"/>
                </a:lnTo>
                <a:lnTo>
                  <a:pt x="2520" y="733"/>
                </a:lnTo>
                <a:lnTo>
                  <a:pt x="2405" y="702"/>
                </a:lnTo>
                <a:close/>
                <a:moveTo>
                  <a:pt x="1753" y="626"/>
                </a:moveTo>
                <a:lnTo>
                  <a:pt x="1639" y="628"/>
                </a:lnTo>
                <a:lnTo>
                  <a:pt x="1525" y="635"/>
                </a:lnTo>
                <a:lnTo>
                  <a:pt x="1414" y="646"/>
                </a:lnTo>
                <a:lnTo>
                  <a:pt x="1302" y="662"/>
                </a:lnTo>
                <a:lnTo>
                  <a:pt x="1266" y="708"/>
                </a:lnTo>
                <a:lnTo>
                  <a:pt x="1235" y="759"/>
                </a:lnTo>
                <a:lnTo>
                  <a:pt x="1209" y="811"/>
                </a:lnTo>
                <a:lnTo>
                  <a:pt x="1189" y="867"/>
                </a:lnTo>
                <a:lnTo>
                  <a:pt x="1174" y="924"/>
                </a:lnTo>
                <a:lnTo>
                  <a:pt x="1166" y="982"/>
                </a:lnTo>
                <a:lnTo>
                  <a:pt x="1163" y="1042"/>
                </a:lnTo>
                <a:lnTo>
                  <a:pt x="1166" y="1102"/>
                </a:lnTo>
                <a:lnTo>
                  <a:pt x="1174" y="1161"/>
                </a:lnTo>
                <a:lnTo>
                  <a:pt x="1189" y="1217"/>
                </a:lnTo>
                <a:lnTo>
                  <a:pt x="1209" y="1271"/>
                </a:lnTo>
                <a:lnTo>
                  <a:pt x="1234" y="1322"/>
                </a:lnTo>
                <a:lnTo>
                  <a:pt x="1264" y="1371"/>
                </a:lnTo>
                <a:lnTo>
                  <a:pt x="1298" y="1417"/>
                </a:lnTo>
                <a:lnTo>
                  <a:pt x="1336" y="1458"/>
                </a:lnTo>
                <a:lnTo>
                  <a:pt x="1377" y="1496"/>
                </a:lnTo>
                <a:lnTo>
                  <a:pt x="1423" y="1530"/>
                </a:lnTo>
                <a:lnTo>
                  <a:pt x="1472" y="1560"/>
                </a:lnTo>
                <a:lnTo>
                  <a:pt x="1523" y="1584"/>
                </a:lnTo>
                <a:lnTo>
                  <a:pt x="1577" y="1604"/>
                </a:lnTo>
                <a:lnTo>
                  <a:pt x="1634" y="1619"/>
                </a:lnTo>
                <a:lnTo>
                  <a:pt x="1692" y="1628"/>
                </a:lnTo>
                <a:lnTo>
                  <a:pt x="1753" y="1631"/>
                </a:lnTo>
                <a:lnTo>
                  <a:pt x="1814" y="1628"/>
                </a:lnTo>
                <a:lnTo>
                  <a:pt x="1872" y="1619"/>
                </a:lnTo>
                <a:lnTo>
                  <a:pt x="1928" y="1604"/>
                </a:lnTo>
                <a:lnTo>
                  <a:pt x="1983" y="1584"/>
                </a:lnTo>
                <a:lnTo>
                  <a:pt x="2034" y="1560"/>
                </a:lnTo>
                <a:lnTo>
                  <a:pt x="2083" y="1530"/>
                </a:lnTo>
                <a:lnTo>
                  <a:pt x="2128" y="1496"/>
                </a:lnTo>
                <a:lnTo>
                  <a:pt x="2170" y="1458"/>
                </a:lnTo>
                <a:lnTo>
                  <a:pt x="2208" y="1417"/>
                </a:lnTo>
                <a:lnTo>
                  <a:pt x="2242" y="1371"/>
                </a:lnTo>
                <a:lnTo>
                  <a:pt x="2272" y="1322"/>
                </a:lnTo>
                <a:lnTo>
                  <a:pt x="2296" y="1271"/>
                </a:lnTo>
                <a:lnTo>
                  <a:pt x="2317" y="1217"/>
                </a:lnTo>
                <a:lnTo>
                  <a:pt x="2332" y="1161"/>
                </a:lnTo>
                <a:lnTo>
                  <a:pt x="2340" y="1102"/>
                </a:lnTo>
                <a:lnTo>
                  <a:pt x="2343" y="1042"/>
                </a:lnTo>
                <a:lnTo>
                  <a:pt x="2340" y="982"/>
                </a:lnTo>
                <a:lnTo>
                  <a:pt x="2332" y="924"/>
                </a:lnTo>
                <a:lnTo>
                  <a:pt x="2317" y="867"/>
                </a:lnTo>
                <a:lnTo>
                  <a:pt x="2296" y="811"/>
                </a:lnTo>
                <a:lnTo>
                  <a:pt x="2271" y="759"/>
                </a:lnTo>
                <a:lnTo>
                  <a:pt x="2240" y="708"/>
                </a:lnTo>
                <a:lnTo>
                  <a:pt x="2204" y="662"/>
                </a:lnTo>
                <a:lnTo>
                  <a:pt x="2092" y="646"/>
                </a:lnTo>
                <a:lnTo>
                  <a:pt x="1981" y="635"/>
                </a:lnTo>
                <a:lnTo>
                  <a:pt x="1867" y="628"/>
                </a:lnTo>
                <a:lnTo>
                  <a:pt x="1753" y="626"/>
                </a:lnTo>
                <a:close/>
                <a:moveTo>
                  <a:pt x="1753" y="218"/>
                </a:moveTo>
                <a:lnTo>
                  <a:pt x="1654" y="221"/>
                </a:lnTo>
                <a:lnTo>
                  <a:pt x="1556" y="230"/>
                </a:lnTo>
                <a:lnTo>
                  <a:pt x="1458" y="243"/>
                </a:lnTo>
                <a:lnTo>
                  <a:pt x="1364" y="261"/>
                </a:lnTo>
                <a:lnTo>
                  <a:pt x="1269" y="286"/>
                </a:lnTo>
                <a:lnTo>
                  <a:pt x="1176" y="315"/>
                </a:lnTo>
                <a:lnTo>
                  <a:pt x="1086" y="348"/>
                </a:lnTo>
                <a:lnTo>
                  <a:pt x="999" y="387"/>
                </a:lnTo>
                <a:lnTo>
                  <a:pt x="913" y="430"/>
                </a:lnTo>
                <a:lnTo>
                  <a:pt x="829" y="478"/>
                </a:lnTo>
                <a:lnTo>
                  <a:pt x="749" y="531"/>
                </a:lnTo>
                <a:lnTo>
                  <a:pt x="670" y="587"/>
                </a:lnTo>
                <a:lnTo>
                  <a:pt x="596" y="648"/>
                </a:lnTo>
                <a:lnTo>
                  <a:pt x="524" y="714"/>
                </a:lnTo>
                <a:lnTo>
                  <a:pt x="456" y="783"/>
                </a:lnTo>
                <a:lnTo>
                  <a:pt x="578" y="725"/>
                </a:lnTo>
                <a:lnTo>
                  <a:pt x="701" y="674"/>
                </a:lnTo>
                <a:lnTo>
                  <a:pt x="827" y="630"/>
                </a:lnTo>
                <a:lnTo>
                  <a:pt x="954" y="591"/>
                </a:lnTo>
                <a:lnTo>
                  <a:pt x="1084" y="557"/>
                </a:lnTo>
                <a:lnTo>
                  <a:pt x="1215" y="529"/>
                </a:lnTo>
                <a:lnTo>
                  <a:pt x="1348" y="508"/>
                </a:lnTo>
                <a:lnTo>
                  <a:pt x="1482" y="493"/>
                </a:lnTo>
                <a:lnTo>
                  <a:pt x="1617" y="483"/>
                </a:lnTo>
                <a:lnTo>
                  <a:pt x="1753" y="480"/>
                </a:lnTo>
                <a:lnTo>
                  <a:pt x="1889" y="483"/>
                </a:lnTo>
                <a:lnTo>
                  <a:pt x="2024" y="493"/>
                </a:lnTo>
                <a:lnTo>
                  <a:pt x="2158" y="508"/>
                </a:lnTo>
                <a:lnTo>
                  <a:pt x="2291" y="529"/>
                </a:lnTo>
                <a:lnTo>
                  <a:pt x="2422" y="557"/>
                </a:lnTo>
                <a:lnTo>
                  <a:pt x="2552" y="591"/>
                </a:lnTo>
                <a:lnTo>
                  <a:pt x="2679" y="630"/>
                </a:lnTo>
                <a:lnTo>
                  <a:pt x="2805" y="674"/>
                </a:lnTo>
                <a:lnTo>
                  <a:pt x="2928" y="725"/>
                </a:lnTo>
                <a:lnTo>
                  <a:pt x="3050" y="783"/>
                </a:lnTo>
                <a:lnTo>
                  <a:pt x="2981" y="714"/>
                </a:lnTo>
                <a:lnTo>
                  <a:pt x="2910" y="648"/>
                </a:lnTo>
                <a:lnTo>
                  <a:pt x="2836" y="587"/>
                </a:lnTo>
                <a:lnTo>
                  <a:pt x="2757" y="531"/>
                </a:lnTo>
                <a:lnTo>
                  <a:pt x="2677" y="478"/>
                </a:lnTo>
                <a:lnTo>
                  <a:pt x="2593" y="430"/>
                </a:lnTo>
                <a:lnTo>
                  <a:pt x="2507" y="387"/>
                </a:lnTo>
                <a:lnTo>
                  <a:pt x="2420" y="348"/>
                </a:lnTo>
                <a:lnTo>
                  <a:pt x="2329" y="315"/>
                </a:lnTo>
                <a:lnTo>
                  <a:pt x="2237" y="286"/>
                </a:lnTo>
                <a:lnTo>
                  <a:pt x="2142" y="261"/>
                </a:lnTo>
                <a:lnTo>
                  <a:pt x="2048" y="243"/>
                </a:lnTo>
                <a:lnTo>
                  <a:pt x="1950" y="230"/>
                </a:lnTo>
                <a:lnTo>
                  <a:pt x="1852" y="221"/>
                </a:lnTo>
                <a:lnTo>
                  <a:pt x="1753" y="218"/>
                </a:lnTo>
                <a:close/>
                <a:moveTo>
                  <a:pt x="1753" y="0"/>
                </a:moveTo>
                <a:lnTo>
                  <a:pt x="1861" y="3"/>
                </a:lnTo>
                <a:lnTo>
                  <a:pt x="1968" y="12"/>
                </a:lnTo>
                <a:lnTo>
                  <a:pt x="2073" y="27"/>
                </a:lnTo>
                <a:lnTo>
                  <a:pt x="2178" y="46"/>
                </a:lnTo>
                <a:lnTo>
                  <a:pt x="2281" y="71"/>
                </a:lnTo>
                <a:lnTo>
                  <a:pt x="2382" y="102"/>
                </a:lnTo>
                <a:lnTo>
                  <a:pt x="2480" y="138"/>
                </a:lnTo>
                <a:lnTo>
                  <a:pt x="2577" y="180"/>
                </a:lnTo>
                <a:lnTo>
                  <a:pt x="2671" y="225"/>
                </a:lnTo>
                <a:lnTo>
                  <a:pt x="2762" y="276"/>
                </a:lnTo>
                <a:lnTo>
                  <a:pt x="2852" y="331"/>
                </a:lnTo>
                <a:lnTo>
                  <a:pt x="2938" y="392"/>
                </a:lnTo>
                <a:lnTo>
                  <a:pt x="3020" y="456"/>
                </a:lnTo>
                <a:lnTo>
                  <a:pt x="3100" y="525"/>
                </a:lnTo>
                <a:lnTo>
                  <a:pt x="3175" y="598"/>
                </a:lnTo>
                <a:lnTo>
                  <a:pt x="3247" y="675"/>
                </a:lnTo>
                <a:lnTo>
                  <a:pt x="3315" y="757"/>
                </a:lnTo>
                <a:lnTo>
                  <a:pt x="3379" y="843"/>
                </a:lnTo>
                <a:lnTo>
                  <a:pt x="3439" y="932"/>
                </a:lnTo>
                <a:lnTo>
                  <a:pt x="3493" y="1025"/>
                </a:lnTo>
                <a:lnTo>
                  <a:pt x="3502" y="1046"/>
                </a:lnTo>
                <a:lnTo>
                  <a:pt x="3506" y="1067"/>
                </a:lnTo>
                <a:lnTo>
                  <a:pt x="3506" y="1088"/>
                </a:lnTo>
                <a:lnTo>
                  <a:pt x="3502" y="1111"/>
                </a:lnTo>
                <a:lnTo>
                  <a:pt x="3493" y="1131"/>
                </a:lnTo>
                <a:lnTo>
                  <a:pt x="3439" y="1223"/>
                </a:lnTo>
                <a:lnTo>
                  <a:pt x="3379" y="1314"/>
                </a:lnTo>
                <a:lnTo>
                  <a:pt x="3315" y="1398"/>
                </a:lnTo>
                <a:lnTo>
                  <a:pt x="3247" y="1480"/>
                </a:lnTo>
                <a:lnTo>
                  <a:pt x="3175" y="1558"/>
                </a:lnTo>
                <a:lnTo>
                  <a:pt x="3100" y="1631"/>
                </a:lnTo>
                <a:lnTo>
                  <a:pt x="3020" y="1700"/>
                </a:lnTo>
                <a:lnTo>
                  <a:pt x="2938" y="1765"/>
                </a:lnTo>
                <a:lnTo>
                  <a:pt x="2852" y="1824"/>
                </a:lnTo>
                <a:lnTo>
                  <a:pt x="2762" y="1880"/>
                </a:lnTo>
                <a:lnTo>
                  <a:pt x="2671" y="1931"/>
                </a:lnTo>
                <a:lnTo>
                  <a:pt x="2577" y="1977"/>
                </a:lnTo>
                <a:lnTo>
                  <a:pt x="2480" y="2017"/>
                </a:lnTo>
                <a:lnTo>
                  <a:pt x="2382" y="2054"/>
                </a:lnTo>
                <a:lnTo>
                  <a:pt x="2281" y="2084"/>
                </a:lnTo>
                <a:lnTo>
                  <a:pt x="2178" y="2110"/>
                </a:lnTo>
                <a:lnTo>
                  <a:pt x="2073" y="2130"/>
                </a:lnTo>
                <a:lnTo>
                  <a:pt x="1968" y="2144"/>
                </a:lnTo>
                <a:lnTo>
                  <a:pt x="1861" y="2152"/>
                </a:lnTo>
                <a:lnTo>
                  <a:pt x="1753" y="2155"/>
                </a:lnTo>
                <a:lnTo>
                  <a:pt x="1644" y="2152"/>
                </a:lnTo>
                <a:lnTo>
                  <a:pt x="1538" y="2144"/>
                </a:lnTo>
                <a:lnTo>
                  <a:pt x="1433" y="2130"/>
                </a:lnTo>
                <a:lnTo>
                  <a:pt x="1327" y="2110"/>
                </a:lnTo>
                <a:lnTo>
                  <a:pt x="1225" y="2084"/>
                </a:lnTo>
                <a:lnTo>
                  <a:pt x="1124" y="2054"/>
                </a:lnTo>
                <a:lnTo>
                  <a:pt x="1025" y="2017"/>
                </a:lnTo>
                <a:lnTo>
                  <a:pt x="929" y="1977"/>
                </a:lnTo>
                <a:lnTo>
                  <a:pt x="835" y="1931"/>
                </a:lnTo>
                <a:lnTo>
                  <a:pt x="744" y="1880"/>
                </a:lnTo>
                <a:lnTo>
                  <a:pt x="654" y="1824"/>
                </a:lnTo>
                <a:lnTo>
                  <a:pt x="568" y="1765"/>
                </a:lnTo>
                <a:lnTo>
                  <a:pt x="486" y="1700"/>
                </a:lnTo>
                <a:lnTo>
                  <a:pt x="406" y="1631"/>
                </a:lnTo>
                <a:lnTo>
                  <a:pt x="331" y="1558"/>
                </a:lnTo>
                <a:lnTo>
                  <a:pt x="259" y="1480"/>
                </a:lnTo>
                <a:lnTo>
                  <a:pt x="190" y="1398"/>
                </a:lnTo>
                <a:lnTo>
                  <a:pt x="127" y="1314"/>
                </a:lnTo>
                <a:lnTo>
                  <a:pt x="67" y="1223"/>
                </a:lnTo>
                <a:lnTo>
                  <a:pt x="13" y="1131"/>
                </a:lnTo>
                <a:lnTo>
                  <a:pt x="4" y="1111"/>
                </a:lnTo>
                <a:lnTo>
                  <a:pt x="0" y="1088"/>
                </a:lnTo>
                <a:lnTo>
                  <a:pt x="0" y="1067"/>
                </a:lnTo>
                <a:lnTo>
                  <a:pt x="4" y="1046"/>
                </a:lnTo>
                <a:lnTo>
                  <a:pt x="13" y="1025"/>
                </a:lnTo>
                <a:lnTo>
                  <a:pt x="67" y="932"/>
                </a:lnTo>
                <a:lnTo>
                  <a:pt x="127" y="843"/>
                </a:lnTo>
                <a:lnTo>
                  <a:pt x="190" y="757"/>
                </a:lnTo>
                <a:lnTo>
                  <a:pt x="259" y="675"/>
                </a:lnTo>
                <a:lnTo>
                  <a:pt x="331" y="598"/>
                </a:lnTo>
                <a:lnTo>
                  <a:pt x="406" y="525"/>
                </a:lnTo>
                <a:lnTo>
                  <a:pt x="486" y="456"/>
                </a:lnTo>
                <a:lnTo>
                  <a:pt x="568" y="392"/>
                </a:lnTo>
                <a:lnTo>
                  <a:pt x="654" y="331"/>
                </a:lnTo>
                <a:lnTo>
                  <a:pt x="744" y="276"/>
                </a:lnTo>
                <a:lnTo>
                  <a:pt x="835" y="225"/>
                </a:lnTo>
                <a:lnTo>
                  <a:pt x="929" y="180"/>
                </a:lnTo>
                <a:lnTo>
                  <a:pt x="1025" y="138"/>
                </a:lnTo>
                <a:lnTo>
                  <a:pt x="1124" y="102"/>
                </a:lnTo>
                <a:lnTo>
                  <a:pt x="1225" y="71"/>
                </a:lnTo>
                <a:lnTo>
                  <a:pt x="1327" y="46"/>
                </a:lnTo>
                <a:lnTo>
                  <a:pt x="1433" y="27"/>
                </a:lnTo>
                <a:lnTo>
                  <a:pt x="1538" y="12"/>
                </a:lnTo>
                <a:lnTo>
                  <a:pt x="1644" y="3"/>
                </a:lnTo>
                <a:lnTo>
                  <a:pt x="17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B3C8BEBD-673F-4CE1-954F-390454608EE6}"/>
              </a:ext>
            </a:extLst>
          </p:cNvPr>
          <p:cNvSpPr/>
          <p:nvPr/>
        </p:nvSpPr>
        <p:spPr>
          <a:xfrm>
            <a:off x="7808346" y="4205799"/>
            <a:ext cx="772725" cy="384695"/>
          </a:xfrm>
          <a:prstGeom prst="roundRect">
            <a:avLst/>
          </a:prstGeom>
          <a:solidFill>
            <a:srgbClr val="206782"/>
          </a:solidFill>
          <a:ln>
            <a:solidFill>
              <a:srgbClr val="2067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Intégration dans SIHAM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DBC46870-3CF0-4E61-9B80-1BCBBD45F00C}"/>
              </a:ext>
            </a:extLst>
          </p:cNvPr>
          <p:cNvSpPr/>
          <p:nvPr/>
        </p:nvSpPr>
        <p:spPr>
          <a:xfrm>
            <a:off x="3768175" y="4137749"/>
            <a:ext cx="869576" cy="529969"/>
          </a:xfrm>
          <a:prstGeom prst="roundRect">
            <a:avLst/>
          </a:prstGeom>
          <a:solidFill>
            <a:srgbClr val="150D5F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Réception et traitement des candidatures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48D80C6F-3836-4DEB-8445-BC90C1EE22A6}"/>
              </a:ext>
            </a:extLst>
          </p:cNvPr>
          <p:cNvSpPr/>
          <p:nvPr/>
        </p:nvSpPr>
        <p:spPr>
          <a:xfrm>
            <a:off x="3761910" y="1857115"/>
            <a:ext cx="871510" cy="363779"/>
          </a:xfrm>
          <a:prstGeom prst="roundRect">
            <a:avLst/>
          </a:prstGeom>
          <a:solidFill>
            <a:srgbClr val="206782"/>
          </a:solidFill>
          <a:ln>
            <a:solidFill>
              <a:srgbClr val="2067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Entretiens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BB9D9241-B277-4C88-B6B6-4B3D62B71571}"/>
              </a:ext>
            </a:extLst>
          </p:cNvPr>
          <p:cNvCxnSpPr>
            <a:cxnSpLocks/>
            <a:stCxn id="9" idx="3"/>
            <a:endCxn id="45" idx="1"/>
          </p:cNvCxnSpPr>
          <p:nvPr/>
        </p:nvCxnSpPr>
        <p:spPr>
          <a:xfrm>
            <a:off x="3644555" y="4402054"/>
            <a:ext cx="123621" cy="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8955CE4F-C515-4591-B878-F7F815C306EA}"/>
              </a:ext>
            </a:extLst>
          </p:cNvPr>
          <p:cNvCxnSpPr>
            <a:cxnSpLocks/>
            <a:stCxn id="45" idx="0"/>
            <a:endCxn id="46" idx="2"/>
          </p:cNvCxnSpPr>
          <p:nvPr/>
        </p:nvCxnSpPr>
        <p:spPr>
          <a:xfrm flipH="1" flipV="1">
            <a:off x="4197665" y="2220894"/>
            <a:ext cx="5298" cy="1916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D3DABCC2-ACFD-478F-A2AD-B2A1360F3291}"/>
              </a:ext>
            </a:extLst>
          </p:cNvPr>
          <p:cNvCxnSpPr>
            <a:cxnSpLocks/>
            <a:stCxn id="46" idx="3"/>
            <a:endCxn id="27" idx="1"/>
          </p:cNvCxnSpPr>
          <p:nvPr/>
        </p:nvCxnSpPr>
        <p:spPr>
          <a:xfrm>
            <a:off x="4633420" y="2039004"/>
            <a:ext cx="3080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F0926C15-9756-4A99-ABCD-95F12432B9AE}"/>
              </a:ext>
            </a:extLst>
          </p:cNvPr>
          <p:cNvSpPr/>
          <p:nvPr/>
        </p:nvSpPr>
        <p:spPr>
          <a:xfrm>
            <a:off x="4971745" y="4999864"/>
            <a:ext cx="773332" cy="319346"/>
          </a:xfrm>
          <a:prstGeom prst="roundRect">
            <a:avLst/>
          </a:prstGeom>
          <a:solidFill>
            <a:srgbClr val="206782"/>
          </a:solidFill>
          <a:ln>
            <a:solidFill>
              <a:srgbClr val="2067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Arbitrage définitif 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695CB14-0D3E-4A69-8C48-ABD410DA1EC1}"/>
              </a:ext>
            </a:extLst>
          </p:cNvPr>
          <p:cNvCxnSpPr>
            <a:cxnSpLocks/>
            <a:stCxn id="27" idx="2"/>
            <a:endCxn id="50" idx="0"/>
          </p:cNvCxnSpPr>
          <p:nvPr/>
        </p:nvCxnSpPr>
        <p:spPr>
          <a:xfrm>
            <a:off x="5358411" y="2220895"/>
            <a:ext cx="0" cy="2778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Ellipse 51">
            <a:extLst>
              <a:ext uri="{FF2B5EF4-FFF2-40B4-BE49-F238E27FC236}">
                <a16:creationId xmlns:a16="http://schemas.microsoft.com/office/drawing/2014/main" id="{9A4DD29B-630C-4A6A-869A-87151EE4F307}"/>
              </a:ext>
            </a:extLst>
          </p:cNvPr>
          <p:cNvSpPr/>
          <p:nvPr/>
        </p:nvSpPr>
        <p:spPr>
          <a:xfrm>
            <a:off x="8800420" y="4243074"/>
            <a:ext cx="308084" cy="309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66C805A9-4EEE-4C6F-B3E3-DEED4A71F02A}"/>
              </a:ext>
            </a:extLst>
          </p:cNvPr>
          <p:cNvCxnSpPr>
            <a:cxnSpLocks/>
            <a:stCxn id="39" idx="3"/>
            <a:endCxn id="52" idx="2"/>
          </p:cNvCxnSpPr>
          <p:nvPr/>
        </p:nvCxnSpPr>
        <p:spPr>
          <a:xfrm flipV="1">
            <a:off x="8581071" y="4397860"/>
            <a:ext cx="219349" cy="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2E782A18-E426-457D-AAE3-D5146A403E32}"/>
              </a:ext>
            </a:extLst>
          </p:cNvPr>
          <p:cNvCxnSpPr>
            <a:cxnSpLocks/>
            <a:stCxn id="20" idx="2"/>
            <a:endCxn id="60" idx="0"/>
          </p:cNvCxnSpPr>
          <p:nvPr/>
        </p:nvCxnSpPr>
        <p:spPr>
          <a:xfrm flipH="1">
            <a:off x="1768166" y="2315382"/>
            <a:ext cx="1" cy="74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 : en angle 54">
            <a:extLst>
              <a:ext uri="{FF2B5EF4-FFF2-40B4-BE49-F238E27FC236}">
                <a16:creationId xmlns:a16="http://schemas.microsoft.com/office/drawing/2014/main" id="{B6967DAA-686C-4020-BEE1-D06BA8E6FA27}"/>
              </a:ext>
            </a:extLst>
          </p:cNvPr>
          <p:cNvCxnSpPr>
            <a:cxnSpLocks/>
            <a:stCxn id="50" idx="3"/>
            <a:endCxn id="29" idx="2"/>
          </p:cNvCxnSpPr>
          <p:nvPr/>
        </p:nvCxnSpPr>
        <p:spPr>
          <a:xfrm flipV="1">
            <a:off x="5745077" y="4650974"/>
            <a:ext cx="145576" cy="50856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2FB5EB1-8C24-478A-937E-66C0666FE17E}"/>
              </a:ext>
            </a:extLst>
          </p:cNvPr>
          <p:cNvSpPr/>
          <p:nvPr/>
        </p:nvSpPr>
        <p:spPr>
          <a:xfrm rot="16200000">
            <a:off x="307285" y="2918666"/>
            <a:ext cx="356449" cy="801777"/>
          </a:xfrm>
          <a:prstGeom prst="rect">
            <a:avLst/>
          </a:prstGeom>
          <a:solidFill>
            <a:srgbClr val="45A59D"/>
          </a:solidFill>
          <a:ln>
            <a:solidFill>
              <a:srgbClr val="45A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825" dirty="0">
                <a:latin typeface="Work Sans" panose="00000500000000000000" pitchFamily="2" charset="0"/>
              </a:rPr>
              <a:t>Antenne financière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F91DFC1-024A-4704-B655-969B35AF1CF3}"/>
              </a:ext>
            </a:extLst>
          </p:cNvPr>
          <p:cNvCxnSpPr>
            <a:cxnSpLocks/>
          </p:cNvCxnSpPr>
          <p:nvPr/>
        </p:nvCxnSpPr>
        <p:spPr>
          <a:xfrm>
            <a:off x="674847" y="2826742"/>
            <a:ext cx="83873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9F93D72A-727D-4268-8C68-E2365EBA5FA8}"/>
              </a:ext>
            </a:extLst>
          </p:cNvPr>
          <p:cNvSpPr/>
          <p:nvPr/>
        </p:nvSpPr>
        <p:spPr>
          <a:xfrm>
            <a:off x="6438147" y="4080428"/>
            <a:ext cx="1249933" cy="634865"/>
          </a:xfrm>
          <a:prstGeom prst="roundRect">
            <a:avLst/>
          </a:prstGeom>
          <a:solidFill>
            <a:srgbClr val="150D5F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Récupération du CV et des éléments de rémunération définitifs par le service de gestion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A629C193-5775-49BA-9DD2-3468A1D4A286}"/>
              </a:ext>
            </a:extLst>
          </p:cNvPr>
          <p:cNvCxnSpPr>
            <a:cxnSpLocks/>
            <a:stCxn id="58" idx="3"/>
            <a:endCxn id="39" idx="1"/>
          </p:cNvCxnSpPr>
          <p:nvPr/>
        </p:nvCxnSpPr>
        <p:spPr>
          <a:xfrm>
            <a:off x="7688080" y="4397861"/>
            <a:ext cx="120266" cy="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5BF87192-14E4-4D65-BDB8-AE9A3A222CBD}"/>
              </a:ext>
            </a:extLst>
          </p:cNvPr>
          <p:cNvSpPr/>
          <p:nvPr/>
        </p:nvSpPr>
        <p:spPr>
          <a:xfrm>
            <a:off x="1163108" y="3060662"/>
            <a:ext cx="1210115" cy="499938"/>
          </a:xfrm>
          <a:prstGeom prst="roundRect">
            <a:avLst/>
          </a:prstGeom>
          <a:solidFill>
            <a:srgbClr val="150D5F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88" dirty="0">
                <a:latin typeface="Work Sans" panose="00000500000000000000" pitchFamily="2" charset="0"/>
              </a:rPr>
              <a:t>Contrôle et saisie des éléments financiers de la DAR</a:t>
            </a: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78F0CB7F-BD58-43C3-B306-FD61A8B9769F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1757753" y="3532025"/>
            <a:ext cx="3441" cy="665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748051C4-2E2A-4678-BAD9-F8D685B7E8C2}"/>
              </a:ext>
            </a:extLst>
          </p:cNvPr>
          <p:cNvCxnSpPr>
            <a:cxnSpLocks/>
            <a:stCxn id="29" idx="3"/>
            <a:endCxn id="58" idx="1"/>
          </p:cNvCxnSpPr>
          <p:nvPr/>
        </p:nvCxnSpPr>
        <p:spPr>
          <a:xfrm flipV="1">
            <a:off x="6291202" y="4397861"/>
            <a:ext cx="146945" cy="3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471E3DDF-07F4-4C4E-B775-B3E696313A65}"/>
              </a:ext>
            </a:extLst>
          </p:cNvPr>
          <p:cNvSpPr/>
          <p:nvPr/>
        </p:nvSpPr>
        <p:spPr>
          <a:xfrm>
            <a:off x="980851" y="2880748"/>
            <a:ext cx="308084" cy="309572"/>
          </a:xfrm>
          <a:prstGeom prst="ellipse">
            <a:avLst/>
          </a:prstGeom>
          <a:solidFill>
            <a:srgbClr val="BC81A1"/>
          </a:solidFill>
          <a:ln>
            <a:solidFill>
              <a:srgbClr val="BC8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64" name="Group 415">
            <a:extLst>
              <a:ext uri="{FF2B5EF4-FFF2-40B4-BE49-F238E27FC236}">
                <a16:creationId xmlns:a16="http://schemas.microsoft.com/office/drawing/2014/main" id="{0B67B550-37E9-4C04-ABA5-E4B5D01E5A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8141" y="2937765"/>
            <a:ext cx="214446" cy="201044"/>
            <a:chOff x="2679" y="1077"/>
            <a:chExt cx="240" cy="225"/>
          </a:xfrm>
          <a:solidFill>
            <a:schemeClr val="bg1"/>
          </a:solidFill>
        </p:grpSpPr>
        <p:sp>
          <p:nvSpPr>
            <p:cNvPr id="65" name="Freeform 417">
              <a:extLst>
                <a:ext uri="{FF2B5EF4-FFF2-40B4-BE49-F238E27FC236}">
                  <a16:creationId xmlns:a16="http://schemas.microsoft.com/office/drawing/2014/main" id="{EB3F0956-1EB5-4F43-85BE-4B8E6454A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28"/>
              <a:ext cx="111" cy="14"/>
            </a:xfrm>
            <a:custGeom>
              <a:avLst/>
              <a:gdLst>
                <a:gd name="T0" fmla="*/ 98 w 1561"/>
                <a:gd name="T1" fmla="*/ 0 h 196"/>
                <a:gd name="T2" fmla="*/ 1463 w 1561"/>
                <a:gd name="T3" fmla="*/ 0 h 196"/>
                <a:gd name="T4" fmla="*/ 1486 w 1561"/>
                <a:gd name="T5" fmla="*/ 3 h 196"/>
                <a:gd name="T6" fmla="*/ 1507 w 1561"/>
                <a:gd name="T7" fmla="*/ 11 h 196"/>
                <a:gd name="T8" fmla="*/ 1525 w 1561"/>
                <a:gd name="T9" fmla="*/ 22 h 196"/>
                <a:gd name="T10" fmla="*/ 1540 w 1561"/>
                <a:gd name="T11" fmla="*/ 37 h 196"/>
                <a:gd name="T12" fmla="*/ 1551 w 1561"/>
                <a:gd name="T13" fmla="*/ 55 h 196"/>
                <a:gd name="T14" fmla="*/ 1559 w 1561"/>
                <a:gd name="T15" fmla="*/ 76 h 196"/>
                <a:gd name="T16" fmla="*/ 1561 w 1561"/>
                <a:gd name="T17" fmla="*/ 98 h 196"/>
                <a:gd name="T18" fmla="*/ 1559 w 1561"/>
                <a:gd name="T19" fmla="*/ 121 h 196"/>
                <a:gd name="T20" fmla="*/ 1551 w 1561"/>
                <a:gd name="T21" fmla="*/ 141 h 196"/>
                <a:gd name="T22" fmla="*/ 1540 w 1561"/>
                <a:gd name="T23" fmla="*/ 160 h 196"/>
                <a:gd name="T24" fmla="*/ 1525 w 1561"/>
                <a:gd name="T25" fmla="*/ 175 h 196"/>
                <a:gd name="T26" fmla="*/ 1507 w 1561"/>
                <a:gd name="T27" fmla="*/ 186 h 196"/>
                <a:gd name="T28" fmla="*/ 1486 w 1561"/>
                <a:gd name="T29" fmla="*/ 193 h 196"/>
                <a:gd name="T30" fmla="*/ 1463 w 1561"/>
                <a:gd name="T31" fmla="*/ 196 h 196"/>
                <a:gd name="T32" fmla="*/ 98 w 1561"/>
                <a:gd name="T33" fmla="*/ 196 h 196"/>
                <a:gd name="T34" fmla="*/ 76 w 1561"/>
                <a:gd name="T35" fmla="*/ 193 h 196"/>
                <a:gd name="T36" fmla="*/ 55 w 1561"/>
                <a:gd name="T37" fmla="*/ 186 h 196"/>
                <a:gd name="T38" fmla="*/ 37 w 1561"/>
                <a:gd name="T39" fmla="*/ 175 h 196"/>
                <a:gd name="T40" fmla="*/ 22 w 1561"/>
                <a:gd name="T41" fmla="*/ 160 h 196"/>
                <a:gd name="T42" fmla="*/ 10 w 1561"/>
                <a:gd name="T43" fmla="*/ 141 h 196"/>
                <a:gd name="T44" fmla="*/ 2 w 1561"/>
                <a:gd name="T45" fmla="*/ 121 h 196"/>
                <a:gd name="T46" fmla="*/ 0 w 1561"/>
                <a:gd name="T47" fmla="*/ 98 h 196"/>
                <a:gd name="T48" fmla="*/ 2 w 1561"/>
                <a:gd name="T49" fmla="*/ 76 h 196"/>
                <a:gd name="T50" fmla="*/ 10 w 1561"/>
                <a:gd name="T51" fmla="*/ 55 h 196"/>
                <a:gd name="T52" fmla="*/ 22 w 1561"/>
                <a:gd name="T53" fmla="*/ 37 h 196"/>
                <a:gd name="T54" fmla="*/ 37 w 1561"/>
                <a:gd name="T55" fmla="*/ 22 h 196"/>
                <a:gd name="T56" fmla="*/ 55 w 1561"/>
                <a:gd name="T57" fmla="*/ 11 h 196"/>
                <a:gd name="T58" fmla="*/ 76 w 1561"/>
                <a:gd name="T59" fmla="*/ 3 h 196"/>
                <a:gd name="T60" fmla="*/ 98 w 1561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6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5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66" name="Freeform 418">
              <a:extLst>
                <a:ext uri="{FF2B5EF4-FFF2-40B4-BE49-F238E27FC236}">
                  <a16:creationId xmlns:a16="http://schemas.microsoft.com/office/drawing/2014/main" id="{5409B9E6-7692-455F-A042-D84C8CF78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52"/>
              <a:ext cx="111" cy="14"/>
            </a:xfrm>
            <a:custGeom>
              <a:avLst/>
              <a:gdLst>
                <a:gd name="T0" fmla="*/ 98 w 1561"/>
                <a:gd name="T1" fmla="*/ 0 h 197"/>
                <a:gd name="T2" fmla="*/ 1463 w 1561"/>
                <a:gd name="T3" fmla="*/ 0 h 197"/>
                <a:gd name="T4" fmla="*/ 1486 w 1561"/>
                <a:gd name="T5" fmla="*/ 3 h 197"/>
                <a:gd name="T6" fmla="*/ 1507 w 1561"/>
                <a:gd name="T7" fmla="*/ 11 h 197"/>
                <a:gd name="T8" fmla="*/ 1525 w 1561"/>
                <a:gd name="T9" fmla="*/ 22 h 197"/>
                <a:gd name="T10" fmla="*/ 1540 w 1561"/>
                <a:gd name="T11" fmla="*/ 37 h 197"/>
                <a:gd name="T12" fmla="*/ 1551 w 1561"/>
                <a:gd name="T13" fmla="*/ 56 h 197"/>
                <a:gd name="T14" fmla="*/ 1559 w 1561"/>
                <a:gd name="T15" fmla="*/ 76 h 197"/>
                <a:gd name="T16" fmla="*/ 1561 w 1561"/>
                <a:gd name="T17" fmla="*/ 98 h 197"/>
                <a:gd name="T18" fmla="*/ 1559 w 1561"/>
                <a:gd name="T19" fmla="*/ 121 h 197"/>
                <a:gd name="T20" fmla="*/ 1551 w 1561"/>
                <a:gd name="T21" fmla="*/ 141 h 197"/>
                <a:gd name="T22" fmla="*/ 1540 w 1561"/>
                <a:gd name="T23" fmla="*/ 160 h 197"/>
                <a:gd name="T24" fmla="*/ 1525 w 1561"/>
                <a:gd name="T25" fmla="*/ 175 h 197"/>
                <a:gd name="T26" fmla="*/ 1507 w 1561"/>
                <a:gd name="T27" fmla="*/ 186 h 197"/>
                <a:gd name="T28" fmla="*/ 1486 w 1561"/>
                <a:gd name="T29" fmla="*/ 193 h 197"/>
                <a:gd name="T30" fmla="*/ 1463 w 1561"/>
                <a:gd name="T31" fmla="*/ 197 h 197"/>
                <a:gd name="T32" fmla="*/ 98 w 1561"/>
                <a:gd name="T33" fmla="*/ 197 h 197"/>
                <a:gd name="T34" fmla="*/ 76 w 1561"/>
                <a:gd name="T35" fmla="*/ 193 h 197"/>
                <a:gd name="T36" fmla="*/ 55 w 1561"/>
                <a:gd name="T37" fmla="*/ 186 h 197"/>
                <a:gd name="T38" fmla="*/ 37 w 1561"/>
                <a:gd name="T39" fmla="*/ 175 h 197"/>
                <a:gd name="T40" fmla="*/ 22 w 1561"/>
                <a:gd name="T41" fmla="*/ 160 h 197"/>
                <a:gd name="T42" fmla="*/ 10 w 1561"/>
                <a:gd name="T43" fmla="*/ 141 h 197"/>
                <a:gd name="T44" fmla="*/ 2 w 1561"/>
                <a:gd name="T45" fmla="*/ 121 h 197"/>
                <a:gd name="T46" fmla="*/ 0 w 1561"/>
                <a:gd name="T47" fmla="*/ 98 h 197"/>
                <a:gd name="T48" fmla="*/ 2 w 1561"/>
                <a:gd name="T49" fmla="*/ 76 h 197"/>
                <a:gd name="T50" fmla="*/ 10 w 1561"/>
                <a:gd name="T51" fmla="*/ 56 h 197"/>
                <a:gd name="T52" fmla="*/ 22 w 1561"/>
                <a:gd name="T53" fmla="*/ 37 h 197"/>
                <a:gd name="T54" fmla="*/ 37 w 1561"/>
                <a:gd name="T55" fmla="*/ 22 h 197"/>
                <a:gd name="T56" fmla="*/ 55 w 1561"/>
                <a:gd name="T57" fmla="*/ 11 h 197"/>
                <a:gd name="T58" fmla="*/ 76 w 1561"/>
                <a:gd name="T59" fmla="*/ 3 h 197"/>
                <a:gd name="T60" fmla="*/ 98 w 1561"/>
                <a:gd name="T6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7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6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7"/>
                  </a:lnTo>
                  <a:lnTo>
                    <a:pt x="98" y="197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67" name="Freeform 419">
              <a:extLst>
                <a:ext uri="{FF2B5EF4-FFF2-40B4-BE49-F238E27FC236}">
                  <a16:creationId xmlns:a16="http://schemas.microsoft.com/office/drawing/2014/main" id="{AE6FF766-E18A-4361-BEF4-773CBE3CD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248"/>
              <a:ext cx="65" cy="14"/>
            </a:xfrm>
            <a:custGeom>
              <a:avLst/>
              <a:gdLst>
                <a:gd name="T0" fmla="*/ 98 w 918"/>
                <a:gd name="T1" fmla="*/ 0 h 196"/>
                <a:gd name="T2" fmla="*/ 820 w 918"/>
                <a:gd name="T3" fmla="*/ 0 h 196"/>
                <a:gd name="T4" fmla="*/ 843 w 918"/>
                <a:gd name="T5" fmla="*/ 3 h 196"/>
                <a:gd name="T6" fmla="*/ 863 w 918"/>
                <a:gd name="T7" fmla="*/ 10 h 196"/>
                <a:gd name="T8" fmla="*/ 881 w 918"/>
                <a:gd name="T9" fmla="*/ 21 h 196"/>
                <a:gd name="T10" fmla="*/ 897 w 918"/>
                <a:gd name="T11" fmla="*/ 37 h 196"/>
                <a:gd name="T12" fmla="*/ 908 w 918"/>
                <a:gd name="T13" fmla="*/ 55 h 196"/>
                <a:gd name="T14" fmla="*/ 916 w 918"/>
                <a:gd name="T15" fmla="*/ 75 h 196"/>
                <a:gd name="T16" fmla="*/ 918 w 918"/>
                <a:gd name="T17" fmla="*/ 98 h 196"/>
                <a:gd name="T18" fmla="*/ 916 w 918"/>
                <a:gd name="T19" fmla="*/ 120 h 196"/>
                <a:gd name="T20" fmla="*/ 908 w 918"/>
                <a:gd name="T21" fmla="*/ 141 h 196"/>
                <a:gd name="T22" fmla="*/ 897 w 918"/>
                <a:gd name="T23" fmla="*/ 159 h 196"/>
                <a:gd name="T24" fmla="*/ 881 w 918"/>
                <a:gd name="T25" fmla="*/ 174 h 196"/>
                <a:gd name="T26" fmla="*/ 863 w 918"/>
                <a:gd name="T27" fmla="*/ 186 h 196"/>
                <a:gd name="T28" fmla="*/ 843 w 918"/>
                <a:gd name="T29" fmla="*/ 193 h 196"/>
                <a:gd name="T30" fmla="*/ 820 w 918"/>
                <a:gd name="T31" fmla="*/ 196 h 196"/>
                <a:gd name="T32" fmla="*/ 98 w 918"/>
                <a:gd name="T33" fmla="*/ 196 h 196"/>
                <a:gd name="T34" fmla="*/ 76 w 918"/>
                <a:gd name="T35" fmla="*/ 193 h 196"/>
                <a:gd name="T36" fmla="*/ 55 w 918"/>
                <a:gd name="T37" fmla="*/ 186 h 196"/>
                <a:gd name="T38" fmla="*/ 37 w 918"/>
                <a:gd name="T39" fmla="*/ 174 h 196"/>
                <a:gd name="T40" fmla="*/ 22 w 918"/>
                <a:gd name="T41" fmla="*/ 159 h 196"/>
                <a:gd name="T42" fmla="*/ 10 w 918"/>
                <a:gd name="T43" fmla="*/ 141 h 196"/>
                <a:gd name="T44" fmla="*/ 2 w 918"/>
                <a:gd name="T45" fmla="*/ 120 h 196"/>
                <a:gd name="T46" fmla="*/ 0 w 918"/>
                <a:gd name="T47" fmla="*/ 98 h 196"/>
                <a:gd name="T48" fmla="*/ 2 w 918"/>
                <a:gd name="T49" fmla="*/ 75 h 196"/>
                <a:gd name="T50" fmla="*/ 10 w 918"/>
                <a:gd name="T51" fmla="*/ 55 h 196"/>
                <a:gd name="T52" fmla="*/ 22 w 918"/>
                <a:gd name="T53" fmla="*/ 37 h 196"/>
                <a:gd name="T54" fmla="*/ 37 w 918"/>
                <a:gd name="T55" fmla="*/ 21 h 196"/>
                <a:gd name="T56" fmla="*/ 55 w 918"/>
                <a:gd name="T57" fmla="*/ 10 h 196"/>
                <a:gd name="T58" fmla="*/ 76 w 918"/>
                <a:gd name="T59" fmla="*/ 3 h 196"/>
                <a:gd name="T60" fmla="*/ 98 w 918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" h="196">
                  <a:moveTo>
                    <a:pt x="98" y="0"/>
                  </a:moveTo>
                  <a:lnTo>
                    <a:pt x="820" y="0"/>
                  </a:lnTo>
                  <a:lnTo>
                    <a:pt x="843" y="3"/>
                  </a:lnTo>
                  <a:lnTo>
                    <a:pt x="863" y="10"/>
                  </a:lnTo>
                  <a:lnTo>
                    <a:pt x="881" y="21"/>
                  </a:lnTo>
                  <a:lnTo>
                    <a:pt x="897" y="37"/>
                  </a:lnTo>
                  <a:lnTo>
                    <a:pt x="908" y="55"/>
                  </a:lnTo>
                  <a:lnTo>
                    <a:pt x="916" y="75"/>
                  </a:lnTo>
                  <a:lnTo>
                    <a:pt x="918" y="98"/>
                  </a:lnTo>
                  <a:lnTo>
                    <a:pt x="916" y="120"/>
                  </a:lnTo>
                  <a:lnTo>
                    <a:pt x="908" y="141"/>
                  </a:lnTo>
                  <a:lnTo>
                    <a:pt x="897" y="159"/>
                  </a:lnTo>
                  <a:lnTo>
                    <a:pt x="881" y="174"/>
                  </a:lnTo>
                  <a:lnTo>
                    <a:pt x="863" y="186"/>
                  </a:lnTo>
                  <a:lnTo>
                    <a:pt x="843" y="193"/>
                  </a:lnTo>
                  <a:lnTo>
                    <a:pt x="820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4"/>
                  </a:lnTo>
                  <a:lnTo>
                    <a:pt x="22" y="159"/>
                  </a:lnTo>
                  <a:lnTo>
                    <a:pt x="10" y="141"/>
                  </a:lnTo>
                  <a:lnTo>
                    <a:pt x="2" y="120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68" name="Freeform 420">
              <a:extLst>
                <a:ext uri="{FF2B5EF4-FFF2-40B4-BE49-F238E27FC236}">
                  <a16:creationId xmlns:a16="http://schemas.microsoft.com/office/drawing/2014/main" id="{07B10378-2546-4534-BD78-3BBBE13A1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9" y="1077"/>
              <a:ext cx="240" cy="225"/>
            </a:xfrm>
            <a:custGeom>
              <a:avLst/>
              <a:gdLst>
                <a:gd name="T0" fmla="*/ 1884 w 3359"/>
                <a:gd name="T1" fmla="*/ 2236 h 3145"/>
                <a:gd name="T2" fmla="*/ 2866 w 3359"/>
                <a:gd name="T3" fmla="*/ 466 h 3145"/>
                <a:gd name="T4" fmla="*/ 2192 w 3359"/>
                <a:gd name="T5" fmla="*/ 2948 h 3145"/>
                <a:gd name="T6" fmla="*/ 2185 w 3359"/>
                <a:gd name="T7" fmla="*/ 2242 h 3145"/>
                <a:gd name="T8" fmla="*/ 1754 w 3359"/>
                <a:gd name="T9" fmla="*/ 2585 h 3145"/>
                <a:gd name="T10" fmla="*/ 1698 w 3359"/>
                <a:gd name="T11" fmla="*/ 2582 h 3145"/>
                <a:gd name="T12" fmla="*/ 1652 w 3359"/>
                <a:gd name="T13" fmla="*/ 2546 h 3145"/>
                <a:gd name="T14" fmla="*/ 1635 w 3359"/>
                <a:gd name="T15" fmla="*/ 2490 h 3145"/>
                <a:gd name="T16" fmla="*/ 557 w 3359"/>
                <a:gd name="T17" fmla="*/ 2252 h 3145"/>
                <a:gd name="T18" fmla="*/ 496 w 3359"/>
                <a:gd name="T19" fmla="*/ 2230 h 3145"/>
                <a:gd name="T20" fmla="*/ 461 w 3359"/>
                <a:gd name="T21" fmla="*/ 2176 h 3145"/>
                <a:gd name="T22" fmla="*/ 469 w 3359"/>
                <a:gd name="T23" fmla="*/ 2111 h 3145"/>
                <a:gd name="T24" fmla="*/ 514 w 3359"/>
                <a:gd name="T25" fmla="*/ 2066 h 3145"/>
                <a:gd name="T26" fmla="*/ 1722 w 3359"/>
                <a:gd name="T27" fmla="*/ 2056 h 3145"/>
                <a:gd name="T28" fmla="*/ 1750 w 3359"/>
                <a:gd name="T29" fmla="*/ 1943 h 3145"/>
                <a:gd name="T30" fmla="*/ 535 w 3359"/>
                <a:gd name="T31" fmla="*/ 1913 h 3145"/>
                <a:gd name="T32" fmla="*/ 481 w 3359"/>
                <a:gd name="T33" fmla="*/ 1879 h 3145"/>
                <a:gd name="T34" fmla="*/ 459 w 3359"/>
                <a:gd name="T35" fmla="*/ 1818 h 3145"/>
                <a:gd name="T36" fmla="*/ 481 w 3359"/>
                <a:gd name="T37" fmla="*/ 1756 h 3145"/>
                <a:gd name="T38" fmla="*/ 535 w 3359"/>
                <a:gd name="T39" fmla="*/ 1723 h 3145"/>
                <a:gd name="T40" fmla="*/ 1980 w 3359"/>
                <a:gd name="T41" fmla="*/ 1560 h 3145"/>
                <a:gd name="T42" fmla="*/ 1922 w 3359"/>
                <a:gd name="T43" fmla="*/ 1580 h 3145"/>
                <a:gd name="T44" fmla="*/ 514 w 3359"/>
                <a:gd name="T45" fmla="*/ 1569 h 3145"/>
                <a:gd name="T46" fmla="*/ 469 w 3359"/>
                <a:gd name="T47" fmla="*/ 1524 h 3145"/>
                <a:gd name="T48" fmla="*/ 461 w 3359"/>
                <a:gd name="T49" fmla="*/ 1459 h 3145"/>
                <a:gd name="T50" fmla="*/ 496 w 3359"/>
                <a:gd name="T51" fmla="*/ 1405 h 3145"/>
                <a:gd name="T52" fmla="*/ 557 w 3359"/>
                <a:gd name="T53" fmla="*/ 1384 h 3145"/>
                <a:gd name="T54" fmla="*/ 1966 w 3359"/>
                <a:gd name="T55" fmla="*/ 1394 h 3145"/>
                <a:gd name="T56" fmla="*/ 2010 w 3359"/>
                <a:gd name="T57" fmla="*/ 1439 h 3145"/>
                <a:gd name="T58" fmla="*/ 2020 w 3359"/>
                <a:gd name="T59" fmla="*/ 1489 h 3145"/>
                <a:gd name="T60" fmla="*/ 2192 w 3359"/>
                <a:gd name="T61" fmla="*/ 389 h 3145"/>
                <a:gd name="T62" fmla="*/ 2967 w 3359"/>
                <a:gd name="T63" fmla="*/ 299 h 3145"/>
                <a:gd name="T64" fmla="*/ 3007 w 3359"/>
                <a:gd name="T65" fmla="*/ 232 h 3145"/>
                <a:gd name="T66" fmla="*/ 3006 w 3359"/>
                <a:gd name="T67" fmla="*/ 5 h 3145"/>
                <a:gd name="T68" fmla="*/ 3329 w 3359"/>
                <a:gd name="T69" fmla="*/ 201 h 3145"/>
                <a:gd name="T70" fmla="*/ 3358 w 3359"/>
                <a:gd name="T71" fmla="*/ 257 h 3145"/>
                <a:gd name="T72" fmla="*/ 3344 w 3359"/>
                <a:gd name="T73" fmla="*/ 321 h 3145"/>
                <a:gd name="T74" fmla="*/ 2385 w 3359"/>
                <a:gd name="T75" fmla="*/ 3069 h 3145"/>
                <a:gd name="T76" fmla="*/ 2352 w 3359"/>
                <a:gd name="T77" fmla="*/ 3123 h 3145"/>
                <a:gd name="T78" fmla="*/ 2290 w 3359"/>
                <a:gd name="T79" fmla="*/ 3145 h 3145"/>
                <a:gd name="T80" fmla="*/ 55 w 3359"/>
                <a:gd name="T81" fmla="*/ 3134 h 3145"/>
                <a:gd name="T82" fmla="*/ 10 w 3359"/>
                <a:gd name="T83" fmla="*/ 3089 h 3145"/>
                <a:gd name="T84" fmla="*/ 0 w 3359"/>
                <a:gd name="T85" fmla="*/ 290 h 3145"/>
                <a:gd name="T86" fmla="*/ 21 w 3359"/>
                <a:gd name="T87" fmla="*/ 229 h 3145"/>
                <a:gd name="T88" fmla="*/ 76 w 3359"/>
                <a:gd name="T89" fmla="*/ 195 h 3145"/>
                <a:gd name="T90" fmla="*/ 2313 w 3359"/>
                <a:gd name="T91" fmla="*/ 195 h 3145"/>
                <a:gd name="T92" fmla="*/ 2367 w 3359"/>
                <a:gd name="T93" fmla="*/ 229 h 3145"/>
                <a:gd name="T94" fmla="*/ 2388 w 3359"/>
                <a:gd name="T95" fmla="*/ 290 h 3145"/>
                <a:gd name="T96" fmla="*/ 2901 w 3359"/>
                <a:gd name="T97" fmla="*/ 32 h 3145"/>
                <a:gd name="T98" fmla="*/ 2950 w 3359"/>
                <a:gd name="T99" fmla="*/ 3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9" h="3145">
                  <a:moveTo>
                    <a:pt x="2866" y="466"/>
                  </a:moveTo>
                  <a:lnTo>
                    <a:pt x="1927" y="2030"/>
                  </a:lnTo>
                  <a:lnTo>
                    <a:pt x="1884" y="2236"/>
                  </a:lnTo>
                  <a:lnTo>
                    <a:pt x="2047" y="2102"/>
                  </a:lnTo>
                  <a:lnTo>
                    <a:pt x="2987" y="538"/>
                  </a:lnTo>
                  <a:lnTo>
                    <a:pt x="2866" y="466"/>
                  </a:lnTo>
                  <a:close/>
                  <a:moveTo>
                    <a:pt x="195" y="389"/>
                  </a:moveTo>
                  <a:lnTo>
                    <a:pt x="195" y="2948"/>
                  </a:lnTo>
                  <a:lnTo>
                    <a:pt x="2192" y="2948"/>
                  </a:lnTo>
                  <a:lnTo>
                    <a:pt x="2192" y="2234"/>
                  </a:lnTo>
                  <a:lnTo>
                    <a:pt x="2189" y="2239"/>
                  </a:lnTo>
                  <a:lnTo>
                    <a:pt x="2185" y="2242"/>
                  </a:lnTo>
                  <a:lnTo>
                    <a:pt x="1795" y="2565"/>
                  </a:lnTo>
                  <a:lnTo>
                    <a:pt x="1776" y="2578"/>
                  </a:lnTo>
                  <a:lnTo>
                    <a:pt x="1754" y="2585"/>
                  </a:lnTo>
                  <a:lnTo>
                    <a:pt x="1732" y="2588"/>
                  </a:lnTo>
                  <a:lnTo>
                    <a:pt x="1715" y="2586"/>
                  </a:lnTo>
                  <a:lnTo>
                    <a:pt x="1698" y="2582"/>
                  </a:lnTo>
                  <a:lnTo>
                    <a:pt x="1682" y="2574"/>
                  </a:lnTo>
                  <a:lnTo>
                    <a:pt x="1666" y="2561"/>
                  </a:lnTo>
                  <a:lnTo>
                    <a:pt x="1652" y="2546"/>
                  </a:lnTo>
                  <a:lnTo>
                    <a:pt x="1643" y="2529"/>
                  </a:lnTo>
                  <a:lnTo>
                    <a:pt x="1637" y="2510"/>
                  </a:lnTo>
                  <a:lnTo>
                    <a:pt x="1635" y="2490"/>
                  </a:lnTo>
                  <a:lnTo>
                    <a:pt x="1637" y="2470"/>
                  </a:lnTo>
                  <a:lnTo>
                    <a:pt x="1682" y="2252"/>
                  </a:lnTo>
                  <a:lnTo>
                    <a:pt x="557" y="2252"/>
                  </a:lnTo>
                  <a:lnTo>
                    <a:pt x="535" y="2249"/>
                  </a:lnTo>
                  <a:lnTo>
                    <a:pt x="514" y="2242"/>
                  </a:lnTo>
                  <a:lnTo>
                    <a:pt x="496" y="2230"/>
                  </a:lnTo>
                  <a:lnTo>
                    <a:pt x="481" y="2215"/>
                  </a:lnTo>
                  <a:lnTo>
                    <a:pt x="469" y="2197"/>
                  </a:lnTo>
                  <a:lnTo>
                    <a:pt x="461" y="2176"/>
                  </a:lnTo>
                  <a:lnTo>
                    <a:pt x="459" y="2154"/>
                  </a:lnTo>
                  <a:lnTo>
                    <a:pt x="461" y="2131"/>
                  </a:lnTo>
                  <a:lnTo>
                    <a:pt x="469" y="2111"/>
                  </a:lnTo>
                  <a:lnTo>
                    <a:pt x="481" y="2092"/>
                  </a:lnTo>
                  <a:lnTo>
                    <a:pt x="496" y="2077"/>
                  </a:lnTo>
                  <a:lnTo>
                    <a:pt x="514" y="2066"/>
                  </a:lnTo>
                  <a:lnTo>
                    <a:pt x="535" y="2059"/>
                  </a:lnTo>
                  <a:lnTo>
                    <a:pt x="557" y="2056"/>
                  </a:lnTo>
                  <a:lnTo>
                    <a:pt x="1722" y="2056"/>
                  </a:lnTo>
                  <a:lnTo>
                    <a:pt x="1738" y="1974"/>
                  </a:lnTo>
                  <a:lnTo>
                    <a:pt x="1743" y="1959"/>
                  </a:lnTo>
                  <a:lnTo>
                    <a:pt x="1750" y="1943"/>
                  </a:lnTo>
                  <a:lnTo>
                    <a:pt x="1768" y="1916"/>
                  </a:lnTo>
                  <a:lnTo>
                    <a:pt x="557" y="1916"/>
                  </a:lnTo>
                  <a:lnTo>
                    <a:pt x="535" y="1913"/>
                  </a:lnTo>
                  <a:lnTo>
                    <a:pt x="514" y="1906"/>
                  </a:lnTo>
                  <a:lnTo>
                    <a:pt x="496" y="1894"/>
                  </a:lnTo>
                  <a:lnTo>
                    <a:pt x="481" y="1879"/>
                  </a:lnTo>
                  <a:lnTo>
                    <a:pt x="469" y="1861"/>
                  </a:lnTo>
                  <a:lnTo>
                    <a:pt x="461" y="1840"/>
                  </a:lnTo>
                  <a:lnTo>
                    <a:pt x="459" y="1818"/>
                  </a:lnTo>
                  <a:lnTo>
                    <a:pt x="461" y="1795"/>
                  </a:lnTo>
                  <a:lnTo>
                    <a:pt x="469" y="1775"/>
                  </a:lnTo>
                  <a:lnTo>
                    <a:pt x="481" y="1756"/>
                  </a:lnTo>
                  <a:lnTo>
                    <a:pt x="496" y="1741"/>
                  </a:lnTo>
                  <a:lnTo>
                    <a:pt x="514" y="1730"/>
                  </a:lnTo>
                  <a:lnTo>
                    <a:pt x="535" y="1723"/>
                  </a:lnTo>
                  <a:lnTo>
                    <a:pt x="557" y="1720"/>
                  </a:lnTo>
                  <a:lnTo>
                    <a:pt x="1884" y="1720"/>
                  </a:lnTo>
                  <a:lnTo>
                    <a:pt x="1980" y="1560"/>
                  </a:lnTo>
                  <a:lnTo>
                    <a:pt x="1963" y="1570"/>
                  </a:lnTo>
                  <a:lnTo>
                    <a:pt x="1944" y="1578"/>
                  </a:lnTo>
                  <a:lnTo>
                    <a:pt x="1922" y="1580"/>
                  </a:lnTo>
                  <a:lnTo>
                    <a:pt x="557" y="1580"/>
                  </a:lnTo>
                  <a:lnTo>
                    <a:pt x="535" y="1577"/>
                  </a:lnTo>
                  <a:lnTo>
                    <a:pt x="514" y="1569"/>
                  </a:lnTo>
                  <a:lnTo>
                    <a:pt x="496" y="1558"/>
                  </a:lnTo>
                  <a:lnTo>
                    <a:pt x="481" y="1543"/>
                  </a:lnTo>
                  <a:lnTo>
                    <a:pt x="469" y="1524"/>
                  </a:lnTo>
                  <a:lnTo>
                    <a:pt x="461" y="1504"/>
                  </a:lnTo>
                  <a:lnTo>
                    <a:pt x="459" y="1482"/>
                  </a:lnTo>
                  <a:lnTo>
                    <a:pt x="461" y="1459"/>
                  </a:lnTo>
                  <a:lnTo>
                    <a:pt x="469" y="1439"/>
                  </a:lnTo>
                  <a:lnTo>
                    <a:pt x="481" y="1420"/>
                  </a:lnTo>
                  <a:lnTo>
                    <a:pt x="496" y="1405"/>
                  </a:lnTo>
                  <a:lnTo>
                    <a:pt x="514" y="1394"/>
                  </a:lnTo>
                  <a:lnTo>
                    <a:pt x="535" y="1387"/>
                  </a:lnTo>
                  <a:lnTo>
                    <a:pt x="557" y="1384"/>
                  </a:lnTo>
                  <a:lnTo>
                    <a:pt x="1922" y="1384"/>
                  </a:lnTo>
                  <a:lnTo>
                    <a:pt x="1945" y="1387"/>
                  </a:lnTo>
                  <a:lnTo>
                    <a:pt x="1966" y="1394"/>
                  </a:lnTo>
                  <a:lnTo>
                    <a:pt x="1984" y="1405"/>
                  </a:lnTo>
                  <a:lnTo>
                    <a:pt x="1999" y="1420"/>
                  </a:lnTo>
                  <a:lnTo>
                    <a:pt x="2010" y="1439"/>
                  </a:lnTo>
                  <a:lnTo>
                    <a:pt x="2018" y="1459"/>
                  </a:lnTo>
                  <a:lnTo>
                    <a:pt x="2020" y="1482"/>
                  </a:lnTo>
                  <a:lnTo>
                    <a:pt x="2020" y="1489"/>
                  </a:lnTo>
                  <a:lnTo>
                    <a:pt x="2019" y="1496"/>
                  </a:lnTo>
                  <a:lnTo>
                    <a:pt x="2192" y="1208"/>
                  </a:lnTo>
                  <a:lnTo>
                    <a:pt x="2192" y="389"/>
                  </a:lnTo>
                  <a:lnTo>
                    <a:pt x="195" y="389"/>
                  </a:lnTo>
                  <a:close/>
                  <a:moveTo>
                    <a:pt x="3007" y="232"/>
                  </a:moveTo>
                  <a:lnTo>
                    <a:pt x="2967" y="299"/>
                  </a:lnTo>
                  <a:lnTo>
                    <a:pt x="3087" y="370"/>
                  </a:lnTo>
                  <a:lnTo>
                    <a:pt x="3127" y="304"/>
                  </a:lnTo>
                  <a:lnTo>
                    <a:pt x="3007" y="232"/>
                  </a:lnTo>
                  <a:close/>
                  <a:moveTo>
                    <a:pt x="2968" y="0"/>
                  </a:moveTo>
                  <a:lnTo>
                    <a:pt x="2988" y="1"/>
                  </a:lnTo>
                  <a:lnTo>
                    <a:pt x="3006" y="5"/>
                  </a:lnTo>
                  <a:lnTo>
                    <a:pt x="3023" y="14"/>
                  </a:lnTo>
                  <a:lnTo>
                    <a:pt x="3312" y="186"/>
                  </a:lnTo>
                  <a:lnTo>
                    <a:pt x="3329" y="201"/>
                  </a:lnTo>
                  <a:lnTo>
                    <a:pt x="3343" y="217"/>
                  </a:lnTo>
                  <a:lnTo>
                    <a:pt x="3353" y="236"/>
                  </a:lnTo>
                  <a:lnTo>
                    <a:pt x="3358" y="257"/>
                  </a:lnTo>
                  <a:lnTo>
                    <a:pt x="3359" y="279"/>
                  </a:lnTo>
                  <a:lnTo>
                    <a:pt x="3355" y="300"/>
                  </a:lnTo>
                  <a:lnTo>
                    <a:pt x="3344" y="321"/>
                  </a:lnTo>
                  <a:lnTo>
                    <a:pt x="2388" y="1914"/>
                  </a:lnTo>
                  <a:lnTo>
                    <a:pt x="2388" y="3047"/>
                  </a:lnTo>
                  <a:lnTo>
                    <a:pt x="2385" y="3069"/>
                  </a:lnTo>
                  <a:lnTo>
                    <a:pt x="2378" y="3089"/>
                  </a:lnTo>
                  <a:lnTo>
                    <a:pt x="2367" y="3108"/>
                  </a:lnTo>
                  <a:lnTo>
                    <a:pt x="2352" y="3123"/>
                  </a:lnTo>
                  <a:lnTo>
                    <a:pt x="2333" y="3134"/>
                  </a:lnTo>
                  <a:lnTo>
                    <a:pt x="2313" y="3142"/>
                  </a:lnTo>
                  <a:lnTo>
                    <a:pt x="2290" y="3145"/>
                  </a:lnTo>
                  <a:lnTo>
                    <a:pt x="98" y="3145"/>
                  </a:lnTo>
                  <a:lnTo>
                    <a:pt x="76" y="3142"/>
                  </a:lnTo>
                  <a:lnTo>
                    <a:pt x="55" y="3134"/>
                  </a:lnTo>
                  <a:lnTo>
                    <a:pt x="37" y="3123"/>
                  </a:lnTo>
                  <a:lnTo>
                    <a:pt x="21" y="3108"/>
                  </a:lnTo>
                  <a:lnTo>
                    <a:pt x="10" y="3089"/>
                  </a:lnTo>
                  <a:lnTo>
                    <a:pt x="3" y="3069"/>
                  </a:lnTo>
                  <a:lnTo>
                    <a:pt x="0" y="3047"/>
                  </a:lnTo>
                  <a:lnTo>
                    <a:pt x="0" y="290"/>
                  </a:lnTo>
                  <a:lnTo>
                    <a:pt x="3" y="268"/>
                  </a:lnTo>
                  <a:lnTo>
                    <a:pt x="10" y="248"/>
                  </a:lnTo>
                  <a:lnTo>
                    <a:pt x="21" y="229"/>
                  </a:lnTo>
                  <a:lnTo>
                    <a:pt x="37" y="214"/>
                  </a:lnTo>
                  <a:lnTo>
                    <a:pt x="55" y="203"/>
                  </a:lnTo>
                  <a:lnTo>
                    <a:pt x="76" y="195"/>
                  </a:lnTo>
                  <a:lnTo>
                    <a:pt x="98" y="192"/>
                  </a:lnTo>
                  <a:lnTo>
                    <a:pt x="2290" y="192"/>
                  </a:lnTo>
                  <a:lnTo>
                    <a:pt x="2313" y="195"/>
                  </a:lnTo>
                  <a:lnTo>
                    <a:pt x="2333" y="203"/>
                  </a:lnTo>
                  <a:lnTo>
                    <a:pt x="2352" y="214"/>
                  </a:lnTo>
                  <a:lnTo>
                    <a:pt x="2367" y="229"/>
                  </a:lnTo>
                  <a:lnTo>
                    <a:pt x="2378" y="248"/>
                  </a:lnTo>
                  <a:lnTo>
                    <a:pt x="2385" y="268"/>
                  </a:lnTo>
                  <a:lnTo>
                    <a:pt x="2388" y="290"/>
                  </a:lnTo>
                  <a:lnTo>
                    <a:pt x="2388" y="882"/>
                  </a:lnTo>
                  <a:lnTo>
                    <a:pt x="2889" y="47"/>
                  </a:lnTo>
                  <a:lnTo>
                    <a:pt x="2901" y="32"/>
                  </a:lnTo>
                  <a:lnTo>
                    <a:pt x="2915" y="20"/>
                  </a:lnTo>
                  <a:lnTo>
                    <a:pt x="2931" y="10"/>
                  </a:lnTo>
                  <a:lnTo>
                    <a:pt x="2950" y="3"/>
                  </a:lnTo>
                  <a:lnTo>
                    <a:pt x="29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69" name="ZoneTexte 68">
            <a:extLst>
              <a:ext uri="{FF2B5EF4-FFF2-40B4-BE49-F238E27FC236}">
                <a16:creationId xmlns:a16="http://schemas.microsoft.com/office/drawing/2014/main" id="{2DF42C6B-A602-41C0-9DF6-3CB584023CED}"/>
              </a:ext>
            </a:extLst>
          </p:cNvPr>
          <p:cNvSpPr txBox="1"/>
          <p:nvPr/>
        </p:nvSpPr>
        <p:spPr>
          <a:xfrm>
            <a:off x="-136518" y="3573378"/>
            <a:ext cx="18241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50" i="1" dirty="0">
                <a:solidFill>
                  <a:schemeClr val="tx2"/>
                </a:solidFill>
                <a:latin typeface="Work Sans" panose="00000500000000000000" pitchFamily="2" charset="0"/>
              </a:rPr>
              <a:t>Centre de coûts, centre financier, EOTP, plafond d’emploi etc.</a:t>
            </a:r>
          </a:p>
        </p:txBody>
      </p:sp>
      <p:pic>
        <p:nvPicPr>
          <p:cNvPr id="78" name="Image 77" descr="Une image contenant Graphique, graphisme, clipart, Police&#10;&#10;Description générée automatiquement">
            <a:extLst>
              <a:ext uri="{FF2B5EF4-FFF2-40B4-BE49-F238E27FC236}">
                <a16:creationId xmlns:a16="http://schemas.microsoft.com/office/drawing/2014/main" id="{5BC1B249-0C3C-426E-B6E2-15FB1E93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40" y="2240869"/>
            <a:ext cx="198416" cy="212315"/>
          </a:xfrm>
          <a:prstGeom prst="rect">
            <a:avLst/>
          </a:prstGeom>
        </p:spPr>
      </p:pic>
      <p:pic>
        <p:nvPicPr>
          <p:cNvPr id="79" name="Image 78" descr="Une image contenant Graphique, graphisme, clipart, Police&#10;&#10;Description générée automatiquement">
            <a:extLst>
              <a:ext uri="{FF2B5EF4-FFF2-40B4-BE49-F238E27FC236}">
                <a16:creationId xmlns:a16="http://schemas.microsoft.com/office/drawing/2014/main" id="{0481DD65-8B23-4B60-AC1C-3C57DAE0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84" y="3486844"/>
            <a:ext cx="198416" cy="212315"/>
          </a:xfrm>
          <a:prstGeom prst="rect">
            <a:avLst/>
          </a:prstGeom>
        </p:spPr>
      </p:pic>
      <p:pic>
        <p:nvPicPr>
          <p:cNvPr id="80" name="Image 79" descr="Une image contenant Graphique, graphisme, clipart, Police&#10;&#10;Description générée automatiquement">
            <a:extLst>
              <a:ext uri="{FF2B5EF4-FFF2-40B4-BE49-F238E27FC236}">
                <a16:creationId xmlns:a16="http://schemas.microsoft.com/office/drawing/2014/main" id="{36B20EDF-D4FC-44C3-A671-F002B816E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137" y="4563127"/>
            <a:ext cx="198416" cy="212315"/>
          </a:xfrm>
          <a:prstGeom prst="rect">
            <a:avLst/>
          </a:prstGeom>
        </p:spPr>
      </p:pic>
      <p:pic>
        <p:nvPicPr>
          <p:cNvPr id="82" name="Image 81" descr="Une image contenant Graphique, graphisme, clipart, Police&#10;&#10;Description générée automatiquement">
            <a:extLst>
              <a:ext uri="{FF2B5EF4-FFF2-40B4-BE49-F238E27FC236}">
                <a16:creationId xmlns:a16="http://schemas.microsoft.com/office/drawing/2014/main" id="{7588AF80-BBB9-4E46-81CC-27A0CCC92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206" y="4563127"/>
            <a:ext cx="198416" cy="212315"/>
          </a:xfrm>
          <a:prstGeom prst="rect">
            <a:avLst/>
          </a:prstGeom>
        </p:spPr>
      </p:pic>
      <p:pic>
        <p:nvPicPr>
          <p:cNvPr id="83" name="Image 82" descr="Une image contenant Graphique, graphisme, clipart, Police&#10;&#10;Description générée automatiquement">
            <a:extLst>
              <a:ext uri="{FF2B5EF4-FFF2-40B4-BE49-F238E27FC236}">
                <a16:creationId xmlns:a16="http://schemas.microsoft.com/office/drawing/2014/main" id="{424782F3-C693-4F9F-9760-E1263B1D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028" y="4563127"/>
            <a:ext cx="198416" cy="212315"/>
          </a:xfrm>
          <a:prstGeom prst="rect">
            <a:avLst/>
          </a:prstGeom>
        </p:spPr>
      </p:pic>
      <p:pic>
        <p:nvPicPr>
          <p:cNvPr id="85" name="Image 84" descr="Une image contenant Graphique, graphisme, clipart, Police&#10;&#10;Description générée automatiquement">
            <a:extLst>
              <a:ext uri="{FF2B5EF4-FFF2-40B4-BE49-F238E27FC236}">
                <a16:creationId xmlns:a16="http://schemas.microsoft.com/office/drawing/2014/main" id="{14FE0552-23ED-4E98-BA9E-3CCD9460B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126" y="2132857"/>
            <a:ext cx="198416" cy="212315"/>
          </a:xfrm>
          <a:prstGeom prst="rect">
            <a:avLst/>
          </a:prstGeom>
        </p:spPr>
      </p:pic>
      <p:pic>
        <p:nvPicPr>
          <p:cNvPr id="87" name="Image 86" descr="Une image contenant Graphique, graphisme, clipart, Police&#10;&#10;Description générée automatiquement">
            <a:extLst>
              <a:ext uri="{FF2B5EF4-FFF2-40B4-BE49-F238E27FC236}">
                <a16:creationId xmlns:a16="http://schemas.microsoft.com/office/drawing/2014/main" id="{6A27C53F-30CC-49C8-A2E0-1E605B5B8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57" y="4563127"/>
            <a:ext cx="198416" cy="212315"/>
          </a:xfrm>
          <a:prstGeom prst="rect">
            <a:avLst/>
          </a:prstGeom>
        </p:spPr>
      </p:pic>
      <p:pic>
        <p:nvPicPr>
          <p:cNvPr id="88" name="Image 87" descr="Une image contenant Graphique, graphisme, clipart, Police&#10;&#10;Description générée automatiquement">
            <a:extLst>
              <a:ext uri="{FF2B5EF4-FFF2-40B4-BE49-F238E27FC236}">
                <a16:creationId xmlns:a16="http://schemas.microsoft.com/office/drawing/2014/main" id="{4060D857-A8DF-4779-A370-AEBF9FBDB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609" y="4563127"/>
            <a:ext cx="198416" cy="212315"/>
          </a:xfrm>
          <a:prstGeom prst="rect">
            <a:avLst/>
          </a:prstGeom>
        </p:spPr>
      </p:pic>
      <p:sp>
        <p:nvSpPr>
          <p:cNvPr id="89" name="Espace réservé du texte 3">
            <a:extLst>
              <a:ext uri="{FF2B5EF4-FFF2-40B4-BE49-F238E27FC236}">
                <a16:creationId xmlns:a16="http://schemas.microsoft.com/office/drawing/2014/main" id="{FDAB42A1-DE0E-4C04-A46B-4EB00B5195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912" y="5481228"/>
            <a:ext cx="3240087" cy="519522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COSTRAT HRS4R du 25/09/2024</a:t>
            </a:r>
          </a:p>
          <a:p>
            <a:r>
              <a:rPr lang="fr-FR" dirty="0">
                <a:latin typeface="Work Sans" panose="00000500000000000000" pitchFamily="2" charset="0"/>
              </a:rPr>
              <a:t>Présentation de la solution Beetween</a:t>
            </a:r>
          </a:p>
        </p:txBody>
      </p:sp>
    </p:spTree>
    <p:extLst>
      <p:ext uri="{BB962C8B-B14F-4D97-AF65-F5344CB8AC3E}">
        <p14:creationId xmlns:p14="http://schemas.microsoft.com/office/powerpoint/2010/main" val="17624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163B0A3-3FC8-4DBC-9B2C-99E6C5D1C976}"/>
              </a:ext>
            </a:extLst>
          </p:cNvPr>
          <p:cNvGraphicFramePr>
            <a:graphicFrameLocks noGrp="1"/>
          </p:cNvGraphicFramePr>
          <p:nvPr/>
        </p:nvGraphicFramePr>
        <p:xfrm>
          <a:off x="181281" y="2729470"/>
          <a:ext cx="8748751" cy="226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341">
                  <a:extLst>
                    <a:ext uri="{9D8B030D-6E8A-4147-A177-3AD203B41FA5}">
                      <a16:colId xmlns:a16="http://schemas.microsoft.com/office/drawing/2014/main" val="3557524829"/>
                    </a:ext>
                  </a:extLst>
                </a:gridCol>
                <a:gridCol w="795341">
                  <a:extLst>
                    <a:ext uri="{9D8B030D-6E8A-4147-A177-3AD203B41FA5}">
                      <a16:colId xmlns:a16="http://schemas.microsoft.com/office/drawing/2014/main" val="2664228502"/>
                    </a:ext>
                  </a:extLst>
                </a:gridCol>
                <a:gridCol w="795341">
                  <a:extLst>
                    <a:ext uri="{9D8B030D-6E8A-4147-A177-3AD203B41FA5}">
                      <a16:colId xmlns:a16="http://schemas.microsoft.com/office/drawing/2014/main" val="3332195951"/>
                    </a:ext>
                  </a:extLst>
                </a:gridCol>
                <a:gridCol w="795341">
                  <a:extLst>
                    <a:ext uri="{9D8B030D-6E8A-4147-A177-3AD203B41FA5}">
                      <a16:colId xmlns:a16="http://schemas.microsoft.com/office/drawing/2014/main" val="1666651924"/>
                    </a:ext>
                  </a:extLst>
                </a:gridCol>
                <a:gridCol w="795341">
                  <a:extLst>
                    <a:ext uri="{9D8B030D-6E8A-4147-A177-3AD203B41FA5}">
                      <a16:colId xmlns:a16="http://schemas.microsoft.com/office/drawing/2014/main" val="2737413796"/>
                    </a:ext>
                  </a:extLst>
                </a:gridCol>
                <a:gridCol w="795341">
                  <a:extLst>
                    <a:ext uri="{9D8B030D-6E8A-4147-A177-3AD203B41FA5}">
                      <a16:colId xmlns:a16="http://schemas.microsoft.com/office/drawing/2014/main" val="1962157066"/>
                    </a:ext>
                  </a:extLst>
                </a:gridCol>
                <a:gridCol w="795341">
                  <a:extLst>
                    <a:ext uri="{9D8B030D-6E8A-4147-A177-3AD203B41FA5}">
                      <a16:colId xmlns:a16="http://schemas.microsoft.com/office/drawing/2014/main" val="311943094"/>
                    </a:ext>
                  </a:extLst>
                </a:gridCol>
                <a:gridCol w="795341">
                  <a:extLst>
                    <a:ext uri="{9D8B030D-6E8A-4147-A177-3AD203B41FA5}">
                      <a16:colId xmlns:a16="http://schemas.microsoft.com/office/drawing/2014/main" val="1104638906"/>
                    </a:ext>
                  </a:extLst>
                </a:gridCol>
                <a:gridCol w="795341">
                  <a:extLst>
                    <a:ext uri="{9D8B030D-6E8A-4147-A177-3AD203B41FA5}">
                      <a16:colId xmlns:a16="http://schemas.microsoft.com/office/drawing/2014/main" val="2760899308"/>
                    </a:ext>
                  </a:extLst>
                </a:gridCol>
                <a:gridCol w="795341">
                  <a:extLst>
                    <a:ext uri="{9D8B030D-6E8A-4147-A177-3AD203B41FA5}">
                      <a16:colId xmlns:a16="http://schemas.microsoft.com/office/drawing/2014/main" val="565333565"/>
                    </a:ext>
                  </a:extLst>
                </a:gridCol>
                <a:gridCol w="795341">
                  <a:extLst>
                    <a:ext uri="{9D8B030D-6E8A-4147-A177-3AD203B41FA5}">
                      <a16:colId xmlns:a16="http://schemas.microsoft.com/office/drawing/2014/main" val="1620715609"/>
                    </a:ext>
                  </a:extLst>
                </a:gridCol>
              </a:tblGrid>
              <a:tr h="2265704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27505"/>
                  </a:ext>
                </a:extLst>
              </a:tr>
            </a:tbl>
          </a:graphicData>
        </a:graphic>
      </p:graphicFrame>
      <p:sp>
        <p:nvSpPr>
          <p:cNvPr id="13" name="Pentagone 119">
            <a:extLst>
              <a:ext uri="{FF2B5EF4-FFF2-40B4-BE49-F238E27FC236}">
                <a16:creationId xmlns:a16="http://schemas.microsoft.com/office/drawing/2014/main" id="{09AEC882-FE74-4293-8CBA-DB5756D5A238}"/>
              </a:ext>
            </a:extLst>
          </p:cNvPr>
          <p:cNvSpPr/>
          <p:nvPr/>
        </p:nvSpPr>
        <p:spPr>
          <a:xfrm>
            <a:off x="916185" y="3409074"/>
            <a:ext cx="1945442" cy="928400"/>
          </a:xfrm>
          <a:prstGeom prst="homePlate">
            <a:avLst>
              <a:gd name="adj" fmla="val 15137"/>
            </a:avLst>
          </a:prstGeom>
          <a:solidFill>
            <a:srgbClr val="9BC2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fr-FR" sz="900" b="1" kern="0" dirty="0">
                <a:solidFill>
                  <a:prstClr val="black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RECETTE</a:t>
            </a:r>
          </a:p>
          <a:p>
            <a:pPr marL="333375" indent="-202406"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Paramétrage</a:t>
            </a:r>
          </a:p>
          <a:p>
            <a:pPr marL="333375" indent="-202406"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Tests</a:t>
            </a:r>
          </a:p>
          <a:p>
            <a:pPr marL="333375" indent="-202406"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Supports d’accompagnement</a:t>
            </a:r>
          </a:p>
          <a:p>
            <a:pPr marL="333375" indent="-202406"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Démarche déploiement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5328F37-B9D7-4F30-A057-DFA2529762CD}"/>
              </a:ext>
            </a:extLst>
          </p:cNvPr>
          <p:cNvSpPr/>
          <p:nvPr/>
        </p:nvSpPr>
        <p:spPr>
          <a:xfrm>
            <a:off x="3137028" y="2733979"/>
            <a:ext cx="357938" cy="2261195"/>
          </a:xfrm>
          <a:prstGeom prst="rect">
            <a:avLst/>
          </a:prstGeom>
          <a:pattFill prst="dkUpDiag">
            <a:fgClr>
              <a:sysClr val="window" lastClr="FFFFFF">
                <a:lumMod val="85000"/>
              </a:sys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350" kern="0" dirty="0">
              <a:solidFill>
                <a:prstClr val="white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Pentagone 119">
            <a:extLst>
              <a:ext uri="{FF2B5EF4-FFF2-40B4-BE49-F238E27FC236}">
                <a16:creationId xmlns:a16="http://schemas.microsoft.com/office/drawing/2014/main" id="{9A260E00-C04E-44A9-85DF-CC87B85ACB86}"/>
              </a:ext>
            </a:extLst>
          </p:cNvPr>
          <p:cNvSpPr/>
          <p:nvPr/>
        </p:nvSpPr>
        <p:spPr>
          <a:xfrm>
            <a:off x="3550743" y="4499491"/>
            <a:ext cx="4978926" cy="279662"/>
          </a:xfrm>
          <a:prstGeom prst="homePlate">
            <a:avLst>
              <a:gd name="adj" fmla="val 15137"/>
            </a:avLst>
          </a:prstGeom>
          <a:solidFill>
            <a:srgbClr val="FFF2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fr-FR" sz="900" b="1" kern="0" dirty="0">
                <a:solidFill>
                  <a:prstClr val="black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Démarche progressive de déploiement auprès des entités de recherche</a:t>
            </a:r>
            <a:endParaRPr lang="fr-FR" sz="825" b="1" kern="0" dirty="0">
              <a:solidFill>
                <a:prstClr val="black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8F9A1415-CC7C-432A-8AFE-A84617158B17}"/>
              </a:ext>
            </a:extLst>
          </p:cNvPr>
          <p:cNvSpPr/>
          <p:nvPr/>
        </p:nvSpPr>
        <p:spPr>
          <a:xfrm>
            <a:off x="1075244" y="2855263"/>
            <a:ext cx="1467488" cy="37317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71" name="Image 70" descr="Une image contenant clipart, Graphiqu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56D90180-2E9B-4B9F-BF15-9C3505289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0" y="2849167"/>
            <a:ext cx="401695" cy="401695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57ED94C0-4607-44DB-B840-001C693F51AB}"/>
              </a:ext>
            </a:extLst>
          </p:cNvPr>
          <p:cNvSpPr txBox="1"/>
          <p:nvPr/>
        </p:nvSpPr>
        <p:spPr>
          <a:xfrm>
            <a:off x="1170320" y="2866517"/>
            <a:ext cx="149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b="1" dirty="0">
                <a:latin typeface="Work Sans" panose="00000500000000000000" pitchFamily="2" charset="0"/>
              </a:rPr>
              <a:t>25/09</a:t>
            </a:r>
          </a:p>
          <a:p>
            <a:r>
              <a:rPr lang="fr-FR" sz="900" dirty="0">
                <a:latin typeface="Work Sans" panose="00000500000000000000" pitchFamily="2" charset="0"/>
              </a:rPr>
              <a:t>Présentation aux DU</a:t>
            </a:r>
          </a:p>
        </p:txBody>
      </p:sp>
      <p:sp>
        <p:nvSpPr>
          <p:cNvPr id="79" name="TextBox 3">
            <a:extLst>
              <a:ext uri="{FF2B5EF4-FFF2-40B4-BE49-F238E27FC236}">
                <a16:creationId xmlns:a16="http://schemas.microsoft.com/office/drawing/2014/main" id="{E3411AF0-83D8-48D1-AB35-B4E1ECAC74EC}"/>
              </a:ext>
            </a:extLst>
          </p:cNvPr>
          <p:cNvSpPr txBox="1"/>
          <p:nvPr/>
        </p:nvSpPr>
        <p:spPr>
          <a:xfrm>
            <a:off x="0" y="957790"/>
            <a:ext cx="9144000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300" b="1" dirty="0" err="1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Calendrier</a:t>
            </a:r>
            <a:r>
              <a:rPr lang="en-US" sz="3300" b="1" dirty="0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3300" b="1" dirty="0" err="1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prévisionnel</a:t>
            </a:r>
            <a:r>
              <a:rPr lang="en-US" sz="3300" b="1" dirty="0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sz="3300" b="1" dirty="0">
                <a:solidFill>
                  <a:srgbClr val="45A59D"/>
                </a:solidFill>
                <a:latin typeface="Work Sans" panose="000005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de la démarche</a:t>
            </a:r>
          </a:p>
        </p:txBody>
      </p:sp>
      <p:sp>
        <p:nvSpPr>
          <p:cNvPr id="80" name="Espace réservé du texte 3">
            <a:extLst>
              <a:ext uri="{FF2B5EF4-FFF2-40B4-BE49-F238E27FC236}">
                <a16:creationId xmlns:a16="http://schemas.microsoft.com/office/drawing/2014/main" id="{200F6A25-3858-4FBF-8E40-42BFEA1434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912" y="5481228"/>
            <a:ext cx="3240087" cy="519522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COSTRAT HRS4R du 25/09/2024</a:t>
            </a:r>
          </a:p>
          <a:p>
            <a:r>
              <a:rPr lang="fr-FR" dirty="0">
                <a:latin typeface="Work Sans" panose="00000500000000000000" pitchFamily="2" charset="0"/>
              </a:rPr>
              <a:t>Présentation de la solution Beetween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704B50F-C60D-4325-B2CB-4D26995C7DD8}"/>
              </a:ext>
            </a:extLst>
          </p:cNvPr>
          <p:cNvCxnSpPr>
            <a:cxnSpLocks/>
          </p:cNvCxnSpPr>
          <p:nvPr/>
        </p:nvCxnSpPr>
        <p:spPr>
          <a:xfrm>
            <a:off x="181280" y="2239697"/>
            <a:ext cx="8748754" cy="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AB230B3-2036-40B6-9927-B6F215FF961A}"/>
              </a:ext>
            </a:extLst>
          </p:cNvPr>
          <p:cNvSpPr txBox="1"/>
          <p:nvPr/>
        </p:nvSpPr>
        <p:spPr>
          <a:xfrm>
            <a:off x="1646791" y="2095939"/>
            <a:ext cx="65695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latin typeface="Work Sans" panose="00000500000000000000" pitchFamily="2" charset="0"/>
              </a:rPr>
              <a:t>2024 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2664720-11E0-4466-B2F6-FBC11CB12243}"/>
              </a:ext>
            </a:extLst>
          </p:cNvPr>
          <p:cNvSpPr txBox="1"/>
          <p:nvPr/>
        </p:nvSpPr>
        <p:spPr>
          <a:xfrm>
            <a:off x="5778297" y="2099547"/>
            <a:ext cx="71484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latin typeface="Work Sans" panose="00000500000000000000" pitchFamily="2" charset="0"/>
              </a:rPr>
              <a:t>2025 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7945803-CD5C-40AE-9B0F-1A0577094CCF}"/>
              </a:ext>
            </a:extLst>
          </p:cNvPr>
          <p:cNvSpPr txBox="1"/>
          <p:nvPr/>
        </p:nvSpPr>
        <p:spPr>
          <a:xfrm>
            <a:off x="204654" y="2443284"/>
            <a:ext cx="7489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750" b="1" kern="0" dirty="0">
                <a:solidFill>
                  <a:srgbClr val="BDD7EE">
                    <a:lumMod val="75000"/>
                  </a:srgb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SEPTEMBRE</a:t>
            </a:r>
          </a:p>
        </p:txBody>
      </p:sp>
      <p:cxnSp>
        <p:nvCxnSpPr>
          <p:cNvPr id="60" name="Connecteur droit avec flèche 175">
            <a:extLst>
              <a:ext uri="{FF2B5EF4-FFF2-40B4-BE49-F238E27FC236}">
                <a16:creationId xmlns:a16="http://schemas.microsoft.com/office/drawing/2014/main" id="{B379722B-C1A8-483F-AF1A-6915A68F8F5A}"/>
              </a:ext>
            </a:extLst>
          </p:cNvPr>
          <p:cNvCxnSpPr>
            <a:cxnSpLocks/>
          </p:cNvCxnSpPr>
          <p:nvPr/>
        </p:nvCxnSpPr>
        <p:spPr>
          <a:xfrm>
            <a:off x="204654" y="2663483"/>
            <a:ext cx="74894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96" name="ZoneTexte 95">
            <a:extLst>
              <a:ext uri="{FF2B5EF4-FFF2-40B4-BE49-F238E27FC236}">
                <a16:creationId xmlns:a16="http://schemas.microsoft.com/office/drawing/2014/main" id="{BE599A8D-A620-4DCF-B161-3AEC2C3AEAA6}"/>
              </a:ext>
            </a:extLst>
          </p:cNvPr>
          <p:cNvSpPr txBox="1"/>
          <p:nvPr/>
        </p:nvSpPr>
        <p:spPr>
          <a:xfrm>
            <a:off x="961763" y="2452511"/>
            <a:ext cx="7489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750" b="1" kern="0" dirty="0">
                <a:solidFill>
                  <a:srgbClr val="BDD7EE">
                    <a:lumMod val="75000"/>
                  </a:srgb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OCTOBRE</a:t>
            </a:r>
          </a:p>
        </p:txBody>
      </p:sp>
      <p:cxnSp>
        <p:nvCxnSpPr>
          <p:cNvPr id="97" name="Connecteur droit avec flèche 175">
            <a:extLst>
              <a:ext uri="{FF2B5EF4-FFF2-40B4-BE49-F238E27FC236}">
                <a16:creationId xmlns:a16="http://schemas.microsoft.com/office/drawing/2014/main" id="{7CD27115-3503-4513-A2B1-948474EF5C64}"/>
              </a:ext>
            </a:extLst>
          </p:cNvPr>
          <p:cNvCxnSpPr>
            <a:cxnSpLocks/>
          </p:cNvCxnSpPr>
          <p:nvPr/>
        </p:nvCxnSpPr>
        <p:spPr>
          <a:xfrm>
            <a:off x="995866" y="2663483"/>
            <a:ext cx="74894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EE10BAFA-6CC3-4EE4-8273-5BCBAB196583}"/>
              </a:ext>
            </a:extLst>
          </p:cNvPr>
          <p:cNvSpPr txBox="1"/>
          <p:nvPr/>
        </p:nvSpPr>
        <p:spPr>
          <a:xfrm>
            <a:off x="1793787" y="2451918"/>
            <a:ext cx="7489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750" b="1" kern="0" dirty="0">
                <a:solidFill>
                  <a:srgbClr val="BDD7EE">
                    <a:lumMod val="75000"/>
                  </a:srgb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NOVEMBRE</a:t>
            </a:r>
          </a:p>
        </p:txBody>
      </p:sp>
      <p:cxnSp>
        <p:nvCxnSpPr>
          <p:cNvPr id="99" name="Connecteur droit avec flèche 175">
            <a:extLst>
              <a:ext uri="{FF2B5EF4-FFF2-40B4-BE49-F238E27FC236}">
                <a16:creationId xmlns:a16="http://schemas.microsoft.com/office/drawing/2014/main" id="{4FE45ECA-A1DE-47D4-B73C-7016922FE2B4}"/>
              </a:ext>
            </a:extLst>
          </p:cNvPr>
          <p:cNvCxnSpPr>
            <a:cxnSpLocks/>
          </p:cNvCxnSpPr>
          <p:nvPr/>
        </p:nvCxnSpPr>
        <p:spPr>
          <a:xfrm>
            <a:off x="1793787" y="2663483"/>
            <a:ext cx="74894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100" name="ZoneTexte 99">
            <a:extLst>
              <a:ext uri="{FF2B5EF4-FFF2-40B4-BE49-F238E27FC236}">
                <a16:creationId xmlns:a16="http://schemas.microsoft.com/office/drawing/2014/main" id="{F283C08D-6B22-4B03-9471-79211D5682A2}"/>
              </a:ext>
            </a:extLst>
          </p:cNvPr>
          <p:cNvSpPr txBox="1"/>
          <p:nvPr/>
        </p:nvSpPr>
        <p:spPr>
          <a:xfrm>
            <a:off x="2553846" y="2457019"/>
            <a:ext cx="7489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750" b="1" kern="0" dirty="0">
                <a:solidFill>
                  <a:srgbClr val="BDD7EE">
                    <a:lumMod val="75000"/>
                  </a:srgb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DECEMBRE</a:t>
            </a:r>
          </a:p>
        </p:txBody>
      </p:sp>
      <p:cxnSp>
        <p:nvCxnSpPr>
          <p:cNvPr id="101" name="Connecteur droit avec flèche 175">
            <a:extLst>
              <a:ext uri="{FF2B5EF4-FFF2-40B4-BE49-F238E27FC236}">
                <a16:creationId xmlns:a16="http://schemas.microsoft.com/office/drawing/2014/main" id="{4B669245-4BC4-46E6-8CF3-9122F164632F}"/>
              </a:ext>
            </a:extLst>
          </p:cNvPr>
          <p:cNvCxnSpPr>
            <a:cxnSpLocks/>
          </p:cNvCxnSpPr>
          <p:nvPr/>
        </p:nvCxnSpPr>
        <p:spPr>
          <a:xfrm>
            <a:off x="2587949" y="2663483"/>
            <a:ext cx="74894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E006D31-9BED-4CEB-A0C3-3212228658BE}"/>
              </a:ext>
            </a:extLst>
          </p:cNvPr>
          <p:cNvSpPr txBox="1"/>
          <p:nvPr/>
        </p:nvSpPr>
        <p:spPr>
          <a:xfrm>
            <a:off x="3411562" y="2443284"/>
            <a:ext cx="7489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750" b="1" kern="0" dirty="0">
                <a:solidFill>
                  <a:srgbClr val="BDD7EE">
                    <a:lumMod val="75000"/>
                  </a:srgb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JANVIER</a:t>
            </a:r>
          </a:p>
        </p:txBody>
      </p:sp>
      <p:cxnSp>
        <p:nvCxnSpPr>
          <p:cNvPr id="103" name="Connecteur droit avec flèche 175">
            <a:extLst>
              <a:ext uri="{FF2B5EF4-FFF2-40B4-BE49-F238E27FC236}">
                <a16:creationId xmlns:a16="http://schemas.microsoft.com/office/drawing/2014/main" id="{0AA24791-376B-4E95-8AA6-DC161F4D1661}"/>
              </a:ext>
            </a:extLst>
          </p:cNvPr>
          <p:cNvCxnSpPr>
            <a:cxnSpLocks/>
          </p:cNvCxnSpPr>
          <p:nvPr/>
        </p:nvCxnSpPr>
        <p:spPr>
          <a:xfrm>
            <a:off x="3411562" y="2663483"/>
            <a:ext cx="74894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104" name="ZoneTexte 103">
            <a:extLst>
              <a:ext uri="{FF2B5EF4-FFF2-40B4-BE49-F238E27FC236}">
                <a16:creationId xmlns:a16="http://schemas.microsoft.com/office/drawing/2014/main" id="{6E026924-28B1-4EE7-9FFC-25FBC6AD83D0}"/>
              </a:ext>
            </a:extLst>
          </p:cNvPr>
          <p:cNvSpPr txBox="1"/>
          <p:nvPr/>
        </p:nvSpPr>
        <p:spPr>
          <a:xfrm>
            <a:off x="4168671" y="2443284"/>
            <a:ext cx="7489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750" b="1" kern="0" dirty="0">
                <a:solidFill>
                  <a:srgbClr val="BDD7EE">
                    <a:lumMod val="75000"/>
                  </a:srgb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FEVRIER</a:t>
            </a:r>
          </a:p>
        </p:txBody>
      </p:sp>
      <p:cxnSp>
        <p:nvCxnSpPr>
          <p:cNvPr id="105" name="Connecteur droit avec flèche 175">
            <a:extLst>
              <a:ext uri="{FF2B5EF4-FFF2-40B4-BE49-F238E27FC236}">
                <a16:creationId xmlns:a16="http://schemas.microsoft.com/office/drawing/2014/main" id="{E9853D21-C15D-4320-8164-18EDE71FA81E}"/>
              </a:ext>
            </a:extLst>
          </p:cNvPr>
          <p:cNvCxnSpPr>
            <a:cxnSpLocks/>
          </p:cNvCxnSpPr>
          <p:nvPr/>
        </p:nvCxnSpPr>
        <p:spPr>
          <a:xfrm>
            <a:off x="4202775" y="2663483"/>
            <a:ext cx="74894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106" name="ZoneTexte 105">
            <a:extLst>
              <a:ext uri="{FF2B5EF4-FFF2-40B4-BE49-F238E27FC236}">
                <a16:creationId xmlns:a16="http://schemas.microsoft.com/office/drawing/2014/main" id="{7F28FD7A-631A-43CC-AE93-B147450E84D8}"/>
              </a:ext>
            </a:extLst>
          </p:cNvPr>
          <p:cNvSpPr txBox="1"/>
          <p:nvPr/>
        </p:nvSpPr>
        <p:spPr>
          <a:xfrm>
            <a:off x="4987085" y="2443284"/>
            <a:ext cx="7489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750" b="1" kern="0" dirty="0">
                <a:solidFill>
                  <a:srgbClr val="BDD7EE">
                    <a:lumMod val="75000"/>
                  </a:srgb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MARS</a:t>
            </a:r>
          </a:p>
        </p:txBody>
      </p:sp>
      <p:cxnSp>
        <p:nvCxnSpPr>
          <p:cNvPr id="107" name="Connecteur droit avec flèche 175">
            <a:extLst>
              <a:ext uri="{FF2B5EF4-FFF2-40B4-BE49-F238E27FC236}">
                <a16:creationId xmlns:a16="http://schemas.microsoft.com/office/drawing/2014/main" id="{189FF52C-55E8-47ED-BF10-B88F87B1A4E8}"/>
              </a:ext>
            </a:extLst>
          </p:cNvPr>
          <p:cNvCxnSpPr>
            <a:cxnSpLocks/>
          </p:cNvCxnSpPr>
          <p:nvPr/>
        </p:nvCxnSpPr>
        <p:spPr>
          <a:xfrm>
            <a:off x="4987085" y="2663483"/>
            <a:ext cx="74894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108" name="ZoneTexte 107">
            <a:extLst>
              <a:ext uri="{FF2B5EF4-FFF2-40B4-BE49-F238E27FC236}">
                <a16:creationId xmlns:a16="http://schemas.microsoft.com/office/drawing/2014/main" id="{F7B4BDC3-EBAA-4BEE-85A2-1AC847EDD170}"/>
              </a:ext>
            </a:extLst>
          </p:cNvPr>
          <p:cNvSpPr txBox="1"/>
          <p:nvPr/>
        </p:nvSpPr>
        <p:spPr>
          <a:xfrm>
            <a:off x="5744194" y="2443284"/>
            <a:ext cx="7489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750" b="1" kern="0" dirty="0">
                <a:solidFill>
                  <a:srgbClr val="BDD7EE">
                    <a:lumMod val="75000"/>
                  </a:srgb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AVRIL</a:t>
            </a:r>
          </a:p>
        </p:txBody>
      </p:sp>
      <p:cxnSp>
        <p:nvCxnSpPr>
          <p:cNvPr id="109" name="Connecteur droit avec flèche 175">
            <a:extLst>
              <a:ext uri="{FF2B5EF4-FFF2-40B4-BE49-F238E27FC236}">
                <a16:creationId xmlns:a16="http://schemas.microsoft.com/office/drawing/2014/main" id="{1F939BE1-E961-43D1-B6D8-5DA3AAF52995}"/>
              </a:ext>
            </a:extLst>
          </p:cNvPr>
          <p:cNvCxnSpPr>
            <a:cxnSpLocks/>
          </p:cNvCxnSpPr>
          <p:nvPr/>
        </p:nvCxnSpPr>
        <p:spPr>
          <a:xfrm>
            <a:off x="5778297" y="2663483"/>
            <a:ext cx="74894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D9B7A9B-9E6C-4A69-81BE-46DD6C3A47A8}"/>
              </a:ext>
            </a:extLst>
          </p:cNvPr>
          <p:cNvSpPr/>
          <p:nvPr/>
        </p:nvSpPr>
        <p:spPr>
          <a:xfrm>
            <a:off x="8650917" y="2735835"/>
            <a:ext cx="416819" cy="2248133"/>
          </a:xfrm>
          <a:prstGeom prst="rect">
            <a:avLst/>
          </a:prstGeom>
          <a:pattFill prst="dkUpDiag">
            <a:fgClr>
              <a:sysClr val="window" lastClr="FFFFFF">
                <a:lumMod val="85000"/>
              </a:sys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350" kern="0" dirty="0">
              <a:solidFill>
                <a:prstClr val="white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CBB85D7E-80B9-4C59-B9F7-2EF81579B928}"/>
              </a:ext>
            </a:extLst>
          </p:cNvPr>
          <p:cNvSpPr/>
          <p:nvPr/>
        </p:nvSpPr>
        <p:spPr>
          <a:xfrm>
            <a:off x="2917404" y="3787546"/>
            <a:ext cx="2000212" cy="4847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DE7AD14-420F-4BA3-868E-4DE035A89132}"/>
              </a:ext>
            </a:extLst>
          </p:cNvPr>
          <p:cNvSpPr txBox="1"/>
          <p:nvPr/>
        </p:nvSpPr>
        <p:spPr>
          <a:xfrm>
            <a:off x="3154598" y="3795557"/>
            <a:ext cx="17721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Work Sans" panose="00000500000000000000" pitchFamily="2" charset="0"/>
              </a:rPr>
              <a:t>Présentation de l’outil et de la démarche à la nouvelle gouvernance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9CE33D8-A1FB-457F-87B1-B244B73EF6A9}"/>
              </a:ext>
            </a:extLst>
          </p:cNvPr>
          <p:cNvSpPr/>
          <p:nvPr/>
        </p:nvSpPr>
        <p:spPr>
          <a:xfrm>
            <a:off x="2864193" y="3695763"/>
            <a:ext cx="290405" cy="312410"/>
          </a:xfrm>
          <a:prstGeom prst="ellipse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1" name="Shape 2556">
            <a:extLst>
              <a:ext uri="{FF2B5EF4-FFF2-40B4-BE49-F238E27FC236}">
                <a16:creationId xmlns:a16="http://schemas.microsoft.com/office/drawing/2014/main" id="{68AFD873-0F86-480D-96DC-5372173DBEFE}"/>
              </a:ext>
            </a:extLst>
          </p:cNvPr>
          <p:cNvSpPr/>
          <p:nvPr/>
        </p:nvSpPr>
        <p:spPr>
          <a:xfrm>
            <a:off x="2850948" y="3689401"/>
            <a:ext cx="316897" cy="325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45A59D"/>
          </a:solidFill>
          <a:ln w="12700">
            <a:solidFill>
              <a:srgbClr val="45A59D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70D2CFD-8D6D-44FF-890E-907514C5F65D}"/>
              </a:ext>
            </a:extLst>
          </p:cNvPr>
          <p:cNvSpPr txBox="1"/>
          <p:nvPr/>
        </p:nvSpPr>
        <p:spPr>
          <a:xfrm>
            <a:off x="6527242" y="2443284"/>
            <a:ext cx="7489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750" b="1" kern="0" dirty="0">
                <a:solidFill>
                  <a:srgbClr val="BDD7EE">
                    <a:lumMod val="75000"/>
                  </a:srgb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MAI</a:t>
            </a:r>
          </a:p>
        </p:txBody>
      </p:sp>
      <p:cxnSp>
        <p:nvCxnSpPr>
          <p:cNvPr id="45" name="Connecteur droit avec flèche 175">
            <a:extLst>
              <a:ext uri="{FF2B5EF4-FFF2-40B4-BE49-F238E27FC236}">
                <a16:creationId xmlns:a16="http://schemas.microsoft.com/office/drawing/2014/main" id="{7E3FC5DB-B346-439B-B892-5249A856B0D4}"/>
              </a:ext>
            </a:extLst>
          </p:cNvPr>
          <p:cNvCxnSpPr>
            <a:cxnSpLocks/>
          </p:cNvCxnSpPr>
          <p:nvPr/>
        </p:nvCxnSpPr>
        <p:spPr>
          <a:xfrm>
            <a:off x="6561345" y="2663483"/>
            <a:ext cx="74894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D218BA9A-40A0-44ED-8060-B9F0CB26F5FC}"/>
              </a:ext>
            </a:extLst>
          </p:cNvPr>
          <p:cNvSpPr txBox="1"/>
          <p:nvPr/>
        </p:nvSpPr>
        <p:spPr>
          <a:xfrm>
            <a:off x="7318455" y="2443284"/>
            <a:ext cx="7489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750" b="1" kern="0" dirty="0">
                <a:solidFill>
                  <a:srgbClr val="BDD7EE">
                    <a:lumMod val="75000"/>
                  </a:srgb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JUIN</a:t>
            </a:r>
          </a:p>
        </p:txBody>
      </p:sp>
      <p:cxnSp>
        <p:nvCxnSpPr>
          <p:cNvPr id="47" name="Connecteur droit avec flèche 175">
            <a:extLst>
              <a:ext uri="{FF2B5EF4-FFF2-40B4-BE49-F238E27FC236}">
                <a16:creationId xmlns:a16="http://schemas.microsoft.com/office/drawing/2014/main" id="{6E543E64-F15E-427A-A44B-B4D9D95FA8BF}"/>
              </a:ext>
            </a:extLst>
          </p:cNvPr>
          <p:cNvCxnSpPr>
            <a:cxnSpLocks/>
          </p:cNvCxnSpPr>
          <p:nvPr/>
        </p:nvCxnSpPr>
        <p:spPr>
          <a:xfrm>
            <a:off x="7352558" y="2663483"/>
            <a:ext cx="74894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A5937040-1A3E-408B-B2EB-1793F060347E}"/>
              </a:ext>
            </a:extLst>
          </p:cNvPr>
          <p:cNvSpPr txBox="1"/>
          <p:nvPr/>
        </p:nvSpPr>
        <p:spPr>
          <a:xfrm>
            <a:off x="8146986" y="2443284"/>
            <a:ext cx="7489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750" b="1" kern="0" dirty="0">
                <a:solidFill>
                  <a:srgbClr val="BDD7EE">
                    <a:lumMod val="75000"/>
                  </a:srgb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JUILLET</a:t>
            </a:r>
          </a:p>
        </p:txBody>
      </p:sp>
      <p:cxnSp>
        <p:nvCxnSpPr>
          <p:cNvPr id="49" name="Connecteur droit avec flèche 175">
            <a:extLst>
              <a:ext uri="{FF2B5EF4-FFF2-40B4-BE49-F238E27FC236}">
                <a16:creationId xmlns:a16="http://schemas.microsoft.com/office/drawing/2014/main" id="{3173E19A-7B1F-48AB-BE20-0EA542D0EE0A}"/>
              </a:ext>
            </a:extLst>
          </p:cNvPr>
          <p:cNvCxnSpPr>
            <a:cxnSpLocks/>
          </p:cNvCxnSpPr>
          <p:nvPr/>
        </p:nvCxnSpPr>
        <p:spPr>
          <a:xfrm>
            <a:off x="8181089" y="2663483"/>
            <a:ext cx="74894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53934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12568"/>
          </a:xfrm>
        </p:spPr>
        <p:txBody>
          <a:bodyPr numCol="1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algn="just"/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15603"/>
          </a:xfrm>
        </p:spPr>
        <p:txBody>
          <a:bodyPr/>
          <a:lstStyle/>
          <a:p>
            <a:r>
              <a:rPr lang="fr-FR" sz="2600" dirty="0"/>
              <a:t>Les interactions avec le projet NEOLAIA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98C8B41C-A9CE-4DC4-9FFB-07B60A652DBB}"/>
              </a:ext>
            </a:extLst>
          </p:cNvPr>
          <p:cNvSpPr txBox="1">
            <a:spLocks/>
          </p:cNvSpPr>
          <p:nvPr/>
        </p:nvSpPr>
        <p:spPr>
          <a:xfrm>
            <a:off x="609600" y="908720"/>
            <a:ext cx="8229600" cy="5184576"/>
          </a:xfrm>
          <a:prstGeom prst="rect">
            <a:avLst/>
          </a:prstGeom>
        </p:spPr>
        <p:txBody>
          <a:bodyPr numCol="1" spcCol="54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fr-FR" sz="1500" kern="1200" smtClean="0">
                <a:solidFill>
                  <a:srgbClr val="424A54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2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49A9C0-AE76-4DFA-8652-224A64466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20" y="810541"/>
            <a:ext cx="6919560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536" y="133244"/>
            <a:ext cx="2214485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PHASE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5433" y="133244"/>
            <a:ext cx="2826881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PHASE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1984" y="133208"/>
            <a:ext cx="328637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AWARD RENEWAL PHASE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12" y="4032703"/>
            <a:ext cx="248155" cy="256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711" y="1927521"/>
            <a:ext cx="276521" cy="241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6" y="1224671"/>
            <a:ext cx="248459" cy="263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884" y="1246247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Endorsement of the C&amp;C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2" y="2010786"/>
            <a:ext cx="248459" cy="2635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584" y="2034170"/>
            <a:ext cx="17780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for the HR Award: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Gap Analysis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OTM-R Checklist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Action Plan Design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1806" y="3962400"/>
            <a:ext cx="1228213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9849" y="3610253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months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74410" y="1140570"/>
            <a:ext cx="229611" cy="3252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448838" y="2369446"/>
            <a:ext cx="1524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ASSESSMENT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76" y="556403"/>
            <a:ext cx="261427" cy="296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931" y="1613733"/>
            <a:ext cx="248459" cy="2635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72224" y="1883919"/>
            <a:ext cx="1072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Action Plan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2817300" y="3190809"/>
            <a:ext cx="2189456" cy="2381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INTERIM ASSESSMENT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33993" y="4386728"/>
            <a:ext cx="778130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98665" y="4043338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months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35" y="1613733"/>
            <a:ext cx="253836" cy="2876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171" y="860637"/>
            <a:ext cx="299230" cy="26182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160337" y="1919294"/>
            <a:ext cx="1116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Revised Action Plan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177" y="1603413"/>
            <a:ext cx="248459" cy="26351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4263228" y="4379216"/>
            <a:ext cx="750853" cy="751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92077" y="4085281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 months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62314" y="1089397"/>
            <a:ext cx="273543" cy="332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705" y="3487556"/>
            <a:ext cx="222720" cy="25685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 rot="16200000">
            <a:off x="4275495" y="2670340"/>
            <a:ext cx="223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RENEWAL WITH SITE VISIT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954053" y="1140570"/>
            <a:ext cx="273543" cy="38283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87262" y="1125415"/>
            <a:ext cx="273543" cy="37877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 rot="16200000">
            <a:off x="5955850" y="2614391"/>
            <a:ext cx="223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RENEWAL WITHOUT SITE VISIT 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7504569" y="2614390"/>
            <a:ext cx="223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RENEWAL WITH SITE VISIT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614" y="537362"/>
            <a:ext cx="253836" cy="28768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309" y="835418"/>
            <a:ext cx="276521" cy="2419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075" y="854268"/>
            <a:ext cx="276521" cy="2419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806" y="854268"/>
            <a:ext cx="276521" cy="2419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251" y="547737"/>
            <a:ext cx="253836" cy="28768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150" y="563416"/>
            <a:ext cx="253836" cy="287681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7341582" y="1871312"/>
            <a:ext cx="111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Further Improved Action Plan 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798" y="1572856"/>
            <a:ext cx="248459" cy="26351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5712328" y="1907077"/>
            <a:ext cx="1116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Improved Action Plan 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379" y="1572857"/>
            <a:ext cx="248459" cy="263517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 flipV="1">
            <a:off x="6144267" y="4920719"/>
            <a:ext cx="750853" cy="75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57400" y="4417859"/>
            <a:ext cx="818089" cy="536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 AWARD GRANTING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263364" y="4411184"/>
            <a:ext cx="818089" cy="536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 AWARD GRANTING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11712" y="4594999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 months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7511861" y="4913207"/>
            <a:ext cx="750853" cy="75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418628" y="4594999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 months</a:t>
            </a:r>
          </a:p>
        </p:txBody>
      </p:sp>
      <p:pic>
        <p:nvPicPr>
          <p:cNvPr id="72" name="Picture 6" descr="G:\uffici\Europoli\HRSR\LOGO AWARDED\mail con LOGO\HR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63" y="5075043"/>
            <a:ext cx="604047" cy="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" descr="G:\uffici\Europoli\HRSR\LOGO AWARDED\mail con LOGO\HR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35" y="5010373"/>
            <a:ext cx="604047" cy="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ight Arrow 73"/>
          <p:cNvSpPr/>
          <p:nvPr/>
        </p:nvSpPr>
        <p:spPr>
          <a:xfrm>
            <a:off x="464147" y="5915250"/>
            <a:ext cx="8296180" cy="471239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HRS4R – from PROGRESS to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630" y="6424543"/>
            <a:ext cx="248459" cy="26351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588348" y="6440029"/>
            <a:ext cx="1072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 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65" y="6398569"/>
            <a:ext cx="253836" cy="287681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130544" y="6419298"/>
            <a:ext cx="1392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Commission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006" y="6430235"/>
            <a:ext cx="276521" cy="241956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487776" y="6391988"/>
            <a:ext cx="1072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 Experts  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84077EA8-F8A2-4313-BF4D-3E11F2488D6B}"/>
              </a:ext>
            </a:extLst>
          </p:cNvPr>
          <p:cNvCxnSpPr>
            <a:cxnSpLocks/>
          </p:cNvCxnSpPr>
          <p:nvPr/>
        </p:nvCxnSpPr>
        <p:spPr>
          <a:xfrm>
            <a:off x="4261930" y="647018"/>
            <a:ext cx="22038" cy="4680242"/>
          </a:xfrm>
          <a:prstGeom prst="line">
            <a:avLst/>
          </a:prstGeom>
          <a:ln w="38100">
            <a:solidFill>
              <a:srgbClr val="C84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54BC72DE-9309-4D1F-847F-DB21CA1C1D76}"/>
              </a:ext>
            </a:extLst>
          </p:cNvPr>
          <p:cNvSpPr txBox="1"/>
          <p:nvPr/>
        </p:nvSpPr>
        <p:spPr>
          <a:xfrm>
            <a:off x="3887610" y="5371142"/>
            <a:ext cx="1581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C8468C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UT : </a:t>
            </a:r>
            <a:r>
              <a:rPr kumimoji="0" lang="fr-F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C8468C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current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C8468C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C8468C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progress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C8468C"/>
              </a:solidFill>
              <a:effectLst/>
              <a:uLnTx/>
              <a:uFillTx/>
              <a:latin typeface="Work Sans" panose="00000500000000000000" pitchFamily="2" charset="0"/>
              <a:ea typeface="+mn-ea"/>
              <a:cs typeface="+mn-cs"/>
            </a:endParaRPr>
          </a:p>
        </p:txBody>
      </p:sp>
      <p:pic>
        <p:nvPicPr>
          <p:cNvPr id="68" name="object 2">
            <a:extLst>
              <a:ext uri="{FF2B5EF4-FFF2-40B4-BE49-F238E27FC236}">
                <a16:creationId xmlns:a16="http://schemas.microsoft.com/office/drawing/2014/main" id="{8DED23D4-FCC1-48C6-B58D-8174131626C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311" y="6386489"/>
            <a:ext cx="1447800" cy="425116"/>
          </a:xfrm>
          <a:prstGeom prst="rect">
            <a:avLst/>
          </a:prstGeom>
        </p:spPr>
      </p:pic>
      <p:pic>
        <p:nvPicPr>
          <p:cNvPr id="84" name="object 4">
            <a:extLst>
              <a:ext uri="{FF2B5EF4-FFF2-40B4-BE49-F238E27FC236}">
                <a16:creationId xmlns:a16="http://schemas.microsoft.com/office/drawing/2014/main" id="{CA7E5CFC-A58F-4219-93C8-4E23588375E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94692" y="6504467"/>
            <a:ext cx="1295400" cy="282505"/>
          </a:xfrm>
          <a:prstGeom prst="rect">
            <a:avLst/>
          </a:prstGeom>
        </p:spPr>
      </p:pic>
      <p:sp>
        <p:nvSpPr>
          <p:cNvPr id="88" name="textruta 16">
            <a:extLst>
              <a:ext uri="{FF2B5EF4-FFF2-40B4-BE49-F238E27FC236}">
                <a16:creationId xmlns:a16="http://schemas.microsoft.com/office/drawing/2014/main" id="{A47D427C-9AD0-41A0-8C1D-92FE919CCDFE}"/>
              </a:ext>
            </a:extLst>
          </p:cNvPr>
          <p:cNvSpPr txBox="1"/>
          <p:nvPr/>
        </p:nvSpPr>
        <p:spPr>
          <a:xfrm>
            <a:off x="5380410" y="5704974"/>
            <a:ext cx="1831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ORU : Current progress</a:t>
            </a:r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F7713AA2-BD92-4A6E-9D82-E38E5550F110}"/>
              </a:ext>
            </a:extLst>
          </p:cNvPr>
          <p:cNvCxnSpPr>
            <a:cxnSpLocks/>
          </p:cNvCxnSpPr>
          <p:nvPr/>
        </p:nvCxnSpPr>
        <p:spPr>
          <a:xfrm flipH="1">
            <a:off x="5638800" y="681202"/>
            <a:ext cx="6534" cy="4980026"/>
          </a:xfrm>
          <a:prstGeom prst="line">
            <a:avLst/>
          </a:prstGeom>
          <a:ln w="38100">
            <a:solidFill>
              <a:srgbClr val="D28177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0" name="Flèche : haut 89">
            <a:extLst>
              <a:ext uri="{FF2B5EF4-FFF2-40B4-BE49-F238E27FC236}">
                <a16:creationId xmlns:a16="http://schemas.microsoft.com/office/drawing/2014/main" id="{49687B71-C3C9-4C20-A921-535FDBC2DE86}"/>
              </a:ext>
            </a:extLst>
          </p:cNvPr>
          <p:cNvSpPr/>
          <p:nvPr/>
        </p:nvSpPr>
        <p:spPr>
          <a:xfrm>
            <a:off x="2072403" y="5041627"/>
            <a:ext cx="108017" cy="19661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BE0BACFF-A816-4220-9819-697D24440838}"/>
              </a:ext>
            </a:extLst>
          </p:cNvPr>
          <p:cNvSpPr txBox="1"/>
          <p:nvPr/>
        </p:nvSpPr>
        <p:spPr>
          <a:xfrm>
            <a:off x="2215203" y="5023965"/>
            <a:ext cx="15813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ORU : </a:t>
            </a:r>
            <a:r>
              <a:rPr kumimoji="0" lang="fr-F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dec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Work San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OU : </a:t>
            </a:r>
            <a:r>
              <a:rPr kumimoji="0" lang="fr-F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may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" b="1" i="0" u="none" strike="noStrike" kern="1200" cap="none" spc="0" normalizeH="0" baseline="0" noProof="0" dirty="0">
              <a:ln>
                <a:noFill/>
              </a:ln>
              <a:solidFill>
                <a:srgbClr val="C8468C"/>
              </a:solidFill>
              <a:effectLst/>
              <a:uLnTx/>
              <a:uFillTx/>
              <a:latin typeface="Work San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UJA : </a:t>
            </a:r>
            <a:r>
              <a:rPr kumimoji="0" lang="fr-F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june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Work Sans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C8468C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UT : sept 2021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06F53EE-C761-4AC1-BBE6-15404BA48D82}"/>
              </a:ext>
            </a:extLst>
          </p:cNvPr>
          <p:cNvCxnSpPr>
            <a:cxnSpLocks/>
          </p:cNvCxnSpPr>
          <p:nvPr/>
        </p:nvCxnSpPr>
        <p:spPr>
          <a:xfrm flipH="1">
            <a:off x="372646" y="625151"/>
            <a:ext cx="466" cy="4791229"/>
          </a:xfrm>
          <a:prstGeom prst="line">
            <a:avLst/>
          </a:prstGeom>
          <a:ln w="38100">
            <a:solidFill>
              <a:srgbClr val="D1782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5" name="ZoneTexte 84">
            <a:extLst>
              <a:ext uri="{FF2B5EF4-FFF2-40B4-BE49-F238E27FC236}">
                <a16:creationId xmlns:a16="http://schemas.microsoft.com/office/drawing/2014/main" id="{B3C5ABE2-ACEC-41C3-91D9-276D00DF771C}"/>
              </a:ext>
            </a:extLst>
          </p:cNvPr>
          <p:cNvSpPr txBox="1"/>
          <p:nvPr/>
        </p:nvSpPr>
        <p:spPr>
          <a:xfrm>
            <a:off x="197630" y="5530569"/>
            <a:ext cx="158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D17821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SVAKO: </a:t>
            </a:r>
            <a:r>
              <a:rPr kumimoji="0" lang="fr-F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D17821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endorcement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D17821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of the C&amp;C in 2014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DA685D96-3549-4F14-A6CF-DDA1DA47B15D}"/>
              </a:ext>
            </a:extLst>
          </p:cNvPr>
          <p:cNvSpPr txBox="1"/>
          <p:nvPr/>
        </p:nvSpPr>
        <p:spPr>
          <a:xfrm>
            <a:off x="4286770" y="5063619"/>
            <a:ext cx="1581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UJA : </a:t>
            </a:r>
            <a:r>
              <a:rPr kumimoji="0" lang="fr-F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current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progress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Work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C656B96B-1E7E-4385-B023-CFC61A00FFE2}"/>
              </a:ext>
            </a:extLst>
          </p:cNvPr>
          <p:cNvCxnSpPr>
            <a:cxnSpLocks/>
          </p:cNvCxnSpPr>
          <p:nvPr/>
        </p:nvCxnSpPr>
        <p:spPr>
          <a:xfrm>
            <a:off x="4634464" y="647018"/>
            <a:ext cx="13736" cy="4391513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8" grpId="0"/>
      <p:bldP spid="90" grpId="0" animBg="1"/>
      <p:bldP spid="87" grpId="0"/>
      <p:bldP spid="8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E4A8A7-35DE-4D16-A2A5-1F4F688CF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88CBA56-BEE3-4EF3-A837-51C4E6029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E1210-E2D3-45C5-9EF8-DBB2B58093D1}"/>
              </a:ext>
            </a:extLst>
          </p:cNvPr>
          <p:cNvSpPr/>
          <p:nvPr/>
        </p:nvSpPr>
        <p:spPr>
          <a:xfrm>
            <a:off x="575555" y="1268760"/>
            <a:ext cx="7992888" cy="422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b="1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Donner de la </a:t>
            </a:r>
            <a:r>
              <a:rPr lang="en-GB" b="1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visibilité</a:t>
            </a:r>
            <a:r>
              <a:rPr lang="en-GB" b="1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aux politiques HRS4R 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universités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partenaires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penser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collectivement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enjeux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;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échangeant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sur les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bonnes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pratiques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les forces et faiblesses de la mise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oeuvre des politiques HRS4R, les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spécificités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locales.</a:t>
            </a:r>
          </a:p>
          <a:p>
            <a:pPr algn="just">
              <a:lnSpc>
                <a:spcPct val="107000"/>
              </a:lnSpc>
            </a:pPr>
            <a:endParaRPr lang="en-GB" dirty="0">
              <a:latin typeface="Work Sa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b="1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Aider les </a:t>
            </a:r>
            <a:r>
              <a:rPr lang="en-GB" b="1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universités</a:t>
            </a:r>
            <a:r>
              <a:rPr lang="en-GB" b="1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partenaires</a:t>
            </a:r>
            <a:r>
              <a:rPr lang="en-GB" b="1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NEOLAiA</a:t>
            </a:r>
            <a:r>
              <a:rPr lang="en-GB" b="1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en-GB" b="1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mettre</a:t>
            </a:r>
            <a:r>
              <a:rPr lang="en-GB" b="1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b="1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oeuvre </a:t>
            </a:r>
            <a:r>
              <a:rPr lang="en-GB" b="1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ces</a:t>
            </a:r>
            <a:r>
              <a:rPr lang="en-GB" b="1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politiques 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 faire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sorte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qu’elles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obtiennent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le label HR Excellence in Research ;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constituant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groupe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travail capable de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répondre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aux questions que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chaque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partenaire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peut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 poser,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selon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état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d’avancement</a:t>
            </a:r>
            <a:r>
              <a:rPr lang="en-GB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</a:pPr>
            <a:endParaRPr lang="en-GB" dirty="0">
              <a:latin typeface="Work Sa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è"/>
            </a:pPr>
            <a:r>
              <a:rPr lang="fr-FR" b="1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prochain séminaire du réseau HRS4R </a:t>
            </a:r>
            <a:r>
              <a:rPr lang="fr-FR" b="1" dirty="0" err="1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NEOLAiA</a:t>
            </a:r>
            <a:r>
              <a:rPr lang="fr-FR" b="1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Work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aura lieu les 26 et 27 novembre 2024 à l’Université de Tours.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Work Sa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310FD3-7141-4C38-A32C-DF362734820A}"/>
              </a:ext>
            </a:extLst>
          </p:cNvPr>
          <p:cNvSpPr/>
          <p:nvPr/>
        </p:nvSpPr>
        <p:spPr>
          <a:xfrm>
            <a:off x="89214" y="332656"/>
            <a:ext cx="8965569" cy="802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45A59D"/>
                </a:solidFill>
                <a:latin typeface="Work Sans" panose="00000500000000000000" pitchFamily="2" charset="0"/>
              </a:rPr>
              <a:t>Les </a:t>
            </a:r>
            <a:r>
              <a:rPr lang="es-ES" sz="2800" b="1" dirty="0" err="1">
                <a:solidFill>
                  <a:srgbClr val="45A59D"/>
                </a:solidFill>
                <a:latin typeface="Work Sans" panose="00000500000000000000" pitchFamily="2" charset="0"/>
              </a:rPr>
              <a:t>objectifs</a:t>
            </a:r>
            <a:r>
              <a:rPr lang="es-ES" sz="2800" b="1" dirty="0">
                <a:solidFill>
                  <a:srgbClr val="45A59D"/>
                </a:solidFill>
                <a:latin typeface="Work Sans" panose="00000500000000000000" pitchFamily="2" charset="0"/>
              </a:rPr>
              <a:t> du </a:t>
            </a:r>
            <a:r>
              <a:rPr lang="es-ES" sz="2800" b="1" dirty="0" err="1">
                <a:solidFill>
                  <a:srgbClr val="45A59D"/>
                </a:solidFill>
                <a:latin typeface="Work Sans" panose="00000500000000000000" pitchFamily="2" charset="0"/>
              </a:rPr>
              <a:t>réseau</a:t>
            </a:r>
            <a:r>
              <a:rPr lang="es-ES" sz="2800" b="1" dirty="0">
                <a:solidFill>
                  <a:srgbClr val="45A59D"/>
                </a:solidFill>
                <a:latin typeface="Work Sans" panose="00000500000000000000" pitchFamily="2" charset="0"/>
              </a:rPr>
              <a:t> </a:t>
            </a:r>
            <a:r>
              <a:rPr lang="es-ES" sz="2800" b="1" dirty="0" err="1">
                <a:solidFill>
                  <a:srgbClr val="45A59D"/>
                </a:solidFill>
                <a:latin typeface="Work Sans" panose="00000500000000000000" pitchFamily="2" charset="0"/>
              </a:rPr>
              <a:t>NEOLAiA</a:t>
            </a:r>
            <a:r>
              <a:rPr lang="es-ES" sz="2800" b="1" dirty="0">
                <a:solidFill>
                  <a:srgbClr val="45A59D"/>
                </a:solidFill>
                <a:latin typeface="Work Sans" panose="00000500000000000000" pitchFamily="2" charset="0"/>
              </a:rPr>
              <a:t> HRS4R</a:t>
            </a:r>
            <a:endParaRPr lang="es-ES" sz="1200" b="1" dirty="0">
              <a:solidFill>
                <a:srgbClr val="45A59D"/>
              </a:solidFill>
              <a:latin typeface="Work Sans" panose="00000500000000000000" pitchFamily="2" charset="0"/>
            </a:endParaRPr>
          </a:p>
          <a:p>
            <a:endParaRPr lang="en-US" sz="1662" dirty="0"/>
          </a:p>
        </p:txBody>
      </p:sp>
    </p:spTree>
    <p:extLst>
      <p:ext uri="{BB962C8B-B14F-4D97-AF65-F5344CB8AC3E}">
        <p14:creationId xmlns:p14="http://schemas.microsoft.com/office/powerpoint/2010/main" val="415795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AEA1F4C-086D-4A62-8125-279A064A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05064"/>
            <a:ext cx="8229600" cy="543595"/>
          </a:xfrm>
        </p:spPr>
        <p:txBody>
          <a:bodyPr/>
          <a:lstStyle/>
          <a:p>
            <a:r>
              <a:rPr lang="fr-FR" dirty="0"/>
              <a:t>En vous remerciant pour votre attention.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028E17-CA84-40E6-8276-3DCEF465A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AE1A3D9-6A3B-4F93-A8BA-EF35B95CD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090D0B67-BC98-45FD-A93A-05E22DF7E4A8}"/>
              </a:ext>
            </a:extLst>
          </p:cNvPr>
          <p:cNvSpPr txBox="1">
            <a:spLocks/>
          </p:cNvSpPr>
          <p:nvPr/>
        </p:nvSpPr>
        <p:spPr>
          <a:xfrm>
            <a:off x="457199" y="1412776"/>
            <a:ext cx="8229600" cy="144016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rgbClr val="45A59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Discussions / échanges</a:t>
            </a:r>
          </a:p>
          <a:p>
            <a:endParaRPr lang="fr-FR" dirty="0"/>
          </a:p>
          <a:p>
            <a:r>
              <a:rPr lang="fr-FR" dirty="0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20778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 lIns="91440" tIns="45720" rIns="91440" bIns="45720" numCol="1" spcCol="540000" anchor="t"/>
          <a:lstStyle/>
          <a:p>
            <a:endParaRPr lang="fr-FR" sz="5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Introduction par le Président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Retour sur la validation du rapport d’auto-évaluation par la Commission Européenne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Phase de travail actuelle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2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Etat d’avancement global du projet + taux d’avancement par catégorie d’actions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2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Trois actions ou thèmes « forts » complétés depuis le dernier CPS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Trois actions ou thèmes « forts » à venir pour la nouvelle année universitaire 2024-2025</a:t>
            </a:r>
          </a:p>
          <a:p>
            <a:pPr algn="just"/>
            <a:endParaRPr lang="fr-FR" sz="14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Discussion/échanges/questions diverses</a:t>
            </a:r>
            <a:endParaRPr lang="fr-FR" sz="1600" b="1" dirty="0">
              <a:latin typeface="Work San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0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 lIns="91440" tIns="45720" rIns="91440" bIns="45720" numCol="1" spcCol="540000" anchor="t"/>
          <a:lstStyle/>
          <a:p>
            <a:endParaRPr lang="fr-FR" sz="5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Retour positif reçu le 4 janvier 2024, avec validation du label pour 3 ans supplémentaires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Néanmoins assorti de commentaires et de recommandations de la part des experts examinateurs, notamment avec les points d’amélioration suivants :</a:t>
            </a:r>
          </a:p>
          <a:p>
            <a:pPr marL="266700" indent="-266700" algn="just"/>
            <a:r>
              <a:rPr lang="fr-FR" sz="1600" dirty="0">
                <a:latin typeface="Work Sans"/>
              </a:rPr>
              <a:t>    - publier notre </a:t>
            </a:r>
            <a:r>
              <a:rPr lang="fr-FR" sz="1600" b="1" dirty="0">
                <a:latin typeface="Work Sans"/>
                <a:hlinkClick r:id="rId2" action="ppaction://hlinkfile"/>
              </a:rPr>
              <a:t>politique OTM-R</a:t>
            </a:r>
            <a:r>
              <a:rPr lang="fr-FR" sz="1600" b="1" dirty="0">
                <a:latin typeface="Work Sans"/>
              </a:rPr>
              <a:t> (Open, Transparent and </a:t>
            </a:r>
            <a:r>
              <a:rPr lang="fr-FR" sz="1600" b="1" dirty="0" err="1">
                <a:latin typeface="Work Sans"/>
              </a:rPr>
              <a:t>Merit-based</a:t>
            </a:r>
            <a:r>
              <a:rPr lang="fr-FR" sz="1600" b="1" dirty="0">
                <a:latin typeface="Work Sans"/>
              </a:rPr>
              <a:t> </a:t>
            </a:r>
            <a:r>
              <a:rPr lang="fr-FR" sz="1600" b="1" dirty="0" err="1">
                <a:latin typeface="Work Sans"/>
              </a:rPr>
              <a:t>Recrutment</a:t>
            </a:r>
            <a:r>
              <a:rPr lang="fr-FR" sz="1600" b="1" dirty="0">
                <a:latin typeface="Work Sans"/>
              </a:rPr>
              <a:t>)</a:t>
            </a:r>
            <a:r>
              <a:rPr lang="fr-FR" sz="1600" dirty="0">
                <a:latin typeface="Work Sans"/>
              </a:rPr>
              <a:t> sur la page web HRS4R,</a:t>
            </a:r>
          </a:p>
          <a:p>
            <a:pPr marL="266700" indent="-266700" algn="just"/>
            <a:r>
              <a:rPr lang="fr-FR" sz="1600" dirty="0">
                <a:latin typeface="Work Sans"/>
              </a:rPr>
              <a:t>    - aller encore plus loin dans les informations dispensées en </a:t>
            </a:r>
            <a:r>
              <a:rPr lang="fr-FR" sz="1600" b="1" dirty="0">
                <a:latin typeface="Work Sans"/>
              </a:rPr>
              <a:t>langue anglaise </a:t>
            </a:r>
            <a:r>
              <a:rPr lang="fr-FR" sz="1600" dirty="0">
                <a:latin typeface="Work Sans"/>
              </a:rPr>
              <a:t>(traduction de documents),</a:t>
            </a:r>
          </a:p>
          <a:p>
            <a:pPr marL="266700" indent="-266700" algn="just"/>
            <a:r>
              <a:rPr lang="fr-FR" sz="1600" dirty="0">
                <a:latin typeface="Work Sans"/>
              </a:rPr>
              <a:t>    - améliorer la participation et le recrutement des </a:t>
            </a:r>
            <a:r>
              <a:rPr lang="fr-FR" sz="1600" b="1" dirty="0">
                <a:latin typeface="Work Sans"/>
              </a:rPr>
              <a:t>doctorants et </a:t>
            </a:r>
            <a:r>
              <a:rPr lang="fr-FR" sz="1600" b="1" dirty="0" err="1">
                <a:latin typeface="Work Sans"/>
              </a:rPr>
              <a:t>post-doctorants</a:t>
            </a:r>
            <a:r>
              <a:rPr lang="fr-FR" sz="1600" dirty="0">
                <a:latin typeface="Work Sans"/>
              </a:rPr>
              <a:t>,</a:t>
            </a:r>
          </a:p>
          <a:p>
            <a:pPr marL="266700" indent="-266700" algn="just"/>
            <a:r>
              <a:rPr lang="fr-FR" sz="1600" dirty="0">
                <a:latin typeface="Work Sans"/>
              </a:rPr>
              <a:t>    - se concentrer sur les mesures quantitatives de l’impact des actions mises en œuvre via des </a:t>
            </a:r>
            <a:r>
              <a:rPr lang="fr-FR" sz="1600" b="1" dirty="0">
                <a:latin typeface="Work Sans"/>
              </a:rPr>
              <a:t>indicateurs</a:t>
            </a:r>
            <a:r>
              <a:rPr lang="fr-FR" sz="1600" dirty="0">
                <a:latin typeface="Work Sans"/>
              </a:rPr>
              <a:t>,</a:t>
            </a:r>
          </a:p>
          <a:p>
            <a:pPr marL="266700" indent="-266700" algn="just"/>
            <a:r>
              <a:rPr lang="fr-FR" sz="1600" dirty="0">
                <a:latin typeface="Work Sans"/>
              </a:rPr>
              <a:t>    - actualiser régulièrement les parties forces / faiblesses et, en parallèle, également </a:t>
            </a:r>
            <a:r>
              <a:rPr lang="fr-FR" sz="1600" b="1" dirty="0">
                <a:latin typeface="Work Sans"/>
              </a:rPr>
              <a:t>revoir le diagnostic initial établi fin 2020 </a:t>
            </a:r>
            <a:r>
              <a:rPr lang="fr-FR" sz="1600" dirty="0">
                <a:latin typeface="Work Sans"/>
              </a:rPr>
              <a:t>afin de mieux se conformer et s’adapter aux changements intervenus depuis.</a:t>
            </a:r>
            <a:endParaRPr lang="fr-FR" sz="1600" dirty="0">
              <a:solidFill>
                <a:srgbClr val="C00000"/>
              </a:solidFill>
              <a:latin typeface="Work San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8229600" cy="975643"/>
          </a:xfrm>
        </p:spPr>
        <p:txBody>
          <a:bodyPr/>
          <a:lstStyle/>
          <a:p>
            <a:r>
              <a:rPr lang="fr-FR" dirty="0"/>
              <a:t>Retour sur la validation du rapport d’auto-évaluation par la Commission Européenne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3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Work Sans" panose="00000500000000000000" pitchFamily="2" charset="0"/>
              </a:rPr>
              <a:t>Phase de travail actuelle : mise à jour au 17/9/2024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3" y="957690"/>
            <a:ext cx="7643192" cy="5206368"/>
          </a:xfrm>
          <a:prstGeom prst="rect">
            <a:avLst/>
          </a:prstGeom>
        </p:spPr>
      </p:pic>
      <p:cxnSp>
        <p:nvCxnSpPr>
          <p:cNvPr id="11" name="Connecteur droit 10"/>
          <p:cNvCxnSpPr>
            <a:cxnSpLocks/>
          </p:cNvCxnSpPr>
          <p:nvPr/>
        </p:nvCxnSpPr>
        <p:spPr>
          <a:xfrm>
            <a:off x="4644008" y="1457871"/>
            <a:ext cx="0" cy="3483297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555776" y="510667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Attribution du label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27 septembre 2021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292084" y="5106650"/>
            <a:ext cx="345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Dead-line rapport auto-évaluation final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4 janvier 2027 </a:t>
            </a:r>
          </a:p>
        </p:txBody>
      </p:sp>
      <p:sp>
        <p:nvSpPr>
          <p:cNvPr id="2" name="Flèche : haut 1">
            <a:extLst>
              <a:ext uri="{FF2B5EF4-FFF2-40B4-BE49-F238E27FC236}">
                <a16:creationId xmlns:a16="http://schemas.microsoft.com/office/drawing/2014/main" id="{5885A52B-A295-48A2-A132-EC5994C2C4B4}"/>
              </a:ext>
            </a:extLst>
          </p:cNvPr>
          <p:cNvSpPr/>
          <p:nvPr/>
        </p:nvSpPr>
        <p:spPr>
          <a:xfrm>
            <a:off x="5356775" y="4124594"/>
            <a:ext cx="151329" cy="98081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E98078A9-489D-4F74-9607-DB49E2A7F367}"/>
              </a:ext>
            </a:extLst>
          </p:cNvPr>
          <p:cNvSpPr/>
          <p:nvPr/>
        </p:nvSpPr>
        <p:spPr>
          <a:xfrm>
            <a:off x="2627784" y="4627641"/>
            <a:ext cx="144015" cy="47900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1615FB5-7192-4612-9790-9425EC8041C2}"/>
              </a:ext>
            </a:extLst>
          </p:cNvPr>
          <p:cNvSpPr/>
          <p:nvPr/>
        </p:nvSpPr>
        <p:spPr>
          <a:xfrm>
            <a:off x="3058953" y="1052721"/>
            <a:ext cx="201709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D865FF-94C1-4563-891E-1E21F7239855}"/>
              </a:ext>
            </a:extLst>
          </p:cNvPr>
          <p:cNvSpPr txBox="1"/>
          <p:nvPr/>
        </p:nvSpPr>
        <p:spPr>
          <a:xfrm>
            <a:off x="3275861" y="4437112"/>
            <a:ext cx="111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Validation du rapport :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4/1/24 </a:t>
            </a:r>
          </a:p>
        </p:txBody>
      </p: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2087B31B-A075-4C79-9A29-112A2168B33C}"/>
              </a:ext>
            </a:extLst>
          </p:cNvPr>
          <p:cNvSpPr/>
          <p:nvPr/>
        </p:nvSpPr>
        <p:spPr>
          <a:xfrm>
            <a:off x="4222767" y="4124594"/>
            <a:ext cx="117036" cy="30177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C38BE3-97B7-4E97-9327-58AD666B0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858398"/>
            <a:ext cx="923366" cy="6588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091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" grpId="0" animBg="1"/>
      <p:bldP spid="10" grpId="0" animBg="1"/>
      <p:bldP spid="12" grpId="0" animBg="1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896544"/>
          </a:xfrm>
        </p:spPr>
        <p:txBody>
          <a:bodyPr numCol="1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Work Sans"/>
              </a:rPr>
              <a:t>Taux d’avancement réel global, toutes actions et durées confondues = </a:t>
            </a:r>
            <a:r>
              <a:rPr lang="fr-FR" sz="1400" b="1" dirty="0">
                <a:latin typeface="Work Sans"/>
              </a:rPr>
              <a:t>81%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0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Work Sans"/>
              </a:rPr>
              <a:t>Taux d’avancement attendu : </a:t>
            </a:r>
            <a:r>
              <a:rPr lang="fr-FR" sz="1400" b="1" dirty="0">
                <a:latin typeface="Work Sans"/>
              </a:rPr>
              <a:t>88%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b="1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b="1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b="1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b="1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b="1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b="1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latin typeface="Work Sans"/>
              </a:rPr>
              <a:t>Nombre d’actions réalisées à 100% : </a:t>
            </a:r>
            <a:r>
              <a:rPr lang="fr-FR" sz="1400" b="1" dirty="0">
                <a:latin typeface="Work Sans"/>
              </a:rPr>
              <a:t>34 sur un total de 67 </a:t>
            </a:r>
            <a:r>
              <a:rPr lang="fr-FR" sz="1400" dirty="0">
                <a:latin typeface="Work Sans"/>
              </a:rPr>
              <a:t>(19 précédemment)</a:t>
            </a:r>
            <a:endParaRPr lang="fr-FR" sz="1400" b="1" dirty="0">
              <a:latin typeface="Work Sans"/>
            </a:endParaRPr>
          </a:p>
          <a:p>
            <a:pPr algn="just"/>
            <a:endParaRPr lang="fr-FR" sz="1000" b="1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Work Sans"/>
              </a:rPr>
              <a:t>Sur les </a:t>
            </a:r>
            <a:r>
              <a:rPr lang="fr-FR" sz="1400" b="1" dirty="0">
                <a:solidFill>
                  <a:schemeClr val="tx1"/>
                </a:solidFill>
                <a:latin typeface="Work Sans"/>
              </a:rPr>
              <a:t>33 actions restantes </a:t>
            </a:r>
            <a:r>
              <a:rPr lang="fr-FR" sz="1400" dirty="0">
                <a:solidFill>
                  <a:schemeClr val="tx1"/>
                </a:solidFill>
                <a:latin typeface="Work Sans"/>
              </a:rPr>
              <a:t>: 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Work Sans"/>
              </a:rPr>
              <a:t>     - avancement &gt;=50% : 19 actions 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Work Sans"/>
              </a:rPr>
              <a:t>     - avancement &lt;50% : 14 actions </a:t>
            </a:r>
          </a:p>
          <a:p>
            <a:pPr marL="269875" algn="just"/>
            <a:endParaRPr lang="fr-FR" sz="1000" dirty="0">
              <a:solidFill>
                <a:schemeClr val="tx1"/>
              </a:solidFill>
              <a:latin typeface="Work Sans"/>
            </a:endParaRPr>
          </a:p>
          <a:p>
            <a:pPr marL="269875" algn="just"/>
            <a:r>
              <a:rPr lang="fr-FR" sz="1400" dirty="0">
                <a:solidFill>
                  <a:schemeClr val="tx1"/>
                </a:solidFill>
                <a:latin typeface="Work Sans"/>
              </a:rPr>
              <a:t>Parmi ces actions à compléter, nous trouvons par exemple :  </a:t>
            </a:r>
          </a:p>
          <a:p>
            <a:pPr marL="269875" algn="just"/>
            <a:r>
              <a:rPr lang="fr-FR" sz="1400" dirty="0">
                <a:solidFill>
                  <a:schemeClr val="tx1"/>
                </a:solidFill>
                <a:latin typeface="Work Sans"/>
              </a:rPr>
              <a:t>- la mise en place des contrats </a:t>
            </a:r>
            <a:r>
              <a:rPr lang="fr-FR" sz="1400" dirty="0" err="1">
                <a:solidFill>
                  <a:schemeClr val="tx1"/>
                </a:solidFill>
                <a:latin typeface="Work Sans"/>
              </a:rPr>
              <a:t>post-doctorants</a:t>
            </a:r>
            <a:r>
              <a:rPr lang="fr-FR" sz="1400" dirty="0">
                <a:solidFill>
                  <a:schemeClr val="tx1"/>
                </a:solidFill>
                <a:latin typeface="Work Sans"/>
              </a:rPr>
              <a:t> / CDD projet / CDI mission scientifique,</a:t>
            </a:r>
          </a:p>
          <a:p>
            <a:pPr marL="269875" algn="just"/>
            <a:r>
              <a:rPr lang="fr-FR" sz="1400" dirty="0">
                <a:solidFill>
                  <a:schemeClr val="tx1"/>
                </a:solidFill>
                <a:latin typeface="Work Sans"/>
              </a:rPr>
              <a:t>- l’inscription des principes d’indépendance et de liberté de la recherche dans les conventions avec les partenaires industriels,</a:t>
            </a:r>
          </a:p>
          <a:p>
            <a:pPr marL="269875" algn="just"/>
            <a:r>
              <a:rPr lang="fr-FR" sz="1400" dirty="0">
                <a:solidFill>
                  <a:schemeClr val="tx1"/>
                </a:solidFill>
                <a:latin typeface="Work Sans"/>
              </a:rPr>
              <a:t>- la mise en place de l’accompagnement régulier des MCF nouvellement nommés.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dirty="0">
              <a:latin typeface="Work Sans"/>
            </a:endParaRPr>
          </a:p>
          <a:p>
            <a:pPr algn="just"/>
            <a:endParaRPr lang="fr-FR" b="1" dirty="0">
              <a:latin typeface="Work Sans" panose="00000500000000000000" pitchFamily="2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1" y="334264"/>
            <a:ext cx="9036496" cy="718472"/>
          </a:xfrm>
        </p:spPr>
        <p:txBody>
          <a:bodyPr lIns="91440" tIns="45720" rIns="91440" bIns="45720" anchor="t"/>
          <a:lstStyle/>
          <a:p>
            <a:r>
              <a:rPr lang="fr-FR" sz="2400" dirty="0">
                <a:latin typeface="Work Sans"/>
              </a:rPr>
              <a:t>Etat d’avancement global du projet au 17/9/2024</a:t>
            </a:r>
            <a:br>
              <a:rPr lang="fr-FR" sz="2400" dirty="0">
                <a:latin typeface="Work Sans"/>
              </a:rPr>
            </a:br>
            <a:r>
              <a:rPr lang="fr-FR" sz="1400" b="0" i="1" dirty="0">
                <a:solidFill>
                  <a:schemeClr val="tx1"/>
                </a:solidFill>
                <a:latin typeface="Work Sans"/>
              </a:rPr>
              <a:t>(données extraites de notre outil de gestion de projet GEPETO)</a:t>
            </a:r>
            <a:endParaRPr lang="fr-FR" sz="2400" b="0" i="1" dirty="0">
              <a:solidFill>
                <a:schemeClr val="tx1"/>
              </a:solidFill>
              <a:latin typeface="Work San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4835CD-82BF-46FE-8751-130E7FC18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12582"/>
            <a:ext cx="8676456" cy="11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 lIns="91440" tIns="45720" rIns="91440" bIns="45720" numCol="1" spcCol="540000" anchor="t"/>
          <a:lstStyle/>
          <a:p>
            <a:endParaRPr lang="fr-FR" sz="5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Taux d’avancement par catégorie d’actions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354A6CA7-5BDE-4205-9D52-29DF1D07C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715791"/>
              </p:ext>
            </p:extLst>
          </p:nvPr>
        </p:nvGraphicFramePr>
        <p:xfrm>
          <a:off x="876299" y="1052736"/>
          <a:ext cx="73914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18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12568"/>
          </a:xfrm>
        </p:spPr>
        <p:txBody>
          <a:bodyPr numCol="1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algn="just"/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60648"/>
            <a:ext cx="9144000" cy="615603"/>
          </a:xfrm>
        </p:spPr>
        <p:txBody>
          <a:bodyPr/>
          <a:lstStyle/>
          <a:p>
            <a:r>
              <a:rPr lang="fr-FR" sz="2600" dirty="0"/>
              <a:t>Des actions / thèmes forts complétés en 2023-2024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98C8B41C-A9CE-4DC4-9FFB-07B60A652DBB}"/>
              </a:ext>
            </a:extLst>
          </p:cNvPr>
          <p:cNvSpPr txBox="1">
            <a:spLocks/>
          </p:cNvSpPr>
          <p:nvPr/>
        </p:nvSpPr>
        <p:spPr>
          <a:xfrm>
            <a:off x="609600" y="764704"/>
            <a:ext cx="8229600" cy="5328592"/>
          </a:xfrm>
          <a:prstGeom prst="rect">
            <a:avLst/>
          </a:prstGeom>
        </p:spPr>
        <p:txBody>
          <a:bodyPr numCol="1" spcCol="54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fr-FR" sz="1500" kern="1200" smtClean="0">
                <a:solidFill>
                  <a:srgbClr val="424A54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u="sng" dirty="0">
                <a:latin typeface="Work Sans" panose="00000500000000000000" pitchFamily="2" charset="0"/>
              </a:rPr>
              <a:t>action 5.3 :</a:t>
            </a:r>
            <a:r>
              <a:rPr lang="fr-FR" sz="1600" b="1" dirty="0">
                <a:latin typeface="Work Sans" panose="00000500000000000000" pitchFamily="2" charset="0"/>
              </a:rPr>
              <a:t> </a:t>
            </a:r>
            <a:r>
              <a:rPr lang="fr-FR" sz="1600" dirty="0">
                <a:latin typeface="Work Sans" panose="00000500000000000000" pitchFamily="2" charset="0"/>
              </a:rPr>
              <a:t>déploiement d’une solution de Cahiers de Laboratoire Electroniques (CLE), avec mise en ligne du portail spécifique sur l’Intranet (application </a:t>
            </a:r>
            <a:r>
              <a:rPr lang="fr-FR" sz="1600" dirty="0" err="1">
                <a:latin typeface="Work Sans" panose="00000500000000000000" pitchFamily="2" charset="0"/>
              </a:rPr>
              <a:t>eLabFTW</a:t>
            </a:r>
            <a:r>
              <a:rPr lang="fr-FR" sz="1600" dirty="0">
                <a:latin typeface="Work Sans" panose="00000500000000000000" pitchFamily="2" charset="0"/>
              </a:rPr>
              <a:t> développée par Delta blot) 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i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i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i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i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i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900" i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500" b="1" i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b="1" u="sng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u="sng" dirty="0">
                <a:latin typeface="Work Sans" panose="00000500000000000000" pitchFamily="2" charset="0"/>
              </a:rPr>
              <a:t>actions 6.2 (guichet unique PGD et adhésion DMP-</a:t>
            </a:r>
            <a:r>
              <a:rPr lang="fr-FR" sz="1600" b="1" u="sng" dirty="0" err="1">
                <a:latin typeface="Work Sans" panose="00000500000000000000" pitchFamily="2" charset="0"/>
              </a:rPr>
              <a:t>Opidor</a:t>
            </a:r>
            <a:r>
              <a:rPr lang="fr-FR" sz="1600" b="1" u="sng" dirty="0">
                <a:latin typeface="Work Sans" panose="00000500000000000000" pitchFamily="2" charset="0"/>
              </a:rPr>
              <a:t>), 8.1 (charte Science Ouverte et archives ouvertes HAL) et 8.3 (identifiant unique ORCID) :</a:t>
            </a:r>
            <a:r>
              <a:rPr lang="fr-FR" sz="1600" dirty="0">
                <a:latin typeface="Work Sans" panose="00000500000000000000" pitchFamily="2" charset="0"/>
              </a:rPr>
              <a:t> liées à la thématique de la Science Ouverte et des Plans de Gestion des Données (PGD)</a:t>
            </a:r>
            <a:r>
              <a:rPr lang="fr-FR" sz="1600" b="1" i="1" dirty="0">
                <a:latin typeface="Work Sans" panose="00000500000000000000" pitchFamily="2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000" b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u="sng" dirty="0">
                <a:latin typeface="Work Sans" panose="00000500000000000000" pitchFamily="2" charset="0"/>
              </a:rPr>
              <a:t>actions 9.1 à 9.3 :</a:t>
            </a:r>
            <a:r>
              <a:rPr lang="fr-FR" sz="1600" dirty="0">
                <a:latin typeface="Work Sans" panose="00000500000000000000" pitchFamily="2" charset="0"/>
              </a:rPr>
              <a:t> liées à la thématique Science Avec et Pour la Société (SAPS) avec une vingtaine de tâches / sous-actions réalisées ; dernière exemple tout récent : la mise en ligne d’une base de données interrogeable</a:t>
            </a:r>
            <a:r>
              <a:rPr lang="fr-FR" sz="1600" b="1" dirty="0">
                <a:latin typeface="Work Sans" panose="00000500000000000000" pitchFamily="2" charset="0"/>
              </a:rPr>
              <a:t> </a:t>
            </a:r>
            <a:r>
              <a:rPr lang="fr-FR" sz="1600" dirty="0">
                <a:latin typeface="Work Sans" panose="00000500000000000000" pitchFamily="2" charset="0"/>
              </a:rPr>
              <a:t>donnant accès à l’ensemble des actions de valorisation et de vulgarisation de la recherche menées à l’UT entre 2016 et 2021</a:t>
            </a:r>
            <a:endParaRPr lang="fr-FR" sz="1400" dirty="0">
              <a:solidFill>
                <a:srgbClr val="FF0000"/>
              </a:solidFill>
              <a:latin typeface="Work Sans" panose="00000500000000000000" pitchFamily="2" charset="0"/>
            </a:endParaRPr>
          </a:p>
          <a:p>
            <a:pPr marL="285750" algn="just">
              <a:buFont typeface="Wingdings" panose="05000000000000000000" pitchFamily="2" charset="2"/>
              <a:buChar char="Ø"/>
            </a:pPr>
            <a:endParaRPr lang="fr-FR" sz="400" dirty="0">
              <a:solidFill>
                <a:srgbClr val="FF0000"/>
              </a:solidFill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759316-250E-4782-B236-4E52F0A1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891" y="1700808"/>
            <a:ext cx="2414216" cy="180596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FB3D46F5-02E4-42D6-9687-1984F00F2959}"/>
              </a:ext>
            </a:extLst>
          </p:cNvPr>
          <p:cNvSpPr/>
          <p:nvPr/>
        </p:nvSpPr>
        <p:spPr>
          <a:xfrm>
            <a:off x="4499992" y="3068960"/>
            <a:ext cx="504056" cy="4629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425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12568"/>
          </a:xfrm>
        </p:spPr>
        <p:txBody>
          <a:bodyPr numCol="1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algn="just"/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41"/>
            <a:ext cx="9144000" cy="615603"/>
          </a:xfrm>
        </p:spPr>
        <p:txBody>
          <a:bodyPr/>
          <a:lstStyle/>
          <a:p>
            <a:r>
              <a:rPr lang="fr-FR" sz="2600" dirty="0"/>
              <a:t>Des actions / thèmes forts à venir pour 2024-2025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98C8B41C-A9CE-4DC4-9FFB-07B60A652DBB}"/>
              </a:ext>
            </a:extLst>
          </p:cNvPr>
          <p:cNvSpPr txBox="1">
            <a:spLocks/>
          </p:cNvSpPr>
          <p:nvPr/>
        </p:nvSpPr>
        <p:spPr>
          <a:xfrm>
            <a:off x="609600" y="1196752"/>
            <a:ext cx="8229600" cy="4896544"/>
          </a:xfrm>
          <a:prstGeom prst="rect">
            <a:avLst/>
          </a:prstGeom>
        </p:spPr>
        <p:txBody>
          <a:bodyPr numCol="1" spcCol="54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fr-FR" sz="1500" kern="1200" smtClean="0">
                <a:solidFill>
                  <a:srgbClr val="424A54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b="1" u="sng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u="sng" dirty="0">
                <a:latin typeface="Work Sans" panose="00000500000000000000" pitchFamily="2" charset="0"/>
              </a:rPr>
              <a:t>une partie indicateurs à développer :</a:t>
            </a:r>
            <a:r>
              <a:rPr lang="fr-FR" sz="1600" b="1" dirty="0">
                <a:latin typeface="Work Sans" panose="00000500000000000000" pitchFamily="2" charset="0"/>
              </a:rPr>
              <a:t> </a:t>
            </a:r>
            <a:r>
              <a:rPr lang="fr-FR" sz="1600" dirty="0">
                <a:latin typeface="Work Sans" panose="00000500000000000000" pitchFamily="2" charset="0"/>
              </a:rPr>
              <a:t>afin de mieux mesurer l’impact des actions et tâches réalisées, et d’automatiser la remontée des données correspondantes à des fins de suivi statistique sur plusieurs années ; travail à mener notamment en collaboration avec la Direction de l’Organisation et du Pilotage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i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u="sng" dirty="0">
                <a:latin typeface="Work Sans" panose="00000500000000000000" pitchFamily="2" charset="0"/>
              </a:rPr>
              <a:t>le déploiement de l’outil de gestion du recrutement BEETWEEN pour l’ensemble des personnels Recherche </a:t>
            </a:r>
            <a:r>
              <a:rPr lang="fr-FR" sz="1600" u="sng" dirty="0">
                <a:latin typeface="Work Sans" panose="00000500000000000000" pitchFamily="2" charset="0"/>
              </a:rPr>
              <a:t>(cf. présentation spécifique par Anne KHOURY / Marie ADAMCZEWSKI)</a:t>
            </a:r>
            <a:endParaRPr lang="fr-FR" sz="1600" i="1" u="sng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i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u="sng" dirty="0">
                <a:latin typeface="Work Sans" panose="00000500000000000000" pitchFamily="2" charset="0"/>
              </a:rPr>
              <a:t>les interactions avec le projet NEOLAIA </a:t>
            </a:r>
            <a:r>
              <a:rPr lang="fr-FR" sz="1600" u="sng" dirty="0">
                <a:latin typeface="Work Sans" panose="00000500000000000000" pitchFamily="2" charset="0"/>
              </a:rPr>
              <a:t>(par Clémentine PERINAUD) </a:t>
            </a:r>
            <a:r>
              <a:rPr lang="fr-FR" sz="1600" b="1" u="sng" dirty="0">
                <a:latin typeface="Work Sans" panose="00000500000000000000" pitchFamily="2" charset="0"/>
              </a:rPr>
              <a:t>:</a:t>
            </a:r>
            <a:r>
              <a:rPr lang="fr-FR" sz="1600" dirty="0">
                <a:latin typeface="Work Sans" panose="00000500000000000000" pitchFamily="2" charset="0"/>
              </a:rPr>
              <a:t> l’alliance </a:t>
            </a:r>
            <a:r>
              <a:rPr lang="fr-FR" sz="1600" dirty="0" err="1">
                <a:latin typeface="Work Sans" panose="00000500000000000000" pitchFamily="2" charset="0"/>
              </a:rPr>
              <a:t>NEOLAiA</a:t>
            </a:r>
            <a:r>
              <a:rPr lang="fr-FR" sz="1600" dirty="0">
                <a:latin typeface="Work Sans" panose="00000500000000000000" pitchFamily="2" charset="0"/>
              </a:rPr>
              <a:t> réunit 9 universités européennes autour d’une volonté commune d’accroitre les coopérations académiques et de recherche entre ces établissements. Une action majeure du projet (2024-2027, Erasmus+) prévoit la mise en place d'un réseau des personnels impliqués dans la mise en œuvre des politiques HRS4R afin de soutenir l’excellence de ces politiques.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i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b="1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400" dirty="0">
              <a:solidFill>
                <a:srgbClr val="FF0000"/>
              </a:solidFill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FFBD408-0BA1-430F-BCF2-57710A85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5962"/>
            <a:ext cx="9144000" cy="407696"/>
          </a:xfrm>
        </p:spPr>
        <p:txBody>
          <a:bodyPr/>
          <a:lstStyle/>
          <a:p>
            <a:r>
              <a:rPr lang="en-US" sz="2400" dirty="0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1 – </a:t>
            </a:r>
            <a:r>
              <a:rPr lang="en-US" sz="2400" dirty="0" err="1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Contexte</a:t>
            </a:r>
            <a:r>
              <a:rPr lang="en-US" sz="2400" dirty="0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 et </a:t>
            </a:r>
            <a:r>
              <a:rPr lang="en-US" sz="2400" dirty="0" err="1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objectifs</a:t>
            </a:r>
            <a:r>
              <a:rPr lang="en-US" sz="2400" dirty="0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 du </a:t>
            </a:r>
            <a:r>
              <a:rPr lang="en-US" sz="2400" dirty="0" err="1">
                <a:latin typeface="Work Sans Black" panose="00000A00000000000000" pitchFamily="2" charset="0"/>
                <a:ea typeface="Ebrima" panose="02000000000000000000" pitchFamily="2" charset="0"/>
                <a:cs typeface="Segoe UI" panose="020B0502040204020203" pitchFamily="34" charset="0"/>
              </a:rPr>
              <a:t>projet</a:t>
            </a:r>
            <a:endParaRPr lang="en-US" sz="2400" dirty="0">
              <a:latin typeface="Work Sans Black" panose="00000A00000000000000" pitchFamily="2" charset="0"/>
              <a:ea typeface="Ebrima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FD8F9B-5566-4405-8F14-605DAB03C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CPS HRS4R du 25/09/2024</a:t>
            </a:r>
          </a:p>
          <a:p>
            <a:r>
              <a:rPr lang="fr-FR" dirty="0">
                <a:latin typeface="Work Sans" panose="00000500000000000000" pitchFamily="2" charset="0"/>
              </a:rPr>
              <a:t>Présentation de la solution Beetween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9E39148-180E-4379-AD56-DB7A883D2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Work Sans" panose="00000500000000000000" pitchFamily="2" charset="0"/>
            </a:endParaRPr>
          </a:p>
        </p:txBody>
      </p:sp>
      <p:sp>
        <p:nvSpPr>
          <p:cNvPr id="48" name="Espace réservé du texte 4">
            <a:extLst>
              <a:ext uri="{FF2B5EF4-FFF2-40B4-BE49-F238E27FC236}">
                <a16:creationId xmlns:a16="http://schemas.microsoft.com/office/drawing/2014/main" id="{1A4DEE61-2683-4AD2-9881-58FD29A5693D}"/>
              </a:ext>
            </a:extLst>
          </p:cNvPr>
          <p:cNvSpPr txBox="1">
            <a:spLocks/>
          </p:cNvSpPr>
          <p:nvPr/>
        </p:nvSpPr>
        <p:spPr>
          <a:xfrm>
            <a:off x="242418" y="3599932"/>
            <a:ext cx="8586955" cy="2943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200" dirty="0">
                <a:latin typeface="Work Sans" panose="00000500000000000000" pitchFamily="2" charset="0"/>
              </a:rPr>
              <a:t>Au terme de la procédure de marché, la Direction des Ressources Humaines a retenu la solution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08CB83-1907-4F20-83F9-773CBA3DB802}"/>
              </a:ext>
            </a:extLst>
          </p:cNvPr>
          <p:cNvSpPr txBox="1"/>
          <p:nvPr/>
        </p:nvSpPr>
        <p:spPr>
          <a:xfrm>
            <a:off x="242418" y="1931395"/>
            <a:ext cx="858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latin typeface="Work Sans" panose="00000500000000000000" pitchFamily="2" charset="0"/>
              </a:rPr>
              <a:t>En 2023, la Direction des Ressources humaines de l’université de Tours a lancé une étude de cadrage relative aux </a:t>
            </a:r>
            <a:r>
              <a:rPr lang="fr-FR" sz="1200" b="1" dirty="0">
                <a:solidFill>
                  <a:srgbClr val="45A59D"/>
                </a:solidFill>
                <a:latin typeface="Work Sans" panose="00000500000000000000" pitchFamily="2" charset="0"/>
              </a:rPr>
              <a:t>processus de recrutement des personnels administratifs BIATSS </a:t>
            </a:r>
            <a:r>
              <a:rPr lang="fr-FR" sz="1200" dirty="0">
                <a:latin typeface="Work Sans" panose="00000500000000000000" pitchFamily="2" charset="0"/>
              </a:rPr>
              <a:t>qui a mené à la définition d'un ensemble de recommandations visant à </a:t>
            </a:r>
            <a:r>
              <a:rPr lang="fr-FR" sz="1200" b="1" dirty="0">
                <a:latin typeface="Work Sans" panose="00000500000000000000" pitchFamily="2" charset="0"/>
              </a:rPr>
              <a:t>optimiser </a:t>
            </a:r>
            <a:r>
              <a:rPr lang="fr-FR" sz="1200" dirty="0">
                <a:latin typeface="Work Sans" panose="00000500000000000000" pitchFamily="2" charset="0"/>
              </a:rPr>
              <a:t>ces activités et à </a:t>
            </a:r>
            <a:r>
              <a:rPr lang="fr-FR" sz="1200" b="1" dirty="0">
                <a:solidFill>
                  <a:srgbClr val="45A59D"/>
                </a:solidFill>
                <a:latin typeface="Work Sans" panose="00000500000000000000" pitchFamily="2" charset="0"/>
              </a:rPr>
              <a:t>promouvoir l’image de l’université</a:t>
            </a:r>
            <a:r>
              <a:rPr lang="fr-FR" sz="1200" dirty="0">
                <a:solidFill>
                  <a:srgbClr val="45A59D"/>
                </a:solidFill>
                <a:latin typeface="Work Sans" panose="00000500000000000000" pitchFamily="2" charset="0"/>
              </a:rPr>
              <a:t> </a:t>
            </a:r>
            <a:r>
              <a:rPr lang="fr-FR" sz="1200" dirty="0">
                <a:latin typeface="Work Sans" panose="00000500000000000000" pitchFamily="2" charset="0"/>
              </a:rPr>
              <a:t>en tant qu’employeur. 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7B51FE-C961-4ED2-990A-D3EE5CCDE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2" y="2886075"/>
            <a:ext cx="8408194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F87FEEA-6931-4F30-811B-094809314E20}"/>
              </a:ext>
            </a:extLst>
          </p:cNvPr>
          <p:cNvSpPr txBox="1"/>
          <p:nvPr/>
        </p:nvSpPr>
        <p:spPr>
          <a:xfrm>
            <a:off x="375021" y="2907370"/>
            <a:ext cx="839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 </a:t>
            </a:r>
            <a:r>
              <a:rPr lang="fr-FR" sz="1200" dirty="0">
                <a:latin typeface="Work Sans" panose="00000500000000000000" pitchFamily="2" charset="0"/>
              </a:rPr>
              <a:t>L’acquisition et la mise en œuvre d’une solution informatique de gestion du recrutement de type </a:t>
            </a:r>
            <a:r>
              <a:rPr lang="fr-FR" sz="1200" b="1" dirty="0">
                <a:latin typeface="Work Sans" panose="00000500000000000000" pitchFamily="2" charset="0"/>
              </a:rPr>
              <a:t>ATS (</a:t>
            </a:r>
            <a:r>
              <a:rPr lang="fr-FR" sz="1200" b="1" dirty="0" err="1">
                <a:latin typeface="Work Sans" panose="00000500000000000000" pitchFamily="2" charset="0"/>
              </a:rPr>
              <a:t>Applicant</a:t>
            </a:r>
            <a:r>
              <a:rPr lang="fr-FR" sz="1200" b="1" dirty="0">
                <a:latin typeface="Work Sans" panose="00000500000000000000" pitchFamily="2" charset="0"/>
              </a:rPr>
              <a:t> </a:t>
            </a:r>
            <a:r>
              <a:rPr lang="fr-FR" sz="1200" b="1" dirty="0" err="1">
                <a:latin typeface="Work Sans" panose="00000500000000000000" pitchFamily="2" charset="0"/>
              </a:rPr>
              <a:t>Tracking</a:t>
            </a:r>
            <a:r>
              <a:rPr lang="fr-FR" sz="1200" b="1" dirty="0">
                <a:latin typeface="Work Sans" panose="00000500000000000000" pitchFamily="2" charset="0"/>
              </a:rPr>
              <a:t> System) </a:t>
            </a:r>
            <a:r>
              <a:rPr lang="fr-FR" sz="1200" dirty="0">
                <a:latin typeface="Work Sans" panose="00000500000000000000" pitchFamily="2" charset="0"/>
              </a:rPr>
              <a:t>fait partie de ces recommandations</a:t>
            </a:r>
          </a:p>
        </p:txBody>
      </p:sp>
      <p:pic>
        <p:nvPicPr>
          <p:cNvPr id="11" name="Image 10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24DEBB0A-0379-4F53-8A83-D1E627E0F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4045569"/>
            <a:ext cx="2105739" cy="385784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4E6C827F-6589-4EEC-8A0C-78A9D1CCB647}"/>
              </a:ext>
            </a:extLst>
          </p:cNvPr>
          <p:cNvSpPr txBox="1">
            <a:spLocks/>
          </p:cNvSpPr>
          <p:nvPr/>
        </p:nvSpPr>
        <p:spPr>
          <a:xfrm>
            <a:off x="242418" y="4646857"/>
            <a:ext cx="8730292" cy="2943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200" dirty="0">
                <a:latin typeface="Work Sans" panose="00000500000000000000" pitchFamily="2" charset="0"/>
              </a:rPr>
              <a:t>La première phase projet a permis la mise en œuvre de Beetween </a:t>
            </a:r>
            <a:r>
              <a:rPr lang="fr-FR" sz="1200" b="1" dirty="0">
                <a:latin typeface="Work Sans" panose="00000500000000000000" pitchFamily="2" charset="0"/>
              </a:rPr>
              <a:t>auprès des composantes et services centraux de l’université. </a:t>
            </a:r>
          </a:p>
          <a:p>
            <a:pPr marL="0" indent="0" algn="just">
              <a:buNone/>
            </a:pPr>
            <a:endParaRPr lang="fr-FR" sz="375" b="1" dirty="0">
              <a:latin typeface="Work Sans" panose="00000500000000000000" pitchFamily="2" charset="0"/>
            </a:endParaRPr>
          </a:p>
          <a:p>
            <a:pPr marL="0" indent="0" algn="just">
              <a:buNone/>
            </a:pPr>
            <a:r>
              <a:rPr lang="fr-FR" sz="1200" dirty="0">
                <a:latin typeface="Work Sans" panose="00000500000000000000" pitchFamily="2" charset="0"/>
              </a:rPr>
              <a:t>La suite de la démarche consiste à déployer la solution </a:t>
            </a:r>
            <a:r>
              <a:rPr lang="fr-FR" sz="1200" b="1" dirty="0">
                <a:latin typeface="Work Sans" panose="00000500000000000000" pitchFamily="2" charset="0"/>
              </a:rPr>
              <a:t>auprès des entités de recherche </a:t>
            </a:r>
            <a:r>
              <a:rPr lang="fr-FR" sz="1200" dirty="0">
                <a:latin typeface="Work Sans" panose="00000500000000000000" pitchFamily="2" charset="0"/>
              </a:rPr>
              <a:t>de manière à couvrir l’essentiel des recrutements des personnels BIATSS. </a:t>
            </a: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A2C60F54-14F0-41B7-8848-76B57C97FE1C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61560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rgbClr val="45A59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600" dirty="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26B82FD4-C56C-48A3-A192-1967720C154C}"/>
              </a:ext>
            </a:extLst>
          </p:cNvPr>
          <p:cNvSpPr txBox="1">
            <a:spLocks/>
          </p:cNvSpPr>
          <p:nvPr/>
        </p:nvSpPr>
        <p:spPr>
          <a:xfrm>
            <a:off x="35564" y="192514"/>
            <a:ext cx="9144000" cy="10042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rgbClr val="45A59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/>
              <a:t>Le déploiement de l’outil de gestion du recrutement BEETWEEN pour l’ensemble des personnels Recherche  </a:t>
            </a:r>
          </a:p>
        </p:txBody>
      </p:sp>
    </p:spTree>
    <p:extLst>
      <p:ext uri="{BB962C8B-B14F-4D97-AF65-F5344CB8AC3E}">
        <p14:creationId xmlns:p14="http://schemas.microsoft.com/office/powerpoint/2010/main" val="2928991727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4D6E2A0C18E4BAEBFC7D86265D9F6" ma:contentTypeVersion="2" ma:contentTypeDescription="Crée un document." ma:contentTypeScope="" ma:versionID="c847b2f9d312cba040fa3dca752068d4">
  <xsd:schema xmlns:xsd="http://www.w3.org/2001/XMLSchema" xmlns:xs="http://www.w3.org/2001/XMLSchema" xmlns:p="http://schemas.microsoft.com/office/2006/metadata/properties" xmlns:ns2="6db314e4-58ea-40ea-ad66-4c7330301baf" targetNamespace="http://schemas.microsoft.com/office/2006/metadata/properties" ma:root="true" ma:fieldsID="7fed6110a4bda361cf28167ed84296e3" ns2:_="">
    <xsd:import namespace="6db314e4-58ea-40ea-ad66-4c7330301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314e4-58ea-40ea-ad66-4c7330301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D3029A-1686-4889-98E8-241C8785E52C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6db314e4-58ea-40ea-ad66-4c7330301baf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9AF683-5B9A-459C-B0C2-57D814640D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D8CB93-B865-4493-A00D-22C8313A4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b314e4-58ea-40ea-ad66-4c7330301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40077</TotalTime>
  <Words>1949</Words>
  <Application>Microsoft Office PowerPoint</Application>
  <PresentationFormat>Affichage à l'écran (4:3)</PresentationFormat>
  <Paragraphs>321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Gill Sans</vt:lpstr>
      <vt:lpstr>Lato</vt:lpstr>
      <vt:lpstr>Wingdings</vt:lpstr>
      <vt:lpstr>Work Sans</vt:lpstr>
      <vt:lpstr>Work Sans Black</vt:lpstr>
      <vt:lpstr>couverture</vt:lpstr>
      <vt:lpstr>Office Theme</vt:lpstr>
      <vt:lpstr>Présentation PowerPoint</vt:lpstr>
      <vt:lpstr>Plan</vt:lpstr>
      <vt:lpstr>Retour sur la validation du rapport d’auto-évaluation par la Commission Européenne</vt:lpstr>
      <vt:lpstr>Phase de travail actuelle : mise à jour au 17/9/2024</vt:lpstr>
      <vt:lpstr>Etat d’avancement global du projet au 17/9/2024 (données extraites de notre outil de gestion de projet GEPETO)</vt:lpstr>
      <vt:lpstr>Taux d’avancement par catégorie d’actions</vt:lpstr>
      <vt:lpstr>Des actions / thèmes forts complétés en 2023-2024</vt:lpstr>
      <vt:lpstr>Des actions / thèmes forts à venir pour 2024-2025</vt:lpstr>
      <vt:lpstr>1 – Contexte et objectifs du projet</vt:lpstr>
      <vt:lpstr>2 –Périmètre du projet</vt:lpstr>
      <vt:lpstr>3 – Objectifs de la démarche de déploiement auprès des unites de recherche</vt:lpstr>
      <vt:lpstr>Présentation PowerPoint</vt:lpstr>
      <vt:lpstr>Présentation PowerPoint</vt:lpstr>
      <vt:lpstr>Présentation PowerPoint</vt:lpstr>
      <vt:lpstr>Présentation PowerPoint</vt:lpstr>
      <vt:lpstr>Les interactions avec le projet NEOLAIA</vt:lpstr>
      <vt:lpstr>Présentation PowerPoint</vt:lpstr>
      <vt:lpstr>Présentation PowerPoint</vt:lpstr>
      <vt:lpstr>En vous remerciant pour votre attention.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Parrot</dc:creator>
  <cp:lastModifiedBy>Frederic Matyjas</cp:lastModifiedBy>
  <cp:revision>457</cp:revision>
  <cp:lastPrinted>2023-01-23T10:16:05Z</cp:lastPrinted>
  <dcterms:created xsi:type="dcterms:W3CDTF">2017-12-15T09:55:52Z</dcterms:created>
  <dcterms:modified xsi:type="dcterms:W3CDTF">2024-09-27T14:18:58Z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0x010100C4E4D6E2A0C18E4BAEBFC7D86265D9F6</vt:lpwstr>
  </property>
</Properties>
</file>